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fntdata" ContentType="application/x-fontdata"/>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16"/>
  </p:notesMasterIdLst>
  <p:handoutMasterIdLst>
    <p:handoutMasterId r:id="rId17"/>
  </p:handoutMasterIdLst>
  <p:sldIdLst>
    <p:sldId id="382" r:id="rId5"/>
    <p:sldId id="388" r:id="rId6"/>
    <p:sldId id="400" r:id="rId7"/>
    <p:sldId id="393" r:id="rId8"/>
    <p:sldId id="386" r:id="rId9"/>
    <p:sldId id="385" r:id="rId10"/>
    <p:sldId id="392" r:id="rId11"/>
    <p:sldId id="398" r:id="rId12"/>
    <p:sldId id="397" r:id="rId13"/>
    <p:sldId id="395" r:id="rId14"/>
    <p:sldId id="322" r:id="rId15"/>
  </p:sldIdLst>
  <p:sldSz cx="9906000" cy="6858000" type="A4"/>
  <p:notesSz cx="6797675" cy="9928225"/>
  <p:embeddedFontLst>
    <p:embeddedFont>
      <p:font typeface="KPMG Extralight" panose="020B0303030202040204" pitchFamily="34" charset="0"/>
      <p:regular r:id="rId18"/>
      <p:italic r:id="rId19"/>
    </p:embeddedFont>
    <p:embeddedFont>
      <p:font typeface="Univers for KPMG Cond" panose="020B0606020202020204" pitchFamily="34" charset="0"/>
      <p:regular r:id="rId20"/>
    </p:embeddedFont>
    <p:embeddedFont>
      <p:font typeface="Univers for KPMG" panose="020B0603020202020204" pitchFamily="34" charset="0"/>
      <p:regular r:id="rId21"/>
      <p:bold r:id="rId22"/>
      <p:italic r:id="rId23"/>
      <p:boldItalic r:id="rId24"/>
    </p:embeddedFont>
    <p:embeddedFont>
      <p:font typeface="Calibri" panose="020F0502020204030204" pitchFamily="34" charset="0"/>
      <p:regular r:id="rId25"/>
      <p:bold r:id="rId26"/>
      <p:italic r:id="rId27"/>
      <p:boldItalic r:id="rId28"/>
    </p:embeddedFont>
    <p:embeddedFont>
      <p:font typeface="Univers for KPMG Light" panose="020B0403020202020204" pitchFamily="34" charset="0"/>
      <p:regular r:id="rId29"/>
      <p:italic r:id="rId30"/>
    </p:embeddedFont>
  </p:embeddedFontLst>
  <p:custDataLst>
    <p:tags r:id="rId31"/>
  </p:custDataLst>
  <p:defaultTextStyle>
    <a:defPPr>
      <a:defRPr lang="en-US"/>
    </a:defPPr>
    <a:lvl1pPr marL="0" algn="l" defTabSz="429814" rtl="0" eaLnBrk="1" latinLnBrk="0" hangingPunct="1">
      <a:defRPr sz="1692" kern="1200">
        <a:solidFill>
          <a:schemeClr val="tx1"/>
        </a:solidFill>
        <a:latin typeface="+mn-lt"/>
        <a:ea typeface="+mn-ea"/>
        <a:cs typeface="+mn-cs"/>
      </a:defRPr>
    </a:lvl1pPr>
    <a:lvl2pPr marL="429814" algn="l" defTabSz="429814" rtl="0" eaLnBrk="1" latinLnBrk="0" hangingPunct="1">
      <a:defRPr sz="1692" kern="1200">
        <a:solidFill>
          <a:schemeClr val="tx1"/>
        </a:solidFill>
        <a:latin typeface="+mn-lt"/>
        <a:ea typeface="+mn-ea"/>
        <a:cs typeface="+mn-cs"/>
      </a:defRPr>
    </a:lvl2pPr>
    <a:lvl3pPr marL="859627" algn="l" defTabSz="429814" rtl="0" eaLnBrk="1" latinLnBrk="0" hangingPunct="1">
      <a:defRPr sz="1692" kern="1200">
        <a:solidFill>
          <a:schemeClr val="tx1"/>
        </a:solidFill>
        <a:latin typeface="+mn-lt"/>
        <a:ea typeface="+mn-ea"/>
        <a:cs typeface="+mn-cs"/>
      </a:defRPr>
    </a:lvl3pPr>
    <a:lvl4pPr marL="1289441" algn="l" defTabSz="429814" rtl="0" eaLnBrk="1" latinLnBrk="0" hangingPunct="1">
      <a:defRPr sz="1692" kern="1200">
        <a:solidFill>
          <a:schemeClr val="tx1"/>
        </a:solidFill>
        <a:latin typeface="+mn-lt"/>
        <a:ea typeface="+mn-ea"/>
        <a:cs typeface="+mn-cs"/>
      </a:defRPr>
    </a:lvl4pPr>
    <a:lvl5pPr marL="1719255" algn="l" defTabSz="429814" rtl="0" eaLnBrk="1" latinLnBrk="0" hangingPunct="1">
      <a:defRPr sz="1692" kern="1200">
        <a:solidFill>
          <a:schemeClr val="tx1"/>
        </a:solidFill>
        <a:latin typeface="+mn-lt"/>
        <a:ea typeface="+mn-ea"/>
        <a:cs typeface="+mn-cs"/>
      </a:defRPr>
    </a:lvl5pPr>
    <a:lvl6pPr marL="2149069" algn="l" defTabSz="429814" rtl="0" eaLnBrk="1" latinLnBrk="0" hangingPunct="1">
      <a:defRPr sz="1692" kern="1200">
        <a:solidFill>
          <a:schemeClr val="tx1"/>
        </a:solidFill>
        <a:latin typeface="+mn-lt"/>
        <a:ea typeface="+mn-ea"/>
        <a:cs typeface="+mn-cs"/>
      </a:defRPr>
    </a:lvl6pPr>
    <a:lvl7pPr marL="2578882" algn="l" defTabSz="429814" rtl="0" eaLnBrk="1" latinLnBrk="0" hangingPunct="1">
      <a:defRPr sz="1692" kern="1200">
        <a:solidFill>
          <a:schemeClr val="tx1"/>
        </a:solidFill>
        <a:latin typeface="+mn-lt"/>
        <a:ea typeface="+mn-ea"/>
        <a:cs typeface="+mn-cs"/>
      </a:defRPr>
    </a:lvl7pPr>
    <a:lvl8pPr marL="3008696" algn="l" defTabSz="429814" rtl="0" eaLnBrk="1" latinLnBrk="0" hangingPunct="1">
      <a:defRPr sz="1692" kern="1200">
        <a:solidFill>
          <a:schemeClr val="tx1"/>
        </a:solidFill>
        <a:latin typeface="+mn-lt"/>
        <a:ea typeface="+mn-ea"/>
        <a:cs typeface="+mn-cs"/>
      </a:defRPr>
    </a:lvl8pPr>
    <a:lvl9pPr marL="3438510" algn="l" defTabSz="429814" rtl="0" eaLnBrk="1" latinLnBrk="0" hangingPunct="1">
      <a:defRPr sz="1692"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1DA"/>
    <a:srgbClr val="BC204B"/>
    <a:srgbClr val="00A3A1"/>
    <a:srgbClr val="00338D"/>
    <a:srgbClr val="483698"/>
    <a:srgbClr val="470A68"/>
    <a:srgbClr val="4A3698"/>
    <a:srgbClr val="005EB8"/>
    <a:srgbClr val="FFFFFF"/>
    <a:srgbClr val="EAAA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704" autoAdjust="0"/>
  </p:normalViewPr>
  <p:slideViewPr>
    <p:cSldViewPr snapToGrid="0">
      <p:cViewPr varScale="1">
        <p:scale>
          <a:sx n="105" d="100"/>
          <a:sy n="105" d="100"/>
        </p:scale>
        <p:origin x="258" y="108"/>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snapToGrid="0">
      <p:cViewPr varScale="1">
        <p:scale>
          <a:sx n="80" d="100"/>
          <a:sy n="80" d="100"/>
        </p:scale>
        <p:origin x="1680"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customXml" Target="../customXml/item3.xml"/><Relationship Id="rId21" Type="http://schemas.openxmlformats.org/officeDocument/2006/relationships/font" Target="fonts/font4.fntdata"/><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5" Type="http://schemas.openxmlformats.org/officeDocument/2006/relationships/font" Target="fonts/font8.fntdata"/><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3.fntdata"/><Relationship Id="rId29" Type="http://schemas.openxmlformats.org/officeDocument/2006/relationships/font" Target="fonts/font12.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7.fntdata"/><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6.fntdata"/><Relationship Id="rId28" Type="http://schemas.openxmlformats.org/officeDocument/2006/relationships/font" Target="fonts/font11.fntdata"/><Relationship Id="rId10" Type="http://schemas.openxmlformats.org/officeDocument/2006/relationships/slide" Target="slides/slide6.xml"/><Relationship Id="rId19" Type="http://schemas.openxmlformats.org/officeDocument/2006/relationships/font" Target="fonts/font2.fntdata"/><Relationship Id="rId31"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35"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79590439759556"/>
          <c:y val="0.19082550911693999"/>
          <c:w val="0.47464896890908587"/>
          <c:h val="0.61433791531754622"/>
        </c:manualLayout>
      </c:layout>
      <c:doughnutChart>
        <c:varyColors val="1"/>
        <c:ser>
          <c:idx val="0"/>
          <c:order val="0"/>
          <c:spPr>
            <a:ln w="25400">
              <a:solidFill>
                <a:schemeClr val="bg1"/>
              </a:solidFill>
            </a:ln>
          </c:spPr>
          <c:dPt>
            <c:idx val="0"/>
            <c:bubble3D val="0"/>
            <c:spPr>
              <a:solidFill>
                <a:srgbClr val="00338D"/>
              </a:solidFill>
              <a:ln w="25400">
                <a:solidFill>
                  <a:schemeClr val="bg1"/>
                </a:solidFill>
              </a:ln>
            </c:spPr>
          </c:dPt>
          <c:dPt>
            <c:idx val="1"/>
            <c:bubble3D val="0"/>
            <c:spPr>
              <a:solidFill>
                <a:srgbClr val="470A68"/>
              </a:solidFill>
              <a:ln w="25400">
                <a:solidFill>
                  <a:schemeClr val="bg1"/>
                </a:solidFill>
              </a:ln>
            </c:spPr>
          </c:dPt>
          <c:dPt>
            <c:idx val="2"/>
            <c:bubble3D val="0"/>
            <c:spPr>
              <a:solidFill>
                <a:srgbClr val="4A3698"/>
              </a:solidFill>
              <a:ln w="25400">
                <a:solidFill>
                  <a:schemeClr val="bg1"/>
                </a:solidFill>
              </a:ln>
            </c:spPr>
          </c:dPt>
          <c:dPt>
            <c:idx val="3"/>
            <c:bubble3D val="0"/>
            <c:spPr>
              <a:solidFill>
                <a:srgbClr val="0091DA"/>
              </a:solidFill>
              <a:ln w="25400">
                <a:solidFill>
                  <a:schemeClr val="bg1"/>
                </a:solidFill>
              </a:ln>
            </c:spPr>
          </c:dPt>
          <c:cat>
            <c:strRef>
              <c:f>'Cálculos finales'!$C$82:$C$85</c:f>
              <c:strCache>
                <c:ptCount val="4"/>
                <c:pt idx="0">
                  <c:v>Servicios de alojamiento</c:v>
                </c:pt>
                <c:pt idx="1">
                  <c:v>Servicios de comidas y bebidas</c:v>
                </c:pt>
                <c:pt idx="2">
                  <c:v>Compras</c:v>
                </c:pt>
                <c:pt idx="3">
                  <c:v>Actividades culturales y espectáculos</c:v>
                </c:pt>
              </c:strCache>
            </c:strRef>
          </c:cat>
          <c:val>
            <c:numRef>
              <c:f>'Cálculos finales'!$D$82:$D$85</c:f>
              <c:numCache>
                <c:formatCode>#,##0</c:formatCode>
                <c:ptCount val="4"/>
                <c:pt idx="0">
                  <c:v>1440571132.0219545</c:v>
                </c:pt>
                <c:pt idx="1">
                  <c:v>1412901427.5368874</c:v>
                </c:pt>
                <c:pt idx="2">
                  <c:v>691433359.94750249</c:v>
                </c:pt>
                <c:pt idx="3">
                  <c:v>671534318.25022101</c:v>
                </c:pt>
              </c:numCache>
            </c:numRef>
          </c:val>
        </c:ser>
        <c:dLbls>
          <c:showLegendKey val="0"/>
          <c:showVal val="0"/>
          <c:showCatName val="0"/>
          <c:showSerName val="0"/>
          <c:showPercent val="0"/>
          <c:showBubbleSize val="0"/>
          <c:showLeaderLines val="0"/>
        </c:dLbls>
        <c:firstSliceAng val="0"/>
        <c:holeSize val="50"/>
      </c:doughnutChart>
      <c:spPr>
        <a:noFill/>
        <a:ln w="25400">
          <a:noFill/>
        </a:ln>
      </c:spPr>
    </c:plotArea>
    <c:plotVisOnly val="1"/>
    <c:dispBlanksAs val="zero"/>
    <c:showDLblsOverMax val="0"/>
  </c:chart>
  <c:spPr>
    <a:noFill/>
    <a:ln w="6350">
      <a:noFill/>
    </a:ln>
  </c:spPr>
  <c:txPr>
    <a:bodyPr/>
    <a:lstStyle/>
    <a:p>
      <a:pPr>
        <a:defRPr sz="800" b="0" i="0">
          <a:solidFill>
            <a:srgbClr val="000000"/>
          </a:solidFill>
          <a:latin typeface="Arial"/>
          <a:ea typeface="Arial"/>
          <a:cs typeface="Arial"/>
        </a:defRPr>
      </a:pPr>
      <a:endParaRPr lang="es-ES"/>
    </a:p>
  </c:txPr>
  <c:externalData r:id="rId2">
    <c:autoUpdate val="0"/>
  </c:externalData>
  <c:userShapes r:id="rId3"/>
</c:chartSpace>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drawing1.xml><?xml version="1.0" encoding="utf-8"?>
<c:userShapes xmlns:c="http://schemas.openxmlformats.org/drawingml/2006/chart">
  <cdr:relSizeAnchor xmlns:cdr="http://schemas.openxmlformats.org/drawingml/2006/chartDrawing">
    <cdr:from>
      <cdr:x>0.61468</cdr:x>
      <cdr:y>0.32322</cdr:y>
    </cdr:from>
    <cdr:to>
      <cdr:x>0.70955</cdr:x>
      <cdr:y>0.38624</cdr:y>
    </cdr:to>
    <cdr:sp macro="" textlink="">
      <cdr:nvSpPr>
        <cdr:cNvPr id="2" name="TextBox 1"/>
        <cdr:cNvSpPr txBox="1"/>
      </cdr:nvSpPr>
      <cdr:spPr>
        <a:xfrm xmlns:a="http://schemas.openxmlformats.org/drawingml/2006/main">
          <a:off x="2137185" y="868284"/>
          <a:ext cx="329854" cy="169277"/>
        </a:xfrm>
        <a:prstGeom xmlns:a="http://schemas.openxmlformats.org/drawingml/2006/main" prst="rect">
          <a:avLst/>
        </a:prstGeom>
        <a:noFill xmlns:a="http://schemas.openxmlformats.org/drawingml/2006/main"/>
      </cdr:spPr>
      <cdr:txBody>
        <a:bodyPr xmlns:a="http://schemas.openxmlformats.org/drawingml/2006/main" wrap="square" lIns="0" tIns="0" rIns="0" bIns="0"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100" dirty="0" smtClean="0">
              <a:solidFill>
                <a:schemeClr val="bg1"/>
              </a:solidFill>
              <a:latin typeface="Univers for KPMG Cond" panose="020B0606020202020204" pitchFamily="34" charset="0"/>
              <a:cs typeface="Arial" pitchFamily="34" charset="0"/>
            </a:rPr>
            <a:t>34,2%</a:t>
          </a:r>
        </a:p>
      </cdr:txBody>
    </cdr:sp>
  </cdr:relSizeAnchor>
  <cdr:relSizeAnchor xmlns:cdr="http://schemas.openxmlformats.org/drawingml/2006/chartDrawing">
    <cdr:from>
      <cdr:x>0.40199</cdr:x>
      <cdr:y>0.2521</cdr:y>
    </cdr:from>
    <cdr:to>
      <cdr:x>0.49685</cdr:x>
      <cdr:y>0.31511</cdr:y>
    </cdr:to>
    <cdr:sp macro="" textlink="">
      <cdr:nvSpPr>
        <cdr:cNvPr id="3" name="TextBox 2"/>
        <cdr:cNvSpPr txBox="1"/>
      </cdr:nvSpPr>
      <cdr:spPr>
        <a:xfrm xmlns:a="http://schemas.openxmlformats.org/drawingml/2006/main">
          <a:off x="1397679" y="677221"/>
          <a:ext cx="329819" cy="169277"/>
        </a:xfrm>
        <a:prstGeom xmlns:a="http://schemas.openxmlformats.org/drawingml/2006/main" prst="rect">
          <a:avLst/>
        </a:prstGeom>
        <a:noFill xmlns:a="http://schemas.openxmlformats.org/drawingml/2006/main"/>
      </cdr:spPr>
      <cdr:txBody>
        <a:bodyPr xmlns:a="http://schemas.openxmlformats.org/drawingml/2006/main" wrap="square" lIns="0" tIns="0" rIns="0" bIns="0"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100" dirty="0" smtClean="0">
              <a:solidFill>
                <a:schemeClr val="bg1"/>
              </a:solidFill>
              <a:latin typeface="Univers for KPMG Cond" panose="020B0606020202020204" pitchFamily="34" charset="0"/>
              <a:cs typeface="Arial" pitchFamily="34" charset="0"/>
            </a:rPr>
            <a:t>14,7%</a:t>
          </a:r>
        </a:p>
      </cdr:txBody>
    </cdr:sp>
  </cdr:relSizeAnchor>
  <cdr:relSizeAnchor xmlns:cdr="http://schemas.openxmlformats.org/drawingml/2006/chartDrawing">
    <cdr:from>
      <cdr:x>0.29258</cdr:x>
      <cdr:y>0.44051</cdr:y>
    </cdr:from>
    <cdr:to>
      <cdr:x>0.38745</cdr:x>
      <cdr:y>0.50352</cdr:y>
    </cdr:to>
    <cdr:sp macro="" textlink="">
      <cdr:nvSpPr>
        <cdr:cNvPr id="4" name="TextBox 3"/>
        <cdr:cNvSpPr txBox="1"/>
      </cdr:nvSpPr>
      <cdr:spPr>
        <a:xfrm xmlns:a="http://schemas.openxmlformats.org/drawingml/2006/main">
          <a:off x="1017271" y="1183350"/>
          <a:ext cx="329854" cy="169277"/>
        </a:xfrm>
        <a:prstGeom xmlns:a="http://schemas.openxmlformats.org/drawingml/2006/main" prst="rect">
          <a:avLst/>
        </a:prstGeom>
        <a:noFill xmlns:a="http://schemas.openxmlformats.org/drawingml/2006/main"/>
      </cdr:spPr>
      <cdr:txBody>
        <a:bodyPr xmlns:a="http://schemas.openxmlformats.org/drawingml/2006/main" wrap="square" lIns="0" tIns="0" rIns="0" bIns="0"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100" dirty="0" smtClean="0">
              <a:solidFill>
                <a:schemeClr val="bg1"/>
              </a:solidFill>
              <a:latin typeface="Univers for KPMG Cond" panose="020B0606020202020204" pitchFamily="34" charset="0"/>
              <a:cs typeface="Arial" pitchFamily="34" charset="0"/>
            </a:rPr>
            <a:t>17,6%</a:t>
          </a:r>
        </a:p>
      </cdr:txBody>
    </cdr:sp>
  </cdr:relSizeAnchor>
  <cdr:relSizeAnchor xmlns:cdr="http://schemas.openxmlformats.org/drawingml/2006/chartDrawing">
    <cdr:from>
      <cdr:x>0.5</cdr:x>
      <cdr:y>0.68958</cdr:y>
    </cdr:from>
    <cdr:to>
      <cdr:x>0.59487</cdr:x>
      <cdr:y>0.75259</cdr:y>
    </cdr:to>
    <cdr:sp macro="" textlink="">
      <cdr:nvSpPr>
        <cdr:cNvPr id="5" name="TextBox 2"/>
        <cdr:cNvSpPr txBox="1"/>
      </cdr:nvSpPr>
      <cdr:spPr>
        <a:xfrm xmlns:a="http://schemas.openxmlformats.org/drawingml/2006/main">
          <a:off x="1738450" y="1852431"/>
          <a:ext cx="329854" cy="169277"/>
        </a:xfrm>
        <a:prstGeom xmlns:a="http://schemas.openxmlformats.org/drawingml/2006/main" prst="rect">
          <a:avLst/>
        </a:prstGeom>
        <a:noFill xmlns:a="http://schemas.openxmlformats.org/drawingml/2006/main"/>
      </cdr:spPr>
      <cdr:txBody>
        <a:bodyPr xmlns:a="http://schemas.openxmlformats.org/drawingml/2006/main" wrap="square" lIns="0" tIns="0" rIns="0" bIns="0"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100" dirty="0" smtClean="0">
              <a:solidFill>
                <a:schemeClr val="bg1"/>
              </a:solidFill>
              <a:latin typeface="Univers for KPMG Cond" panose="020B0606020202020204" pitchFamily="34" charset="0"/>
              <a:cs typeface="Arial" pitchFamily="34" charset="0"/>
            </a:rPr>
            <a:t>33,5%</a:t>
          </a:r>
        </a:p>
      </cdr:txBody>
    </cdr:sp>
  </cdr:relSizeAnchor>
  <cdr:relSizeAnchor xmlns:cdr="http://schemas.openxmlformats.org/drawingml/2006/chartDrawing">
    <cdr:from>
      <cdr:x>0.42277</cdr:x>
      <cdr:y>0.38517</cdr:y>
    </cdr:from>
    <cdr:to>
      <cdr:x>0.59244</cdr:x>
      <cdr:y>0.60343</cdr:y>
    </cdr:to>
    <cdr:sp macro="" textlink="">
      <cdr:nvSpPr>
        <cdr:cNvPr id="6" name="Rectangle 5"/>
        <cdr:cNvSpPr/>
      </cdr:nvSpPr>
      <cdr:spPr>
        <a:xfrm xmlns:a="http://schemas.openxmlformats.org/drawingml/2006/main">
          <a:off x="1469912" y="1034693"/>
          <a:ext cx="589936" cy="586315"/>
        </a:xfrm>
        <a:prstGeom xmlns:a="http://schemas.openxmlformats.org/drawingml/2006/main" prst="rect">
          <a:avLst/>
        </a:prstGeom>
        <a:noFill xmlns:a="http://schemas.openxmlformats.org/drawingml/2006/main"/>
        <a:ln xmlns:a="http://schemas.openxmlformats.org/drawingml/2006/main" w="6350" cap="flat" cmpd="sng" algn="ctr">
          <a:noFill/>
          <a:prstDash val="solid"/>
          <a:miter lim="800000"/>
        </a:ln>
        <a:effectLst xmlns:a="http://schemas.openxmlformats.org/drawingml/2006/main"/>
        <a:extLst xmlns:a="http://schemas.openxmlformats.org/drawingml/2006/main">
          <a:ext uri="{909E8E84-426E-40DD-AFC4-6F175D3DCCD1}">
            <a14:hiddenFill xmlns:a14="http://schemas.microsoft.com/office/drawing/2010/main">
              <a:solidFill>
                <a:schemeClr val="accent1"/>
              </a:solidFill>
            </a14:hiddenFill>
          </a:ext>
        </a:extLst>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nchorCtr="0"/>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marL="87313"/>
          <a:r>
            <a:rPr lang="es-ES" sz="3600" b="1" dirty="0" smtClean="0">
              <a:solidFill>
                <a:schemeClr val="accent1">
                  <a:lumMod val="50000"/>
                </a:schemeClr>
              </a:solidFill>
              <a:latin typeface="Univers for KPMG Light" panose="020B0403020202020204" pitchFamily="34" charset="0"/>
            </a:rPr>
            <a:t>€</a:t>
          </a:r>
          <a:endParaRPr lang="es-ES" sz="2800" b="1" dirty="0">
            <a:solidFill>
              <a:schemeClr val="accent1">
                <a:lumMod val="50000"/>
              </a:schemeClr>
            </a:solidFill>
            <a:latin typeface="Univers for KPMG Light" panose="020B0403020202020204" pitchFamily="34" charset="0"/>
          </a:endParaRPr>
        </a:p>
      </cdr:txBody>
    </cdr:sp>
  </cdr:relSizeAnchor>
  <cdr:relSizeAnchor xmlns:cdr="http://schemas.openxmlformats.org/drawingml/2006/chartDrawing">
    <cdr:from>
      <cdr:x>0</cdr:x>
      <cdr:y>0.04532</cdr:y>
    </cdr:from>
    <cdr:to>
      <cdr:x>0.55826</cdr:x>
      <cdr:y>0.21718</cdr:y>
    </cdr:to>
    <cdr:sp macro="" textlink="">
      <cdr:nvSpPr>
        <cdr:cNvPr id="7" name="6 CuadroTexto"/>
        <cdr:cNvSpPr txBox="1"/>
      </cdr:nvSpPr>
      <cdr:spPr>
        <a:xfrm xmlns:a="http://schemas.openxmlformats.org/drawingml/2006/main">
          <a:off x="-211226" y="121742"/>
          <a:ext cx="1941014" cy="461671"/>
        </a:xfrm>
        <a:prstGeom xmlns:a="http://schemas.openxmlformats.org/drawingml/2006/main" prst="rect">
          <a:avLst/>
        </a:prstGeom>
        <a:noFill xmlns:a="http://schemas.openxmlformats.org/drawingml/2006/main"/>
      </cdr:spPr>
      <cdr:txBody>
        <a:bodyPr xmlns:a="http://schemas.openxmlformats.org/drawingml/2006/main" vertOverflow="clip" wrap="square" rtlCol="0">
          <a:spAutoFit/>
        </a:bodyPr>
        <a:lstStyle xmlns:a="http://schemas.openxmlformats.org/drawingml/2006/main"/>
        <a:p xmlns:a="http://schemas.openxmlformats.org/drawingml/2006/main">
          <a:pPr algn="ctr" rtl="0">
            <a:defRPr lang="es-ES" sz="1200" b="0" i="0" u="none" strike="noStrike" kern="1200" baseline="0" noProof="0">
              <a:solidFill>
                <a:srgbClr val="666633"/>
              </a:solidFill>
              <a:latin typeface="Univers for KPMG Cond" panose="020B0606020202020204" pitchFamily="34" charset="0"/>
              <a:ea typeface="Arial"/>
              <a:cs typeface="Arial"/>
            </a:defRPr>
          </a:pPr>
          <a:r>
            <a:rPr lang="en-US" sz="1200" noProof="0" dirty="0" smtClean="0">
              <a:solidFill>
                <a:srgbClr val="0070C0"/>
              </a:solidFill>
            </a:rPr>
            <a:t>Actividades culturales y espectáculos</a:t>
          </a:r>
          <a:r>
            <a:rPr lang="en-US" sz="1200" baseline="0" noProof="0" dirty="0" smtClean="0">
              <a:solidFill>
                <a:srgbClr val="0070C0"/>
              </a:solidFill>
            </a:rPr>
            <a:t>;  760 Mill € </a:t>
          </a:r>
        </a:p>
      </cdr:txBody>
    </cdr:sp>
  </cdr:relSizeAnchor>
  <cdr:relSizeAnchor xmlns:cdr="http://schemas.openxmlformats.org/drawingml/2006/chartDrawing">
    <cdr:from>
      <cdr:x>0.52059</cdr:x>
      <cdr:y>0.06697</cdr:y>
    </cdr:from>
    <cdr:to>
      <cdr:x>1</cdr:x>
      <cdr:y>0.23883</cdr:y>
    </cdr:to>
    <cdr:sp macro="" textlink="">
      <cdr:nvSpPr>
        <cdr:cNvPr id="8" name="7 CuadroTexto"/>
        <cdr:cNvSpPr txBox="1"/>
      </cdr:nvSpPr>
      <cdr:spPr>
        <a:xfrm xmlns:a="http://schemas.openxmlformats.org/drawingml/2006/main">
          <a:off x="1810039" y="179905"/>
          <a:ext cx="1666861" cy="461670"/>
        </a:xfrm>
        <a:prstGeom xmlns:a="http://schemas.openxmlformats.org/drawingml/2006/main" prst="rect">
          <a:avLst/>
        </a:prstGeom>
        <a:noFill xmlns:a="http://schemas.openxmlformats.org/drawingml/2006/main"/>
      </cdr:spPr>
      <cdr:txBody>
        <a:bodyPr xmlns:a="http://schemas.openxmlformats.org/drawingml/2006/main" vertOverflow="clip" wrap="square" rtlCol="0">
          <a:spAutoFit/>
        </a:bodyPr>
        <a:lstStyle xmlns:a="http://schemas.openxmlformats.org/drawingml/2006/main"/>
        <a:p xmlns:a="http://schemas.openxmlformats.org/drawingml/2006/main">
          <a:pPr algn="ctr" rtl="0">
            <a:defRPr lang="es-ES" sz="1200" b="0" i="0" u="none" strike="noStrike" kern="1200" baseline="0" noProof="0">
              <a:solidFill>
                <a:srgbClr val="4A0351"/>
              </a:solidFill>
              <a:latin typeface="Univers for KPMG Cond" panose="020B0606020202020204" pitchFamily="34" charset="0"/>
              <a:ea typeface="Arial"/>
              <a:cs typeface="Arial"/>
            </a:defRPr>
          </a:pPr>
          <a:r>
            <a:rPr lang="es-ES" sz="1200" noProof="0" dirty="0" smtClean="0">
              <a:solidFill>
                <a:srgbClr val="00338D"/>
              </a:solidFill>
            </a:rPr>
            <a:t>Servicios de alojamiento</a:t>
          </a:r>
          <a:r>
            <a:rPr lang="es-ES" sz="1200" baseline="0" noProof="0" dirty="0" smtClean="0">
              <a:solidFill>
                <a:srgbClr val="00338D"/>
              </a:solidFill>
            </a:rPr>
            <a:t>; 1.770 Mill €</a:t>
          </a:r>
        </a:p>
      </cdr:txBody>
    </cdr:sp>
  </cdr:relSizeAnchor>
  <cdr:relSizeAnchor xmlns:cdr="http://schemas.openxmlformats.org/drawingml/2006/chartDrawing">
    <cdr:from>
      <cdr:x>0</cdr:x>
      <cdr:y>0.35399</cdr:y>
    </cdr:from>
    <cdr:to>
      <cdr:x>0.26799</cdr:x>
      <cdr:y>0.51439</cdr:y>
    </cdr:to>
    <cdr:sp macro="" textlink="">
      <cdr:nvSpPr>
        <cdr:cNvPr id="9" name="8 CuadroTexto"/>
        <cdr:cNvSpPr txBox="1"/>
      </cdr:nvSpPr>
      <cdr:spPr>
        <a:xfrm xmlns:a="http://schemas.openxmlformats.org/drawingml/2006/main">
          <a:off x="0" y="950931"/>
          <a:ext cx="931781" cy="430887"/>
        </a:xfrm>
        <a:prstGeom xmlns:a="http://schemas.openxmlformats.org/drawingml/2006/main" prst="rect">
          <a:avLst/>
        </a:prstGeom>
        <a:noFill xmlns:a="http://schemas.openxmlformats.org/drawingml/2006/main"/>
      </cdr:spPr>
      <cdr:txBody>
        <a:bodyPr xmlns:a="http://schemas.openxmlformats.org/drawingml/2006/main" vertOverflow="clip" wrap="square" rtlCol="0">
          <a:spAutoFit/>
        </a:bodyPr>
        <a:lstStyle xmlns:a="http://schemas.openxmlformats.org/drawingml/2006/main"/>
        <a:p xmlns:a="http://schemas.openxmlformats.org/drawingml/2006/main">
          <a:pPr algn="r" rtl="0"/>
          <a:r>
            <a:rPr lang="en-US" dirty="0" smtClean="0">
              <a:solidFill>
                <a:srgbClr val="483698"/>
              </a:solidFill>
              <a:latin typeface="Univers for KPMG"/>
            </a:rPr>
            <a:t>Compras</a:t>
          </a:r>
          <a:r>
            <a:rPr lang="en-US" baseline="0" dirty="0" smtClean="0">
              <a:solidFill>
                <a:srgbClr val="483698"/>
              </a:solidFill>
              <a:latin typeface="Univers for KPMG"/>
            </a:rPr>
            <a:t>; </a:t>
          </a:r>
        </a:p>
        <a:p xmlns:a="http://schemas.openxmlformats.org/drawingml/2006/main">
          <a:pPr algn="r" rtl="0"/>
          <a:r>
            <a:rPr lang="en-US" baseline="0" dirty="0" smtClean="0">
              <a:solidFill>
                <a:srgbClr val="483698"/>
              </a:solidFill>
              <a:latin typeface="Univers for KPMG"/>
            </a:rPr>
            <a:t>910 Mill</a:t>
          </a:r>
          <a:endParaRPr lang="es-ES" dirty="0" smtClean="0">
            <a:solidFill>
              <a:srgbClr val="483698"/>
            </a:solidFill>
            <a:latin typeface="Univers for KPMG"/>
            <a:cs typeface="Univers for KPMG"/>
          </a:endParaRPr>
        </a:p>
      </cdr:txBody>
    </cdr:sp>
  </cdr:relSizeAnchor>
  <cdr:relSizeAnchor xmlns:cdr="http://schemas.openxmlformats.org/drawingml/2006/chartDrawing">
    <cdr:from>
      <cdr:x>0.22194</cdr:x>
      <cdr:y>0.82219</cdr:y>
    </cdr:from>
    <cdr:to>
      <cdr:x>0.71461</cdr:x>
      <cdr:y>0.99404</cdr:y>
    </cdr:to>
    <cdr:sp macro="" textlink="">
      <cdr:nvSpPr>
        <cdr:cNvPr id="10" name="9 CuadroTexto"/>
        <cdr:cNvSpPr txBox="1"/>
      </cdr:nvSpPr>
      <cdr:spPr>
        <a:xfrm xmlns:a="http://schemas.openxmlformats.org/drawingml/2006/main">
          <a:off x="771661" y="2208655"/>
          <a:ext cx="1712972" cy="461665"/>
        </a:xfrm>
        <a:prstGeom xmlns:a="http://schemas.openxmlformats.org/drawingml/2006/main" prst="rect">
          <a:avLst/>
        </a:prstGeom>
        <a:noFill xmlns:a="http://schemas.openxmlformats.org/drawingml/2006/main"/>
      </cdr:spPr>
      <cdr:txBody>
        <a:bodyPr xmlns:a="http://schemas.openxmlformats.org/drawingml/2006/main" vertOverflow="clip" wrap="square" rtlCol="0">
          <a:spAutoFit/>
        </a:bodyPr>
        <a:lstStyle xmlns:a="http://schemas.openxmlformats.org/drawingml/2006/main"/>
        <a:p xmlns:a="http://schemas.openxmlformats.org/drawingml/2006/main">
          <a:pPr algn="r" rtl="0">
            <a:defRPr lang="es-ES" sz="1200" b="0" i="0" u="none" strike="noStrike" kern="1200" baseline="0" noProof="0">
              <a:solidFill>
                <a:srgbClr val="006666"/>
              </a:solidFill>
              <a:latin typeface="Univers for KPMG Cond" panose="020B0606020202020204" pitchFamily="34" charset="0"/>
              <a:ea typeface="Arial"/>
              <a:cs typeface="Arial"/>
            </a:defRPr>
          </a:pPr>
          <a:r>
            <a:rPr lang="es-ES" sz="1200" noProof="0" dirty="0" smtClean="0">
              <a:solidFill>
                <a:srgbClr val="470A68"/>
              </a:solidFill>
            </a:rPr>
            <a:t>Servicios de comidas y bebidas</a:t>
          </a:r>
          <a:r>
            <a:rPr lang="es-ES" sz="1200" baseline="0" noProof="0" dirty="0" smtClean="0">
              <a:solidFill>
                <a:srgbClr val="470A68"/>
              </a:solidFill>
            </a:rPr>
            <a:t>; 1.740 Mill €</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2946088" cy="496819"/>
          </a:xfrm>
          <a:prstGeom prst="rect">
            <a:avLst/>
          </a:prstGeom>
        </p:spPr>
        <p:txBody>
          <a:bodyPr vert="horz" lIns="88880" tIns="44439" rIns="88880" bIns="44439" rtlCol="0"/>
          <a:lstStyle>
            <a:lvl1pPr algn="l">
              <a:defRPr sz="1100"/>
            </a:lvl1pPr>
          </a:lstStyle>
          <a:p>
            <a:endParaRPr lang="en-US" dirty="0">
              <a:latin typeface="Arial" panose="020B0604020202020204" pitchFamily="34" charset="0"/>
            </a:endParaRPr>
          </a:p>
        </p:txBody>
      </p:sp>
      <p:sp>
        <p:nvSpPr>
          <p:cNvPr id="3" name="Date Placeholder 2"/>
          <p:cNvSpPr>
            <a:spLocks noGrp="1"/>
          </p:cNvSpPr>
          <p:nvPr>
            <p:ph type="dt" sz="quarter" idx="1"/>
          </p:nvPr>
        </p:nvSpPr>
        <p:spPr>
          <a:xfrm>
            <a:off x="3850515" y="2"/>
            <a:ext cx="2946088" cy="496819"/>
          </a:xfrm>
          <a:prstGeom prst="rect">
            <a:avLst/>
          </a:prstGeom>
        </p:spPr>
        <p:txBody>
          <a:bodyPr vert="horz" lIns="88880" tIns="44439" rIns="88880" bIns="44439" rtlCol="0"/>
          <a:lstStyle>
            <a:lvl1pPr algn="r">
              <a:defRPr sz="1100"/>
            </a:lvl1pPr>
          </a:lstStyle>
          <a:p>
            <a:fld id="{05DEF64C-6444-C54F-9BF0-613CB0CFD382}" type="datetimeFigureOut">
              <a:rPr lang="en-US" smtClean="0">
                <a:latin typeface="Arial" panose="020B0604020202020204" pitchFamily="34" charset="0"/>
              </a:rPr>
              <a:t>5/5/2016</a:t>
            </a:fld>
            <a:endParaRPr lang="en-US" dirty="0">
              <a:latin typeface="Arial" panose="020B0604020202020204" pitchFamily="34" charset="0"/>
            </a:endParaRPr>
          </a:p>
        </p:txBody>
      </p:sp>
      <p:sp>
        <p:nvSpPr>
          <p:cNvPr id="4" name="Footer Placeholder 3"/>
          <p:cNvSpPr>
            <a:spLocks noGrp="1"/>
          </p:cNvSpPr>
          <p:nvPr>
            <p:ph type="ftr" sz="quarter" idx="2"/>
          </p:nvPr>
        </p:nvSpPr>
        <p:spPr>
          <a:xfrm>
            <a:off x="0" y="9429382"/>
            <a:ext cx="2946088" cy="496819"/>
          </a:xfrm>
          <a:prstGeom prst="rect">
            <a:avLst/>
          </a:prstGeom>
        </p:spPr>
        <p:txBody>
          <a:bodyPr vert="horz" lIns="88880" tIns="44439" rIns="88880" bIns="44439" rtlCol="0" anchor="b"/>
          <a:lstStyle>
            <a:lvl1pPr algn="l">
              <a:defRPr sz="1100"/>
            </a:lvl1pPr>
          </a:lstStyle>
          <a:p>
            <a:endParaRPr lang="en-US" dirty="0">
              <a:latin typeface="Arial" panose="020B0604020202020204" pitchFamily="34" charset="0"/>
            </a:endParaRPr>
          </a:p>
        </p:txBody>
      </p:sp>
      <p:sp>
        <p:nvSpPr>
          <p:cNvPr id="5" name="Slide Number Placeholder 4"/>
          <p:cNvSpPr>
            <a:spLocks noGrp="1"/>
          </p:cNvSpPr>
          <p:nvPr>
            <p:ph type="sldNum" sz="quarter" idx="3"/>
          </p:nvPr>
        </p:nvSpPr>
        <p:spPr>
          <a:xfrm>
            <a:off x="3850515" y="9429382"/>
            <a:ext cx="2946088" cy="496819"/>
          </a:xfrm>
          <a:prstGeom prst="rect">
            <a:avLst/>
          </a:prstGeom>
        </p:spPr>
        <p:txBody>
          <a:bodyPr vert="horz" lIns="88880" tIns="44439" rIns="88880" bIns="44439" rtlCol="0" anchor="b"/>
          <a:lstStyle>
            <a:lvl1pPr algn="r">
              <a:defRPr sz="1100"/>
            </a:lvl1pPr>
          </a:lstStyle>
          <a:p>
            <a:fld id="{29418882-9918-3B42-897A-C192067F29E7}" type="slidenum">
              <a:rPr lang="en-US" smtClean="0">
                <a:latin typeface="Arial" panose="020B0604020202020204" pitchFamily="34" charset="0"/>
              </a:rPr>
              <a:t>‹#›</a:t>
            </a:fld>
            <a:endParaRPr lang="en-US" dirty="0">
              <a:latin typeface="Arial" panose="020B0604020202020204" pitchFamily="34" charset="0"/>
            </a:endParaRPr>
          </a:p>
        </p:txBody>
      </p:sp>
    </p:spTree>
    <p:extLst>
      <p:ext uri="{BB962C8B-B14F-4D97-AF65-F5344CB8AC3E}">
        <p14:creationId xmlns:p14="http://schemas.microsoft.com/office/powerpoint/2010/main" val="242011919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2946088" cy="496819"/>
          </a:xfrm>
          <a:prstGeom prst="rect">
            <a:avLst/>
          </a:prstGeom>
        </p:spPr>
        <p:txBody>
          <a:bodyPr vert="horz" lIns="88880" tIns="44439" rIns="88880" bIns="44439" rtlCol="0"/>
          <a:lstStyle>
            <a:lvl1pPr algn="l">
              <a:defRPr sz="110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50515" y="2"/>
            <a:ext cx="2946088" cy="496819"/>
          </a:xfrm>
          <a:prstGeom prst="rect">
            <a:avLst/>
          </a:prstGeom>
        </p:spPr>
        <p:txBody>
          <a:bodyPr vert="horz" lIns="88880" tIns="44439" rIns="88880" bIns="44439" rtlCol="0"/>
          <a:lstStyle>
            <a:lvl1pPr algn="r">
              <a:defRPr sz="1100">
                <a:latin typeface="Arial" panose="020B0604020202020204" pitchFamily="34" charset="0"/>
              </a:defRPr>
            </a:lvl1pPr>
          </a:lstStyle>
          <a:p>
            <a:fld id="{A9B7456A-CD06-0D40-B083-11158BE207ED}" type="datetimeFigureOut">
              <a:rPr lang="en-US" smtClean="0"/>
              <a:pPr/>
              <a:t>5/5/2016</a:t>
            </a:fld>
            <a:endParaRPr lang="en-US" dirty="0"/>
          </a:p>
        </p:txBody>
      </p:sp>
      <p:sp>
        <p:nvSpPr>
          <p:cNvPr id="4" name="Slide Image Placeholder 3"/>
          <p:cNvSpPr>
            <a:spLocks noGrp="1" noRot="1" noChangeAspect="1"/>
          </p:cNvSpPr>
          <p:nvPr>
            <p:ph type="sldImg" idx="2"/>
          </p:nvPr>
        </p:nvSpPr>
        <p:spPr>
          <a:xfrm>
            <a:off x="979488" y="1239838"/>
            <a:ext cx="4838700" cy="3351212"/>
          </a:xfrm>
          <a:prstGeom prst="rect">
            <a:avLst/>
          </a:prstGeom>
          <a:noFill/>
          <a:ln w="12700">
            <a:solidFill>
              <a:prstClr val="black"/>
            </a:solidFill>
          </a:ln>
        </p:spPr>
        <p:txBody>
          <a:bodyPr vert="horz" lIns="88880" tIns="44439" rIns="88880" bIns="44439" rtlCol="0" anchor="ctr"/>
          <a:lstStyle/>
          <a:p>
            <a:endParaRPr lang="en-US" dirty="0"/>
          </a:p>
        </p:txBody>
      </p:sp>
      <p:sp>
        <p:nvSpPr>
          <p:cNvPr id="5" name="Notes Placeholder 4"/>
          <p:cNvSpPr>
            <a:spLocks noGrp="1"/>
          </p:cNvSpPr>
          <p:nvPr>
            <p:ph type="body" sz="quarter" idx="3"/>
          </p:nvPr>
        </p:nvSpPr>
        <p:spPr>
          <a:xfrm>
            <a:off x="680198" y="4777556"/>
            <a:ext cx="5437282" cy="3909642"/>
          </a:xfrm>
          <a:prstGeom prst="rect">
            <a:avLst/>
          </a:prstGeom>
        </p:spPr>
        <p:txBody>
          <a:bodyPr vert="horz" lIns="88880" tIns="44439" rIns="88880" bIns="44439" rtlCol="0"/>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9431410"/>
            <a:ext cx="2946088" cy="496818"/>
          </a:xfrm>
          <a:prstGeom prst="rect">
            <a:avLst/>
          </a:prstGeom>
        </p:spPr>
        <p:txBody>
          <a:bodyPr vert="horz" lIns="88880" tIns="44439" rIns="88880" bIns="44439" rtlCol="0" anchor="b"/>
          <a:lstStyle>
            <a:lvl1pPr algn="l">
              <a:defRPr sz="110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50515" y="9431410"/>
            <a:ext cx="2946088" cy="496818"/>
          </a:xfrm>
          <a:prstGeom prst="rect">
            <a:avLst/>
          </a:prstGeom>
        </p:spPr>
        <p:txBody>
          <a:bodyPr vert="horz" lIns="88880" tIns="44439" rIns="88880" bIns="44439" rtlCol="0" anchor="b"/>
          <a:lstStyle>
            <a:lvl1pPr algn="r">
              <a:defRPr sz="1100">
                <a:latin typeface="Arial" panose="020B0604020202020204" pitchFamily="34" charset="0"/>
              </a:defRPr>
            </a:lvl1pPr>
          </a:lstStyle>
          <a:p>
            <a:fld id="{E2FEE106-D861-6343-96FF-5BF90692C3C7}" type="slidenum">
              <a:rPr lang="en-US" smtClean="0"/>
              <a:pPr/>
              <a:t>‹#›</a:t>
            </a:fld>
            <a:endParaRPr lang="en-US" dirty="0"/>
          </a:p>
        </p:txBody>
      </p:sp>
    </p:spTree>
    <p:extLst>
      <p:ext uri="{BB962C8B-B14F-4D97-AF65-F5344CB8AC3E}">
        <p14:creationId xmlns:p14="http://schemas.microsoft.com/office/powerpoint/2010/main" val="1591445627"/>
      </p:ext>
    </p:extLst>
  </p:cSld>
  <p:clrMap bg1="lt1" tx1="dk1" bg2="lt2" tx2="dk2" accent1="accent1" accent2="accent2" accent3="accent3" accent4="accent4" accent5="accent5" accent6="accent6" hlink="hlink" folHlink="folHlink"/>
  <p:hf hdr="0" ftr="0" dt="0"/>
  <p:notesStyle>
    <a:lvl1pPr marL="0" algn="l" defTabSz="859627" rtl="0" eaLnBrk="1" latinLnBrk="0" hangingPunct="1">
      <a:defRPr sz="1128" kern="1200">
        <a:solidFill>
          <a:schemeClr val="tx1"/>
        </a:solidFill>
        <a:latin typeface="Arial" panose="020B0604020202020204" pitchFamily="34" charset="0"/>
        <a:ea typeface="+mn-ea"/>
        <a:cs typeface="+mn-cs"/>
      </a:defRPr>
    </a:lvl1pPr>
    <a:lvl2pPr marL="429814" algn="l" defTabSz="859627" rtl="0" eaLnBrk="1" latinLnBrk="0" hangingPunct="1">
      <a:defRPr sz="1128" kern="1200">
        <a:solidFill>
          <a:schemeClr val="tx1"/>
        </a:solidFill>
        <a:latin typeface="Arial" panose="020B0604020202020204" pitchFamily="34" charset="0"/>
        <a:ea typeface="+mn-ea"/>
        <a:cs typeface="+mn-cs"/>
      </a:defRPr>
    </a:lvl2pPr>
    <a:lvl3pPr marL="859627" algn="l" defTabSz="859627" rtl="0" eaLnBrk="1" latinLnBrk="0" hangingPunct="1">
      <a:defRPr sz="1128" kern="1200">
        <a:solidFill>
          <a:schemeClr val="tx1"/>
        </a:solidFill>
        <a:latin typeface="Arial" panose="020B0604020202020204" pitchFamily="34" charset="0"/>
        <a:ea typeface="+mn-ea"/>
        <a:cs typeface="+mn-cs"/>
      </a:defRPr>
    </a:lvl3pPr>
    <a:lvl4pPr marL="1289441" algn="l" defTabSz="859627" rtl="0" eaLnBrk="1" latinLnBrk="0" hangingPunct="1">
      <a:defRPr sz="1128" kern="1200">
        <a:solidFill>
          <a:schemeClr val="tx1"/>
        </a:solidFill>
        <a:latin typeface="Arial" panose="020B0604020202020204" pitchFamily="34" charset="0"/>
        <a:ea typeface="+mn-ea"/>
        <a:cs typeface="+mn-cs"/>
      </a:defRPr>
    </a:lvl4pPr>
    <a:lvl5pPr marL="1719255" algn="l" defTabSz="859627" rtl="0" eaLnBrk="1" latinLnBrk="0" hangingPunct="1">
      <a:defRPr sz="1128" kern="1200">
        <a:solidFill>
          <a:schemeClr val="tx1"/>
        </a:solidFill>
        <a:latin typeface="Arial" panose="020B0604020202020204" pitchFamily="34" charset="0"/>
        <a:ea typeface="+mn-ea"/>
        <a:cs typeface="+mn-cs"/>
      </a:defRPr>
    </a:lvl5pPr>
    <a:lvl6pPr marL="2149069" algn="l" defTabSz="859627" rtl="0" eaLnBrk="1" latinLnBrk="0" hangingPunct="1">
      <a:defRPr sz="1128" kern="1200">
        <a:solidFill>
          <a:schemeClr val="tx1"/>
        </a:solidFill>
        <a:latin typeface="+mn-lt"/>
        <a:ea typeface="+mn-ea"/>
        <a:cs typeface="+mn-cs"/>
      </a:defRPr>
    </a:lvl6pPr>
    <a:lvl7pPr marL="2578882" algn="l" defTabSz="859627" rtl="0" eaLnBrk="1" latinLnBrk="0" hangingPunct="1">
      <a:defRPr sz="1128" kern="1200">
        <a:solidFill>
          <a:schemeClr val="tx1"/>
        </a:solidFill>
        <a:latin typeface="+mn-lt"/>
        <a:ea typeface="+mn-ea"/>
        <a:cs typeface="+mn-cs"/>
      </a:defRPr>
    </a:lvl7pPr>
    <a:lvl8pPr marL="3008696" algn="l" defTabSz="859627" rtl="0" eaLnBrk="1" latinLnBrk="0" hangingPunct="1">
      <a:defRPr sz="1128" kern="1200">
        <a:solidFill>
          <a:schemeClr val="tx1"/>
        </a:solidFill>
        <a:latin typeface="+mn-lt"/>
        <a:ea typeface="+mn-ea"/>
        <a:cs typeface="+mn-cs"/>
      </a:defRPr>
    </a:lvl8pPr>
    <a:lvl9pPr marL="3438510" algn="l" defTabSz="859627" rtl="0" eaLnBrk="1" latinLnBrk="0" hangingPunct="1">
      <a:defRPr sz="112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a:p>
        </p:txBody>
      </p:sp>
      <p:sp>
        <p:nvSpPr>
          <p:cNvPr id="4" name="Slide Number Placeholder 3"/>
          <p:cNvSpPr>
            <a:spLocks noGrp="1"/>
          </p:cNvSpPr>
          <p:nvPr>
            <p:ph type="sldNum" sz="quarter" idx="10"/>
          </p:nvPr>
        </p:nvSpPr>
        <p:spPr/>
        <p:txBody>
          <a:bodyPr/>
          <a:lstStyle/>
          <a:p>
            <a:fld id="{E2FEE106-D861-6343-96FF-5BF90692C3C7}" type="slidenum">
              <a:rPr lang="en-US" smtClean="0"/>
              <a:pPr/>
              <a:t>1</a:t>
            </a:fld>
            <a:endParaRPr lang="en-US" dirty="0"/>
          </a:p>
        </p:txBody>
      </p:sp>
    </p:spTree>
    <p:extLst>
      <p:ext uri="{BB962C8B-B14F-4D97-AF65-F5344CB8AC3E}">
        <p14:creationId xmlns:p14="http://schemas.microsoft.com/office/powerpoint/2010/main" val="1927939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a:p>
        </p:txBody>
      </p:sp>
      <p:sp>
        <p:nvSpPr>
          <p:cNvPr id="4" name="Slide Number Placeholder 3"/>
          <p:cNvSpPr>
            <a:spLocks noGrp="1"/>
          </p:cNvSpPr>
          <p:nvPr>
            <p:ph type="sldNum" sz="quarter" idx="10"/>
          </p:nvPr>
        </p:nvSpPr>
        <p:spPr/>
        <p:txBody>
          <a:bodyPr/>
          <a:lstStyle/>
          <a:p>
            <a:fld id="{E2FEE106-D861-6343-96FF-5BF90692C3C7}" type="slidenum">
              <a:rPr lang="en-US" smtClean="0"/>
              <a:pPr/>
              <a:t>10</a:t>
            </a:fld>
            <a:endParaRPr lang="en-US" dirty="0"/>
          </a:p>
        </p:txBody>
      </p:sp>
    </p:spTree>
    <p:extLst>
      <p:ext uri="{BB962C8B-B14F-4D97-AF65-F5344CB8AC3E}">
        <p14:creationId xmlns:p14="http://schemas.microsoft.com/office/powerpoint/2010/main" val="10245832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a:p>
        </p:txBody>
      </p:sp>
      <p:sp>
        <p:nvSpPr>
          <p:cNvPr id="4" name="Slide Number Placeholder 3"/>
          <p:cNvSpPr>
            <a:spLocks noGrp="1"/>
          </p:cNvSpPr>
          <p:nvPr>
            <p:ph type="sldNum" sz="quarter" idx="10"/>
          </p:nvPr>
        </p:nvSpPr>
        <p:spPr/>
        <p:txBody>
          <a:bodyPr/>
          <a:lstStyle/>
          <a:p>
            <a:fld id="{E2FEE106-D861-6343-96FF-5BF90692C3C7}" type="slidenum">
              <a:rPr lang="en-US" smtClean="0"/>
              <a:pPr/>
              <a:t>11</a:t>
            </a:fld>
            <a:endParaRPr lang="en-US" dirty="0"/>
          </a:p>
        </p:txBody>
      </p:sp>
    </p:spTree>
    <p:extLst>
      <p:ext uri="{BB962C8B-B14F-4D97-AF65-F5344CB8AC3E}">
        <p14:creationId xmlns:p14="http://schemas.microsoft.com/office/powerpoint/2010/main" val="20561664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a:p>
        </p:txBody>
      </p:sp>
      <p:sp>
        <p:nvSpPr>
          <p:cNvPr id="4" name="Slide Number Placeholder 3"/>
          <p:cNvSpPr>
            <a:spLocks noGrp="1"/>
          </p:cNvSpPr>
          <p:nvPr>
            <p:ph type="sldNum" sz="quarter" idx="10"/>
          </p:nvPr>
        </p:nvSpPr>
        <p:spPr/>
        <p:txBody>
          <a:bodyPr/>
          <a:lstStyle/>
          <a:p>
            <a:fld id="{E2FEE106-D861-6343-96FF-5BF90692C3C7}" type="slidenum">
              <a:rPr lang="en-US" smtClean="0"/>
              <a:pPr/>
              <a:t>2</a:t>
            </a:fld>
            <a:endParaRPr lang="en-US" dirty="0"/>
          </a:p>
        </p:txBody>
      </p:sp>
    </p:spTree>
    <p:extLst>
      <p:ext uri="{BB962C8B-B14F-4D97-AF65-F5344CB8AC3E}">
        <p14:creationId xmlns:p14="http://schemas.microsoft.com/office/powerpoint/2010/main" val="9354781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a:p>
        </p:txBody>
      </p:sp>
      <p:sp>
        <p:nvSpPr>
          <p:cNvPr id="4" name="Slide Number Placeholder 3"/>
          <p:cNvSpPr>
            <a:spLocks noGrp="1"/>
          </p:cNvSpPr>
          <p:nvPr>
            <p:ph type="sldNum" sz="quarter" idx="10"/>
          </p:nvPr>
        </p:nvSpPr>
        <p:spPr/>
        <p:txBody>
          <a:bodyPr/>
          <a:lstStyle/>
          <a:p>
            <a:fld id="{E2FEE106-D861-6343-96FF-5BF90692C3C7}" type="slidenum">
              <a:rPr lang="en-US" smtClean="0"/>
              <a:pPr/>
              <a:t>3</a:t>
            </a:fld>
            <a:endParaRPr lang="en-US" dirty="0"/>
          </a:p>
        </p:txBody>
      </p:sp>
    </p:spTree>
    <p:extLst>
      <p:ext uri="{BB962C8B-B14F-4D97-AF65-F5344CB8AC3E}">
        <p14:creationId xmlns:p14="http://schemas.microsoft.com/office/powerpoint/2010/main" val="38087478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a:p>
        </p:txBody>
      </p:sp>
      <p:sp>
        <p:nvSpPr>
          <p:cNvPr id="4" name="Slide Number Placeholder 3"/>
          <p:cNvSpPr>
            <a:spLocks noGrp="1"/>
          </p:cNvSpPr>
          <p:nvPr>
            <p:ph type="sldNum" sz="quarter" idx="10"/>
          </p:nvPr>
        </p:nvSpPr>
        <p:spPr/>
        <p:txBody>
          <a:bodyPr/>
          <a:lstStyle/>
          <a:p>
            <a:fld id="{E2FEE106-D861-6343-96FF-5BF90692C3C7}" type="slidenum">
              <a:rPr lang="en-US" smtClean="0"/>
              <a:pPr/>
              <a:t>4</a:t>
            </a:fld>
            <a:endParaRPr lang="en-US" dirty="0"/>
          </a:p>
        </p:txBody>
      </p:sp>
    </p:spTree>
    <p:extLst>
      <p:ext uri="{BB962C8B-B14F-4D97-AF65-F5344CB8AC3E}">
        <p14:creationId xmlns:p14="http://schemas.microsoft.com/office/powerpoint/2010/main" val="1393903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a:p>
        </p:txBody>
      </p:sp>
      <p:sp>
        <p:nvSpPr>
          <p:cNvPr id="4" name="Slide Number Placeholder 3"/>
          <p:cNvSpPr>
            <a:spLocks noGrp="1"/>
          </p:cNvSpPr>
          <p:nvPr>
            <p:ph type="sldNum" sz="quarter" idx="10"/>
          </p:nvPr>
        </p:nvSpPr>
        <p:spPr/>
        <p:txBody>
          <a:bodyPr/>
          <a:lstStyle/>
          <a:p>
            <a:fld id="{E2FEE106-D861-6343-96FF-5BF90692C3C7}" type="slidenum">
              <a:rPr lang="en-US" smtClean="0"/>
              <a:pPr/>
              <a:t>5</a:t>
            </a:fld>
            <a:endParaRPr lang="en-US" dirty="0"/>
          </a:p>
        </p:txBody>
      </p:sp>
    </p:spTree>
    <p:extLst>
      <p:ext uri="{BB962C8B-B14F-4D97-AF65-F5344CB8AC3E}">
        <p14:creationId xmlns:p14="http://schemas.microsoft.com/office/powerpoint/2010/main" val="18832324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a:p>
        </p:txBody>
      </p:sp>
      <p:sp>
        <p:nvSpPr>
          <p:cNvPr id="4" name="Slide Number Placeholder 3"/>
          <p:cNvSpPr>
            <a:spLocks noGrp="1"/>
          </p:cNvSpPr>
          <p:nvPr>
            <p:ph type="sldNum" sz="quarter" idx="10"/>
          </p:nvPr>
        </p:nvSpPr>
        <p:spPr/>
        <p:txBody>
          <a:bodyPr/>
          <a:lstStyle/>
          <a:p>
            <a:fld id="{E2FEE106-D861-6343-96FF-5BF90692C3C7}" type="slidenum">
              <a:rPr lang="en-US" smtClean="0"/>
              <a:pPr/>
              <a:t>6</a:t>
            </a:fld>
            <a:endParaRPr lang="en-US" dirty="0"/>
          </a:p>
        </p:txBody>
      </p:sp>
    </p:spTree>
    <p:extLst>
      <p:ext uri="{BB962C8B-B14F-4D97-AF65-F5344CB8AC3E}">
        <p14:creationId xmlns:p14="http://schemas.microsoft.com/office/powerpoint/2010/main" val="32919655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a:p>
        </p:txBody>
      </p:sp>
      <p:sp>
        <p:nvSpPr>
          <p:cNvPr id="4" name="Slide Number Placeholder 3"/>
          <p:cNvSpPr>
            <a:spLocks noGrp="1"/>
          </p:cNvSpPr>
          <p:nvPr>
            <p:ph type="sldNum" sz="quarter" idx="10"/>
          </p:nvPr>
        </p:nvSpPr>
        <p:spPr/>
        <p:txBody>
          <a:bodyPr/>
          <a:lstStyle/>
          <a:p>
            <a:fld id="{E2FEE106-D861-6343-96FF-5BF90692C3C7}" type="slidenum">
              <a:rPr lang="en-US" smtClean="0"/>
              <a:pPr/>
              <a:t>7</a:t>
            </a:fld>
            <a:endParaRPr lang="en-US" dirty="0"/>
          </a:p>
        </p:txBody>
      </p:sp>
    </p:spTree>
    <p:extLst>
      <p:ext uri="{BB962C8B-B14F-4D97-AF65-F5344CB8AC3E}">
        <p14:creationId xmlns:p14="http://schemas.microsoft.com/office/powerpoint/2010/main" val="38889881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a:p>
        </p:txBody>
      </p:sp>
      <p:sp>
        <p:nvSpPr>
          <p:cNvPr id="4" name="Slide Number Placeholder 3"/>
          <p:cNvSpPr>
            <a:spLocks noGrp="1"/>
          </p:cNvSpPr>
          <p:nvPr>
            <p:ph type="sldNum" sz="quarter" idx="10"/>
          </p:nvPr>
        </p:nvSpPr>
        <p:spPr/>
        <p:txBody>
          <a:bodyPr/>
          <a:lstStyle/>
          <a:p>
            <a:fld id="{E2FEE106-D861-6343-96FF-5BF90692C3C7}" type="slidenum">
              <a:rPr lang="en-US" smtClean="0"/>
              <a:pPr/>
              <a:t>8</a:t>
            </a:fld>
            <a:endParaRPr lang="en-US" dirty="0"/>
          </a:p>
        </p:txBody>
      </p:sp>
    </p:spTree>
    <p:extLst>
      <p:ext uri="{BB962C8B-B14F-4D97-AF65-F5344CB8AC3E}">
        <p14:creationId xmlns:p14="http://schemas.microsoft.com/office/powerpoint/2010/main" val="40442603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a:p>
        </p:txBody>
      </p:sp>
      <p:sp>
        <p:nvSpPr>
          <p:cNvPr id="4" name="Slide Number Placeholder 3"/>
          <p:cNvSpPr>
            <a:spLocks noGrp="1"/>
          </p:cNvSpPr>
          <p:nvPr>
            <p:ph type="sldNum" sz="quarter" idx="10"/>
          </p:nvPr>
        </p:nvSpPr>
        <p:spPr/>
        <p:txBody>
          <a:bodyPr/>
          <a:lstStyle/>
          <a:p>
            <a:fld id="{E2FEE106-D861-6343-96FF-5BF90692C3C7}" type="slidenum">
              <a:rPr lang="en-US" smtClean="0"/>
              <a:pPr/>
              <a:t>9</a:t>
            </a:fld>
            <a:endParaRPr lang="en-US" dirty="0"/>
          </a:p>
        </p:txBody>
      </p:sp>
    </p:spTree>
    <p:extLst>
      <p:ext uri="{BB962C8B-B14F-4D97-AF65-F5344CB8AC3E}">
        <p14:creationId xmlns:p14="http://schemas.microsoft.com/office/powerpoint/2010/main" val="27362775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hyperlink" Target="http://kpmg.com/socialmedia" TargetMode="External"/><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5.png"/><Relationship Id="rId4" Type="http://schemas.openxmlformats.org/officeDocument/2006/relationships/image" Target="../media/image4.jpe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1 - Right light vertical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11530" y="1337702"/>
            <a:ext cx="6709064" cy="3736321"/>
          </a:xfrm>
        </p:spPr>
        <p:txBody>
          <a:bodyPr anchor="t" anchorCtr="0">
            <a:noAutofit/>
          </a:bodyPr>
          <a:lstStyle>
            <a:lvl1pPr>
              <a:lnSpc>
                <a:spcPct val="70000"/>
              </a:lnSpc>
              <a:defRPr sz="11000" b="0" i="0" baseline="0">
                <a:solidFill>
                  <a:srgbClr val="00338D"/>
                </a:solidFill>
                <a:latin typeface="KPMG Extralight"/>
                <a:cs typeface="KPMG Extralight"/>
              </a:defRPr>
            </a:lvl1pPr>
          </a:lstStyle>
          <a:p>
            <a:r>
              <a:rPr lang="en-US" dirty="0" smtClean="0"/>
              <a:t>Title slide 1</a:t>
            </a:r>
            <a:br>
              <a:rPr lang="en-US" dirty="0" smtClean="0"/>
            </a:br>
            <a:r>
              <a:rPr lang="en-US" dirty="0" smtClean="0"/>
              <a:t>light right vertical image</a:t>
            </a:r>
            <a:endParaRPr lang="en-US" dirty="0"/>
          </a:p>
        </p:txBody>
      </p:sp>
      <p:sp>
        <p:nvSpPr>
          <p:cNvPr id="9" name="Freeform 19"/>
          <p:cNvSpPr>
            <a:spLocks noEditPoints="1"/>
          </p:cNvSpPr>
          <p:nvPr userDrawn="1"/>
        </p:nvSpPr>
        <p:spPr bwMode="auto">
          <a:xfrm>
            <a:off x="836930" y="673105"/>
            <a:ext cx="800894" cy="328175"/>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10" name="Text Placeholder 6"/>
          <p:cNvSpPr>
            <a:spLocks noGrp="1"/>
          </p:cNvSpPr>
          <p:nvPr>
            <p:ph type="body" sz="quarter" idx="11" hasCustomPrompt="1"/>
          </p:nvPr>
        </p:nvSpPr>
        <p:spPr>
          <a:xfrm>
            <a:off x="836930" y="5466056"/>
            <a:ext cx="6679045" cy="264460"/>
          </a:xfrm>
          <a:prstGeom prst="rect">
            <a:avLst/>
          </a:prstGeom>
        </p:spPr>
        <p:txBody>
          <a:bodyPr vert="horz">
            <a:noAutofit/>
          </a:bodyPr>
          <a:lstStyle>
            <a:lvl1pPr>
              <a:spcBef>
                <a:spcPts val="280"/>
              </a:spcBef>
              <a:spcAft>
                <a:spcPts val="0"/>
              </a:spcAft>
              <a:defRPr sz="1100" b="1">
                <a:solidFill>
                  <a:schemeClr val="tx2"/>
                </a:solidFill>
                <a:latin typeface="+mn-lt"/>
                <a:cs typeface="Arial" panose="020B0604020202020204" pitchFamily="34"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dirty="0" smtClean="0"/>
              <a:t>Date here</a:t>
            </a:r>
          </a:p>
        </p:txBody>
      </p:sp>
    </p:spTree>
    <p:extLst>
      <p:ext uri="{BB962C8B-B14F-4D97-AF65-F5344CB8AC3E}">
        <p14:creationId xmlns:p14="http://schemas.microsoft.com/office/powerpoint/2010/main" val="16853756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15:guide id="1" pos="312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NE COLUMN TEXT">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Click to edit Master title style</a:t>
            </a:r>
            <a:endParaRPr lang="en-GB"/>
          </a:p>
        </p:txBody>
      </p:sp>
      <p:sp>
        <p:nvSpPr>
          <p:cNvPr id="7" name="Text Placeholder 6"/>
          <p:cNvSpPr>
            <a:spLocks noGrp="1"/>
          </p:cNvSpPr>
          <p:nvPr>
            <p:ph type="body" sz="quarter" idx="12"/>
          </p:nvPr>
        </p:nvSpPr>
        <p:spPr>
          <a:xfrm>
            <a:off x="825499" y="1357709"/>
            <a:ext cx="8254800" cy="4604400"/>
          </a:xfrm>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27052044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NE COLUMN TEXT with SUPER TITLE">
    <p:spTree>
      <p:nvGrpSpPr>
        <p:cNvPr id="1" name=""/>
        <p:cNvGrpSpPr/>
        <p:nvPr/>
      </p:nvGrpSpPr>
      <p:grpSpPr>
        <a:xfrm>
          <a:off x="0" y="0"/>
          <a:ext cx="0" cy="0"/>
          <a:chOff x="0" y="0"/>
          <a:chExt cx="0" cy="0"/>
        </a:xfrm>
      </p:grpSpPr>
      <p:sp>
        <p:nvSpPr>
          <p:cNvPr id="4" name="Text Placeholder 2"/>
          <p:cNvSpPr>
            <a:spLocks noGrp="1"/>
          </p:cNvSpPr>
          <p:nvPr>
            <p:ph type="body" sz="quarter" idx="10" hasCustomPrompt="1"/>
          </p:nvPr>
        </p:nvSpPr>
        <p:spPr>
          <a:xfrm>
            <a:off x="825499" y="80471"/>
            <a:ext cx="8254800" cy="230832"/>
          </a:xfrm>
          <a:prstGeom prst="rect">
            <a:avLst/>
          </a:prstGeom>
        </p:spPr>
        <p:txBody>
          <a:bodyPr lIns="0" tIns="0" rIns="0" bIns="0" anchor="b" anchorCtr="0"/>
          <a:lstStyle>
            <a:lvl1pPr>
              <a:defRPr>
                <a:solidFill>
                  <a:srgbClr val="00338D"/>
                </a:solidFill>
              </a:defRPr>
            </a:lvl1pPr>
          </a:lstStyle>
          <a:p>
            <a:pPr lvl="0"/>
            <a:r>
              <a:rPr lang="en-US" dirty="0" smtClean="0"/>
              <a:t>Super title here</a:t>
            </a:r>
          </a:p>
        </p:txBody>
      </p:sp>
      <p:sp>
        <p:nvSpPr>
          <p:cNvPr id="3" name="Title 2"/>
          <p:cNvSpPr>
            <a:spLocks noGrp="1"/>
          </p:cNvSpPr>
          <p:nvPr>
            <p:ph type="title"/>
          </p:nvPr>
        </p:nvSpPr>
        <p:spPr>
          <a:xfrm>
            <a:off x="825499" y="372195"/>
            <a:ext cx="8255002" cy="725086"/>
          </a:xfrm>
        </p:spPr>
        <p:txBody>
          <a:bodyPr/>
          <a:lstStyle/>
          <a:p>
            <a:r>
              <a:rPr lang="en-US" smtClean="0"/>
              <a:t>Click to edit Master title style</a:t>
            </a:r>
            <a:endParaRPr lang="en-GB" dirty="0"/>
          </a:p>
        </p:txBody>
      </p:sp>
      <p:sp>
        <p:nvSpPr>
          <p:cNvPr id="8" name="Text Placeholder 7"/>
          <p:cNvSpPr>
            <a:spLocks noGrp="1"/>
          </p:cNvSpPr>
          <p:nvPr>
            <p:ph type="body" sz="quarter" idx="11"/>
          </p:nvPr>
        </p:nvSpPr>
        <p:spPr>
          <a:xfrm>
            <a:off x="825499" y="1357709"/>
            <a:ext cx="8254800" cy="4604400"/>
          </a:xfrm>
        </p:spPr>
        <p:txBody>
          <a:bodyPr/>
          <a:lstStyle>
            <a:lvl5pPr>
              <a:defRPr/>
            </a:lvl5pPr>
            <a:lvl8pPr>
              <a:defRPr/>
            </a:lvl8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336629743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 TEXT">
    <p:spTree>
      <p:nvGrpSpPr>
        <p:cNvPr id="1" name=""/>
        <p:cNvGrpSpPr/>
        <p:nvPr/>
      </p:nvGrpSpPr>
      <p:grpSpPr>
        <a:xfrm>
          <a:off x="0" y="0"/>
          <a:ext cx="0" cy="0"/>
          <a:chOff x="0" y="0"/>
          <a:chExt cx="0" cy="0"/>
        </a:xfrm>
      </p:grpSpPr>
      <p:sp>
        <p:nvSpPr>
          <p:cNvPr id="2" name="Title 1"/>
          <p:cNvSpPr>
            <a:spLocks noGrp="1"/>
          </p:cNvSpPr>
          <p:nvPr>
            <p:ph type="title"/>
          </p:nvPr>
        </p:nvSpPr>
        <p:spPr>
          <a:xfrm>
            <a:off x="825499" y="372195"/>
            <a:ext cx="8255002" cy="725086"/>
          </a:xfrm>
        </p:spPr>
        <p:txBody>
          <a:bodyPr/>
          <a:lstStyle>
            <a:lvl1pPr>
              <a:defRPr>
                <a:solidFill>
                  <a:srgbClr val="00338D"/>
                </a:solidFill>
              </a:defRPr>
            </a:lvl1pPr>
          </a:lstStyle>
          <a:p>
            <a:r>
              <a:rPr lang="en-US" smtClean="0"/>
              <a:t>Click to edit Master title style</a:t>
            </a:r>
            <a:endParaRPr lang="en-US" dirty="0"/>
          </a:p>
        </p:txBody>
      </p:sp>
      <p:sp>
        <p:nvSpPr>
          <p:cNvPr id="7" name="Text Placeholder 6"/>
          <p:cNvSpPr>
            <a:spLocks noGrp="1"/>
          </p:cNvSpPr>
          <p:nvPr>
            <p:ph type="body" sz="quarter" idx="13"/>
          </p:nvPr>
        </p:nvSpPr>
        <p:spPr>
          <a:xfrm>
            <a:off x="825499" y="1357709"/>
            <a:ext cx="4021200" cy="4600800"/>
          </a:xfrm>
        </p:spPr>
        <p:txBody>
          <a:bodyPr/>
          <a:lstStyle>
            <a:lvl5pPr>
              <a:defRPr/>
            </a:lvl5pPr>
            <a:lvl6pPr>
              <a:defRPr baseline="0"/>
            </a:lvl6pPr>
            <a:lvl7pPr>
              <a:defRPr baseline="0"/>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1" name="Text Placeholder 6"/>
          <p:cNvSpPr>
            <a:spLocks noGrp="1"/>
          </p:cNvSpPr>
          <p:nvPr>
            <p:ph type="body" sz="quarter" idx="14"/>
          </p:nvPr>
        </p:nvSpPr>
        <p:spPr>
          <a:xfrm>
            <a:off x="5059301" y="1357709"/>
            <a:ext cx="4021200" cy="4600800"/>
          </a:xfrm>
        </p:spPr>
        <p:txBody>
          <a:bodyPr/>
          <a:lstStyle>
            <a:lvl5pPr>
              <a:defRPr/>
            </a:lvl5pPr>
            <a:lvl6pPr>
              <a:defRPr baseline="0"/>
            </a:lvl6pPr>
            <a:lvl7pPr>
              <a:defRPr baseline="0"/>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29696147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LUMN BULLETS">
    <p:spTree>
      <p:nvGrpSpPr>
        <p:cNvPr id="1" name=""/>
        <p:cNvGrpSpPr/>
        <p:nvPr/>
      </p:nvGrpSpPr>
      <p:grpSpPr>
        <a:xfrm>
          <a:off x="0" y="0"/>
          <a:ext cx="0" cy="0"/>
          <a:chOff x="0" y="0"/>
          <a:chExt cx="0" cy="0"/>
        </a:xfrm>
      </p:grpSpPr>
      <p:sp>
        <p:nvSpPr>
          <p:cNvPr id="7" name="Text Placeholder 6"/>
          <p:cNvSpPr>
            <a:spLocks noGrp="1"/>
          </p:cNvSpPr>
          <p:nvPr>
            <p:ph type="body" sz="quarter" idx="13"/>
          </p:nvPr>
        </p:nvSpPr>
        <p:spPr>
          <a:xfrm>
            <a:off x="825499" y="1357709"/>
            <a:ext cx="4021200" cy="4600800"/>
          </a:xfrm>
        </p:spPr>
        <p:txBody>
          <a:bodyPr/>
          <a:lstStyle>
            <a:lvl5pPr>
              <a:defRPr/>
            </a:lvl5pPr>
            <a:lvl6pPr>
              <a:defRPr baseline="0"/>
            </a:lvl6pPr>
            <a:lvl7pPr>
              <a:defRPr baseline="0"/>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8" name="Text Placeholder 6"/>
          <p:cNvSpPr>
            <a:spLocks noGrp="1"/>
          </p:cNvSpPr>
          <p:nvPr>
            <p:ph type="body" sz="quarter" idx="14"/>
          </p:nvPr>
        </p:nvSpPr>
        <p:spPr>
          <a:xfrm>
            <a:off x="5059301" y="1357709"/>
            <a:ext cx="4021200" cy="4600800"/>
          </a:xfrm>
        </p:spPr>
        <p:txBody>
          <a:bodyPr/>
          <a:lstStyle>
            <a:lvl5pPr>
              <a:defRPr/>
            </a:lvl5pPr>
            <a:lvl6pPr>
              <a:defRPr baseline="0"/>
            </a:lvl6pPr>
            <a:lvl7pPr>
              <a:defRPr baseline="0"/>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 name="Title 2"/>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358277375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15:guide id="7" pos="52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WITH IMAGE OR CHART">
    <p:spTree>
      <p:nvGrpSpPr>
        <p:cNvPr id="1" name=""/>
        <p:cNvGrpSpPr/>
        <p:nvPr/>
      </p:nvGrpSpPr>
      <p:grpSpPr>
        <a:xfrm>
          <a:off x="0" y="0"/>
          <a:ext cx="0" cy="0"/>
          <a:chOff x="0" y="0"/>
          <a:chExt cx="0" cy="0"/>
        </a:xfrm>
      </p:grpSpPr>
      <p:sp>
        <p:nvSpPr>
          <p:cNvPr id="10" name="Chart Placeholder 4"/>
          <p:cNvSpPr>
            <a:spLocks noGrp="1"/>
          </p:cNvSpPr>
          <p:nvPr>
            <p:ph type="chart" sz="quarter" idx="12"/>
          </p:nvPr>
        </p:nvSpPr>
        <p:spPr>
          <a:xfrm>
            <a:off x="5060951" y="1357709"/>
            <a:ext cx="4019550" cy="4598894"/>
          </a:xfrm>
          <a:prstGeom prst="rect">
            <a:avLst/>
          </a:prstGeom>
        </p:spPr>
        <p:txBody>
          <a:bodyPr lIns="0" tIns="0" rIns="0" bIns="0" anchor="ctr" anchorCtr="1">
            <a:noAutofit/>
          </a:bodyPr>
          <a:lstStyle>
            <a:lvl1pPr>
              <a:defRPr>
                <a:latin typeface="+mn-lt"/>
                <a:cs typeface="Arial" panose="020B0604020202020204" pitchFamily="34" charset="0"/>
              </a:defRPr>
            </a:lvl1pPr>
          </a:lstStyle>
          <a:p>
            <a:r>
              <a:rPr lang="en-US" dirty="0" smtClean="0"/>
              <a:t>Click icon to add chart</a:t>
            </a:r>
            <a:endParaRPr lang="en-US" dirty="0"/>
          </a:p>
        </p:txBody>
      </p:sp>
      <p:sp>
        <p:nvSpPr>
          <p:cNvPr id="5" name="Text Placeholder 6"/>
          <p:cNvSpPr>
            <a:spLocks noGrp="1"/>
          </p:cNvSpPr>
          <p:nvPr>
            <p:ph type="body" sz="quarter" idx="13"/>
          </p:nvPr>
        </p:nvSpPr>
        <p:spPr>
          <a:xfrm>
            <a:off x="825499" y="1357709"/>
            <a:ext cx="4021200" cy="4600800"/>
          </a:xfrm>
        </p:spPr>
        <p:txBody>
          <a:bodyPr/>
          <a:lstStyle>
            <a:lvl5pPr>
              <a:defRPr/>
            </a:lvl5pPr>
            <a:lvl6pPr>
              <a:defRPr baseline="0"/>
            </a:lvl6pPr>
            <a:lvl7pPr>
              <a:defRPr baseline="0"/>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 name="Title 2"/>
          <p:cNvSpPr>
            <a:spLocks noGrp="1"/>
          </p:cNvSpPr>
          <p:nvPr>
            <p:ph type="title"/>
          </p:nvPr>
        </p:nvSpPr>
        <p:spPr>
          <a:xfrm>
            <a:off x="825499" y="372195"/>
            <a:ext cx="8255002" cy="725086"/>
          </a:xfrm>
        </p:spPr>
        <p:txBody>
          <a:bodyPr/>
          <a:lstStyle/>
          <a:p>
            <a:r>
              <a:rPr lang="en-US" smtClean="0"/>
              <a:t>Click to edit Master title style</a:t>
            </a:r>
            <a:endParaRPr lang="en-GB" dirty="0"/>
          </a:p>
        </p:txBody>
      </p:sp>
    </p:spTree>
    <p:extLst>
      <p:ext uri="{BB962C8B-B14F-4D97-AF65-F5344CB8AC3E}">
        <p14:creationId xmlns:p14="http://schemas.microsoft.com/office/powerpoint/2010/main" val="309051760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 COLUMN CHART TEXT">
    <p:spTree>
      <p:nvGrpSpPr>
        <p:cNvPr id="1" name=""/>
        <p:cNvGrpSpPr/>
        <p:nvPr/>
      </p:nvGrpSpPr>
      <p:grpSpPr>
        <a:xfrm>
          <a:off x="0" y="0"/>
          <a:ext cx="0" cy="0"/>
          <a:chOff x="0" y="0"/>
          <a:chExt cx="0" cy="0"/>
        </a:xfrm>
      </p:grpSpPr>
      <p:sp>
        <p:nvSpPr>
          <p:cNvPr id="5" name="Chart Placeholder 4"/>
          <p:cNvSpPr>
            <a:spLocks noGrp="1"/>
          </p:cNvSpPr>
          <p:nvPr>
            <p:ph type="chart" sz="quarter" idx="12"/>
          </p:nvPr>
        </p:nvSpPr>
        <p:spPr>
          <a:xfrm>
            <a:off x="825499" y="1357709"/>
            <a:ext cx="8254800" cy="2198594"/>
          </a:xfrm>
          <a:prstGeom prst="rect">
            <a:avLst/>
          </a:prstGeom>
        </p:spPr>
        <p:txBody>
          <a:bodyPr anchor="ctr" anchorCtr="1">
            <a:noAutofit/>
          </a:bodyPr>
          <a:lstStyle>
            <a:lvl1pPr>
              <a:defRPr>
                <a:latin typeface="+mn-lt"/>
                <a:cs typeface="Arial" panose="020B0604020202020204" pitchFamily="34" charset="0"/>
              </a:defRPr>
            </a:lvl1pPr>
          </a:lstStyle>
          <a:p>
            <a:r>
              <a:rPr lang="en-US" dirty="0" smtClean="0"/>
              <a:t>Click icon to add chart</a:t>
            </a:r>
            <a:endParaRPr lang="en-US" dirty="0"/>
          </a:p>
        </p:txBody>
      </p:sp>
      <p:sp>
        <p:nvSpPr>
          <p:cNvPr id="3" name="Title 2"/>
          <p:cNvSpPr>
            <a:spLocks noGrp="1"/>
          </p:cNvSpPr>
          <p:nvPr>
            <p:ph type="title"/>
          </p:nvPr>
        </p:nvSpPr>
        <p:spPr/>
        <p:txBody>
          <a:bodyPr/>
          <a:lstStyle/>
          <a:p>
            <a:r>
              <a:rPr lang="en-US" smtClean="0"/>
              <a:t>Click to edit Master title style</a:t>
            </a:r>
            <a:endParaRPr lang="en-GB" dirty="0"/>
          </a:p>
        </p:txBody>
      </p:sp>
      <p:sp>
        <p:nvSpPr>
          <p:cNvPr id="9" name="Text Placeholder 8"/>
          <p:cNvSpPr>
            <a:spLocks noGrp="1"/>
          </p:cNvSpPr>
          <p:nvPr>
            <p:ph type="body" sz="quarter" idx="14"/>
          </p:nvPr>
        </p:nvSpPr>
        <p:spPr>
          <a:xfrm>
            <a:off x="825499" y="3757003"/>
            <a:ext cx="8254800" cy="219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289452734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 COLUMN CHART TEXT">
    <p:spTree>
      <p:nvGrpSpPr>
        <p:cNvPr id="1" name=""/>
        <p:cNvGrpSpPr/>
        <p:nvPr/>
      </p:nvGrpSpPr>
      <p:grpSpPr>
        <a:xfrm>
          <a:off x="0" y="0"/>
          <a:ext cx="0" cy="0"/>
          <a:chOff x="0" y="0"/>
          <a:chExt cx="0" cy="0"/>
        </a:xfrm>
      </p:grpSpPr>
      <p:sp>
        <p:nvSpPr>
          <p:cNvPr id="4" name="Chart Placeholder 4"/>
          <p:cNvSpPr>
            <a:spLocks noGrp="1"/>
          </p:cNvSpPr>
          <p:nvPr>
            <p:ph type="chart" sz="quarter" idx="12"/>
          </p:nvPr>
        </p:nvSpPr>
        <p:spPr>
          <a:xfrm>
            <a:off x="825499" y="1357709"/>
            <a:ext cx="2551545" cy="2200556"/>
          </a:xfrm>
          <a:prstGeom prst="rect">
            <a:avLst/>
          </a:prstGeom>
        </p:spPr>
        <p:txBody>
          <a:bodyPr anchor="ctr" anchorCtr="1">
            <a:noAutofit/>
          </a:bodyPr>
          <a:lstStyle>
            <a:lvl1pPr>
              <a:defRPr>
                <a:latin typeface="+mn-lt"/>
                <a:cs typeface="Arial" panose="020B0604020202020204" pitchFamily="34" charset="0"/>
              </a:defRPr>
            </a:lvl1pPr>
          </a:lstStyle>
          <a:p>
            <a:r>
              <a:rPr lang="en-US" dirty="0" smtClean="0"/>
              <a:t>Click icon to add chart</a:t>
            </a:r>
            <a:endParaRPr lang="en-US" dirty="0"/>
          </a:p>
        </p:txBody>
      </p:sp>
      <p:sp>
        <p:nvSpPr>
          <p:cNvPr id="10" name="Chart Placeholder 4"/>
          <p:cNvSpPr>
            <a:spLocks noGrp="1"/>
          </p:cNvSpPr>
          <p:nvPr>
            <p:ph type="chart" sz="quarter" idx="13"/>
          </p:nvPr>
        </p:nvSpPr>
        <p:spPr>
          <a:xfrm>
            <a:off x="3678728" y="1357709"/>
            <a:ext cx="2548544" cy="2200555"/>
          </a:xfrm>
          <a:prstGeom prst="rect">
            <a:avLst/>
          </a:prstGeom>
        </p:spPr>
        <p:txBody>
          <a:bodyPr anchor="ctr" anchorCtr="1">
            <a:noAutofit/>
          </a:bodyPr>
          <a:lstStyle>
            <a:lvl1pPr>
              <a:defRPr>
                <a:latin typeface="+mn-lt"/>
                <a:cs typeface="Arial" panose="020B0604020202020204" pitchFamily="34" charset="0"/>
              </a:defRPr>
            </a:lvl1pPr>
          </a:lstStyle>
          <a:p>
            <a:r>
              <a:rPr lang="en-US" dirty="0" smtClean="0"/>
              <a:t>Click icon to add chart</a:t>
            </a:r>
            <a:endParaRPr lang="en-US" dirty="0"/>
          </a:p>
        </p:txBody>
      </p:sp>
      <p:sp>
        <p:nvSpPr>
          <p:cNvPr id="12" name="Chart Placeholder 4"/>
          <p:cNvSpPr>
            <a:spLocks noGrp="1"/>
          </p:cNvSpPr>
          <p:nvPr>
            <p:ph type="chart" sz="quarter" idx="14"/>
          </p:nvPr>
        </p:nvSpPr>
        <p:spPr>
          <a:xfrm>
            <a:off x="6528956" y="1357709"/>
            <a:ext cx="2551545" cy="2200555"/>
          </a:xfrm>
          <a:prstGeom prst="rect">
            <a:avLst/>
          </a:prstGeom>
        </p:spPr>
        <p:txBody>
          <a:bodyPr anchor="ctr" anchorCtr="1">
            <a:noAutofit/>
          </a:bodyPr>
          <a:lstStyle>
            <a:lvl1pPr>
              <a:defRPr>
                <a:latin typeface="+mn-lt"/>
                <a:cs typeface="Arial" panose="020B0604020202020204" pitchFamily="34" charset="0"/>
              </a:defRPr>
            </a:lvl1pPr>
          </a:lstStyle>
          <a:p>
            <a:r>
              <a:rPr lang="en-US" dirty="0" smtClean="0"/>
              <a:t>Click icon to add chart</a:t>
            </a:r>
            <a:endParaRPr lang="en-US" dirty="0"/>
          </a:p>
        </p:txBody>
      </p:sp>
      <p:sp>
        <p:nvSpPr>
          <p:cNvPr id="3" name="Title 2"/>
          <p:cNvSpPr>
            <a:spLocks noGrp="1"/>
          </p:cNvSpPr>
          <p:nvPr>
            <p:ph type="title"/>
          </p:nvPr>
        </p:nvSpPr>
        <p:spPr>
          <a:xfrm>
            <a:off x="825499" y="372195"/>
            <a:ext cx="8255002" cy="725086"/>
          </a:xfrm>
        </p:spPr>
        <p:txBody>
          <a:bodyPr/>
          <a:lstStyle/>
          <a:p>
            <a:r>
              <a:rPr lang="en-US" smtClean="0"/>
              <a:t>Click to edit Master title style</a:t>
            </a:r>
            <a:endParaRPr lang="en-GB" dirty="0"/>
          </a:p>
        </p:txBody>
      </p:sp>
      <p:sp>
        <p:nvSpPr>
          <p:cNvPr id="6" name="Text Placeholder 5"/>
          <p:cNvSpPr>
            <a:spLocks noGrp="1"/>
          </p:cNvSpPr>
          <p:nvPr>
            <p:ph type="body" sz="quarter" idx="18"/>
          </p:nvPr>
        </p:nvSpPr>
        <p:spPr>
          <a:xfrm>
            <a:off x="824644" y="3758909"/>
            <a:ext cx="2552400" cy="219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7" name="Text Placeholder 5"/>
          <p:cNvSpPr>
            <a:spLocks noGrp="1"/>
          </p:cNvSpPr>
          <p:nvPr>
            <p:ph type="body" sz="quarter" idx="19"/>
          </p:nvPr>
        </p:nvSpPr>
        <p:spPr>
          <a:xfrm>
            <a:off x="3674872" y="3758909"/>
            <a:ext cx="2552400" cy="219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8" name="Text Placeholder 5"/>
          <p:cNvSpPr>
            <a:spLocks noGrp="1"/>
          </p:cNvSpPr>
          <p:nvPr>
            <p:ph type="body" sz="quarter" idx="20"/>
          </p:nvPr>
        </p:nvSpPr>
        <p:spPr>
          <a:xfrm>
            <a:off x="6528101" y="3758909"/>
            <a:ext cx="2552400" cy="219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40939004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PICTURE">
    <p:spTree>
      <p:nvGrpSpPr>
        <p:cNvPr id="1" name=""/>
        <p:cNvGrpSpPr/>
        <p:nvPr/>
      </p:nvGrpSpPr>
      <p:grpSpPr>
        <a:xfrm>
          <a:off x="0" y="0"/>
          <a:ext cx="0" cy="0"/>
          <a:chOff x="0" y="0"/>
          <a:chExt cx="0" cy="0"/>
        </a:xfrm>
      </p:grpSpPr>
      <p:sp>
        <p:nvSpPr>
          <p:cNvPr id="2" name="Title 1"/>
          <p:cNvSpPr>
            <a:spLocks noGrp="1"/>
          </p:cNvSpPr>
          <p:nvPr>
            <p:ph type="title"/>
          </p:nvPr>
        </p:nvSpPr>
        <p:spPr>
          <a:xfrm>
            <a:off x="825499" y="372195"/>
            <a:ext cx="8255002" cy="725086"/>
          </a:xfrm>
        </p:spPr>
        <p:txBody>
          <a:bodyPr>
            <a:noAutofit/>
          </a:bodyPr>
          <a:lstStyle>
            <a:lvl1pPr>
              <a:defRPr>
                <a:solidFill>
                  <a:srgbClr val="00338D"/>
                </a:solidFill>
              </a:defRPr>
            </a:lvl1pPr>
          </a:lstStyle>
          <a:p>
            <a:r>
              <a:rPr lang="en-US" smtClean="0"/>
              <a:t>Click to edit Master title style</a:t>
            </a:r>
            <a:endParaRPr lang="en-US" dirty="0"/>
          </a:p>
        </p:txBody>
      </p:sp>
      <p:sp>
        <p:nvSpPr>
          <p:cNvPr id="10" name="Picture Placeholder 5"/>
          <p:cNvSpPr>
            <a:spLocks noGrp="1"/>
          </p:cNvSpPr>
          <p:nvPr>
            <p:ph type="pic" sz="quarter" idx="11"/>
          </p:nvPr>
        </p:nvSpPr>
        <p:spPr>
          <a:xfrm>
            <a:off x="825499" y="1357709"/>
            <a:ext cx="8254800" cy="4589369"/>
          </a:xfrm>
          <a:prstGeom prst="rect">
            <a:avLst/>
          </a:prstGeom>
        </p:spPr>
        <p:txBody>
          <a:bodyPr anchor="ctr" anchorCtr="1">
            <a:noAutofit/>
          </a:bodyPr>
          <a:lstStyle>
            <a:lvl1pPr>
              <a:defRPr>
                <a:latin typeface="+mn-lt"/>
                <a:cs typeface="Arial" panose="020B0604020202020204" pitchFamily="34" charset="0"/>
              </a:defRPr>
            </a:lvl1pPr>
          </a:lstStyle>
          <a:p>
            <a:r>
              <a:rPr lang="en-US" dirty="0" smtClean="0"/>
              <a:t>Click icon to add picture</a:t>
            </a:r>
            <a:endParaRPr lang="en-US" dirty="0"/>
          </a:p>
        </p:txBody>
      </p:sp>
    </p:spTree>
    <p:extLst>
      <p:ext uri="{BB962C8B-B14F-4D97-AF65-F5344CB8AC3E}">
        <p14:creationId xmlns:p14="http://schemas.microsoft.com/office/powerpoint/2010/main" val="14205188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ROCESS FIVE COLUMN">
    <p:spTree>
      <p:nvGrpSpPr>
        <p:cNvPr id="1" name=""/>
        <p:cNvGrpSpPr/>
        <p:nvPr/>
      </p:nvGrpSpPr>
      <p:grpSpPr>
        <a:xfrm>
          <a:off x="0" y="0"/>
          <a:ext cx="0" cy="0"/>
          <a:chOff x="0" y="0"/>
          <a:chExt cx="0" cy="0"/>
        </a:xfrm>
      </p:grpSpPr>
      <p:sp>
        <p:nvSpPr>
          <p:cNvPr id="2" name="Title 1"/>
          <p:cNvSpPr>
            <a:spLocks noGrp="1"/>
          </p:cNvSpPr>
          <p:nvPr>
            <p:ph type="title"/>
          </p:nvPr>
        </p:nvSpPr>
        <p:spPr>
          <a:xfrm>
            <a:off x="825499" y="372195"/>
            <a:ext cx="8255002" cy="725086"/>
          </a:xfrm>
        </p:spPr>
        <p:txBody>
          <a:bodyPr>
            <a:noAutofit/>
          </a:bodyPr>
          <a:lstStyle>
            <a:lvl1pPr>
              <a:defRPr>
                <a:solidFill>
                  <a:srgbClr val="00338D"/>
                </a:solidFill>
              </a:defRPr>
            </a:lvl1pPr>
          </a:lstStyle>
          <a:p>
            <a:r>
              <a:rPr lang="en-US" smtClean="0"/>
              <a:t>Click to edit Master title style</a:t>
            </a:r>
            <a:endParaRPr lang="en-US" dirty="0"/>
          </a:p>
        </p:txBody>
      </p:sp>
      <p:sp>
        <p:nvSpPr>
          <p:cNvPr id="11" name="Text Placeholder 20"/>
          <p:cNvSpPr>
            <a:spLocks noGrp="1"/>
          </p:cNvSpPr>
          <p:nvPr>
            <p:ph type="body" sz="quarter" idx="27" hasCustomPrompt="1"/>
          </p:nvPr>
        </p:nvSpPr>
        <p:spPr bwMode="gray">
          <a:xfrm>
            <a:off x="2514338" y="1357709"/>
            <a:ext cx="1521710" cy="589520"/>
          </a:xfrm>
          <a:prstGeom prst="chevron">
            <a:avLst>
              <a:gd name="adj" fmla="val 34136"/>
            </a:avLst>
          </a:prstGeom>
          <a:solidFill>
            <a:srgbClr val="00338D"/>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0" rIns="54000" bIns="0" rtlCol="0" anchor="ctr" anchorCtr="0">
            <a:noAutofit/>
          </a:bodyPr>
          <a:lstStyle>
            <a:lvl1pPr marL="0" algn="l" defTabSz="914400" rtl="0" eaLnBrk="1" latinLnBrk="0" hangingPunct="1">
              <a:defRPr lang="en-US" sz="1000" b="1" kern="1200" dirty="0" smtClean="0">
                <a:solidFill>
                  <a:schemeClr val="bg1"/>
                </a:solidFill>
                <a:latin typeface="+mn-lt"/>
                <a:ea typeface="+mn-ea"/>
                <a:cs typeface="+mn-cs"/>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Title</a:t>
            </a:r>
          </a:p>
        </p:txBody>
      </p:sp>
      <p:sp>
        <p:nvSpPr>
          <p:cNvPr id="12" name="Text Placeholder 20"/>
          <p:cNvSpPr>
            <a:spLocks noGrp="1"/>
          </p:cNvSpPr>
          <p:nvPr>
            <p:ph type="body" sz="quarter" idx="26" hasCustomPrompt="1"/>
          </p:nvPr>
        </p:nvSpPr>
        <p:spPr bwMode="gray">
          <a:xfrm>
            <a:off x="825499" y="1357709"/>
            <a:ext cx="1533967" cy="589520"/>
          </a:xfrm>
          <a:prstGeom prst="homePlate">
            <a:avLst>
              <a:gd name="adj" fmla="val 34577"/>
            </a:avLst>
          </a:prstGeom>
          <a:solidFill>
            <a:srgbClr val="00338D"/>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0" rIns="91440" bIns="0" rtlCol="0" anchor="ctr" anchorCtr="0">
            <a:noAutofit/>
          </a:bodyPr>
          <a:lstStyle>
            <a:lvl1pPr marL="0" indent="0" algn="l" defTabSz="914400" rtl="0" eaLnBrk="1" latinLnBrk="0" hangingPunct="1">
              <a:spcBef>
                <a:spcPts val="0"/>
              </a:spcBef>
              <a:spcAft>
                <a:spcPts val="0"/>
              </a:spcAft>
              <a:defRPr lang="en-US" sz="1000" b="1" kern="1200" dirty="0" smtClean="0">
                <a:solidFill>
                  <a:schemeClr val="bg1"/>
                </a:solidFill>
                <a:latin typeface="+mn-lt"/>
                <a:ea typeface="+mn-ea"/>
                <a:cs typeface="+mn-cs"/>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Title</a:t>
            </a:r>
          </a:p>
        </p:txBody>
      </p:sp>
      <p:sp>
        <p:nvSpPr>
          <p:cNvPr id="13" name="Text Placeholder 20"/>
          <p:cNvSpPr>
            <a:spLocks noGrp="1"/>
          </p:cNvSpPr>
          <p:nvPr>
            <p:ph type="body" sz="quarter" idx="28" hasCustomPrompt="1"/>
          </p:nvPr>
        </p:nvSpPr>
        <p:spPr bwMode="gray">
          <a:xfrm>
            <a:off x="4190920" y="1357709"/>
            <a:ext cx="1529065" cy="589520"/>
          </a:xfrm>
          <a:prstGeom prst="chevron">
            <a:avLst>
              <a:gd name="adj" fmla="val 34136"/>
            </a:avLst>
          </a:prstGeom>
          <a:solidFill>
            <a:srgbClr val="00338D"/>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0" rIns="54000" bIns="0" rtlCol="0" anchor="ctr" anchorCtr="0">
            <a:noAutofit/>
          </a:bodyPr>
          <a:lstStyle>
            <a:lvl1pPr marL="0" algn="l" defTabSz="914400" rtl="0" eaLnBrk="1" latinLnBrk="0" hangingPunct="1">
              <a:defRPr lang="en-US" sz="1000" b="1" kern="1200" dirty="0" smtClean="0">
                <a:solidFill>
                  <a:schemeClr val="bg1"/>
                </a:solidFill>
                <a:latin typeface="+mn-lt"/>
                <a:ea typeface="+mn-ea"/>
                <a:cs typeface="+mn-cs"/>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Title</a:t>
            </a:r>
          </a:p>
        </p:txBody>
      </p:sp>
      <p:sp>
        <p:nvSpPr>
          <p:cNvPr id="14" name="Text Placeholder 20"/>
          <p:cNvSpPr>
            <a:spLocks noGrp="1"/>
          </p:cNvSpPr>
          <p:nvPr>
            <p:ph type="body" sz="quarter" idx="29" hasCustomPrompt="1"/>
          </p:nvPr>
        </p:nvSpPr>
        <p:spPr bwMode="gray">
          <a:xfrm>
            <a:off x="5874857" y="1357709"/>
            <a:ext cx="1526614" cy="589520"/>
          </a:xfrm>
          <a:prstGeom prst="chevron">
            <a:avLst>
              <a:gd name="adj" fmla="val 34136"/>
            </a:avLst>
          </a:prstGeom>
          <a:solidFill>
            <a:srgbClr val="00338D"/>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0" rIns="54000" bIns="0" rtlCol="0" anchor="ctr" anchorCtr="0">
            <a:noAutofit/>
          </a:bodyPr>
          <a:lstStyle>
            <a:lvl1pPr marL="0" algn="l" defTabSz="914400" rtl="0" eaLnBrk="1" latinLnBrk="0" hangingPunct="1">
              <a:defRPr lang="en-US" sz="1000" b="1" kern="1200" dirty="0" smtClean="0">
                <a:solidFill>
                  <a:schemeClr val="bg1"/>
                </a:solidFill>
                <a:latin typeface="+mn-lt"/>
                <a:ea typeface="+mn-ea"/>
                <a:cs typeface="+mn-cs"/>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Title</a:t>
            </a:r>
          </a:p>
        </p:txBody>
      </p:sp>
      <p:sp>
        <p:nvSpPr>
          <p:cNvPr id="15" name="Text Placeholder 20"/>
          <p:cNvSpPr>
            <a:spLocks noGrp="1"/>
          </p:cNvSpPr>
          <p:nvPr>
            <p:ph type="body" sz="quarter" idx="30" hasCustomPrompt="1"/>
          </p:nvPr>
        </p:nvSpPr>
        <p:spPr bwMode="gray">
          <a:xfrm>
            <a:off x="7556342" y="1357709"/>
            <a:ext cx="1524159" cy="589520"/>
          </a:xfrm>
          <a:prstGeom prst="chevron">
            <a:avLst>
              <a:gd name="adj" fmla="val 34136"/>
            </a:avLst>
          </a:prstGeom>
          <a:solidFill>
            <a:srgbClr val="00338D"/>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0" rIns="54000" bIns="0" rtlCol="0" anchor="ctr" anchorCtr="0">
            <a:noAutofit/>
          </a:bodyPr>
          <a:lstStyle>
            <a:lvl1pPr marL="0" algn="l" defTabSz="914400" rtl="0" eaLnBrk="1" latinLnBrk="0" hangingPunct="1">
              <a:defRPr lang="en-US" sz="1000" b="1" kern="1200" dirty="0" smtClean="0">
                <a:solidFill>
                  <a:schemeClr val="bg1"/>
                </a:solidFill>
                <a:latin typeface="+mn-lt"/>
                <a:ea typeface="+mn-ea"/>
                <a:cs typeface="+mn-cs"/>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Title</a:t>
            </a:r>
          </a:p>
        </p:txBody>
      </p:sp>
      <p:sp>
        <p:nvSpPr>
          <p:cNvPr id="4" name="Text Placeholder 3"/>
          <p:cNvSpPr>
            <a:spLocks noGrp="1"/>
          </p:cNvSpPr>
          <p:nvPr>
            <p:ph type="body" sz="quarter" idx="41"/>
          </p:nvPr>
        </p:nvSpPr>
        <p:spPr>
          <a:xfrm>
            <a:off x="825499" y="2085781"/>
            <a:ext cx="1533600" cy="3848400"/>
          </a:xfrm>
        </p:spPr>
        <p:txBody>
          <a:bodyPr/>
          <a:lstStyle>
            <a:lvl1pPr>
              <a:defRPr sz="1000">
                <a:latin typeface="+mn-lt"/>
              </a:defRPr>
            </a:lvl1pPr>
            <a:lvl2pPr>
              <a:defRPr sz="1000">
                <a:latin typeface="+mn-lt"/>
              </a:defRPr>
            </a:lvl2pPr>
            <a:lvl3pPr>
              <a:defRPr sz="1000">
                <a:latin typeface="+mn-lt"/>
              </a:defRPr>
            </a:lvl3pPr>
            <a:lvl4pPr>
              <a:defRPr sz="1000">
                <a:latin typeface="+mn-lt"/>
              </a:defRPr>
            </a:lvl4pPr>
            <a:lvl5pPr>
              <a:defRPr sz="10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4" name="Text Placeholder 3"/>
          <p:cNvSpPr>
            <a:spLocks noGrp="1"/>
          </p:cNvSpPr>
          <p:nvPr>
            <p:ph type="body" sz="quarter" idx="42"/>
          </p:nvPr>
        </p:nvSpPr>
        <p:spPr>
          <a:xfrm>
            <a:off x="7546901" y="2085781"/>
            <a:ext cx="1533600" cy="3848400"/>
          </a:xfrm>
        </p:spPr>
        <p:txBody>
          <a:bodyPr/>
          <a:lstStyle>
            <a:lvl1pPr>
              <a:defRPr sz="1000">
                <a:latin typeface="+mn-lt"/>
              </a:defRPr>
            </a:lvl1pPr>
            <a:lvl2pPr>
              <a:defRPr sz="1000">
                <a:latin typeface="+mn-lt"/>
              </a:defRPr>
            </a:lvl2pPr>
            <a:lvl3pPr>
              <a:defRPr sz="1000">
                <a:latin typeface="+mn-lt"/>
              </a:defRPr>
            </a:lvl3pPr>
            <a:lvl4pPr>
              <a:defRPr sz="1000">
                <a:latin typeface="+mn-lt"/>
              </a:defRPr>
            </a:lvl4pPr>
            <a:lvl5pPr>
              <a:defRPr sz="10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5" name="Text Placeholder 3"/>
          <p:cNvSpPr>
            <a:spLocks noGrp="1"/>
          </p:cNvSpPr>
          <p:nvPr>
            <p:ph type="body" sz="quarter" idx="43"/>
          </p:nvPr>
        </p:nvSpPr>
        <p:spPr>
          <a:xfrm>
            <a:off x="5874857" y="2085781"/>
            <a:ext cx="1533600" cy="3848400"/>
          </a:xfrm>
        </p:spPr>
        <p:txBody>
          <a:bodyPr/>
          <a:lstStyle>
            <a:lvl1pPr>
              <a:defRPr sz="1000">
                <a:latin typeface="+mn-lt"/>
              </a:defRPr>
            </a:lvl1pPr>
            <a:lvl2pPr>
              <a:defRPr sz="1000">
                <a:latin typeface="+mn-lt"/>
              </a:defRPr>
            </a:lvl2pPr>
            <a:lvl3pPr>
              <a:defRPr sz="1000">
                <a:latin typeface="+mn-lt"/>
              </a:defRPr>
            </a:lvl3pPr>
            <a:lvl4pPr>
              <a:defRPr sz="1000">
                <a:latin typeface="+mn-lt"/>
              </a:defRPr>
            </a:lvl4pPr>
            <a:lvl5pPr>
              <a:defRPr sz="10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6" name="Text Placeholder 3"/>
          <p:cNvSpPr>
            <a:spLocks noGrp="1"/>
          </p:cNvSpPr>
          <p:nvPr>
            <p:ph type="body" sz="quarter" idx="44"/>
          </p:nvPr>
        </p:nvSpPr>
        <p:spPr>
          <a:xfrm>
            <a:off x="4190920" y="2085781"/>
            <a:ext cx="1533600" cy="3848400"/>
          </a:xfrm>
        </p:spPr>
        <p:txBody>
          <a:bodyPr/>
          <a:lstStyle>
            <a:lvl1pPr>
              <a:defRPr sz="1000">
                <a:latin typeface="+mn-lt"/>
              </a:defRPr>
            </a:lvl1pPr>
            <a:lvl2pPr>
              <a:defRPr sz="1000">
                <a:latin typeface="+mn-lt"/>
              </a:defRPr>
            </a:lvl2pPr>
            <a:lvl3pPr>
              <a:defRPr sz="1000">
                <a:latin typeface="+mn-lt"/>
              </a:defRPr>
            </a:lvl3pPr>
            <a:lvl4pPr>
              <a:defRPr sz="1000">
                <a:latin typeface="+mn-lt"/>
              </a:defRPr>
            </a:lvl4pPr>
            <a:lvl5pPr>
              <a:defRPr sz="10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7" name="Text Placeholder 3"/>
          <p:cNvSpPr>
            <a:spLocks noGrp="1"/>
          </p:cNvSpPr>
          <p:nvPr>
            <p:ph type="body" sz="quarter" idx="45"/>
          </p:nvPr>
        </p:nvSpPr>
        <p:spPr>
          <a:xfrm>
            <a:off x="2514338" y="2085781"/>
            <a:ext cx="1533600" cy="3848400"/>
          </a:xfrm>
        </p:spPr>
        <p:txBody>
          <a:bodyPr/>
          <a:lstStyle>
            <a:lvl1pPr>
              <a:defRPr sz="1000">
                <a:latin typeface="+mn-lt"/>
              </a:defRPr>
            </a:lvl1pPr>
            <a:lvl2pPr>
              <a:defRPr sz="1000">
                <a:latin typeface="+mn-lt"/>
              </a:defRPr>
            </a:lvl2pPr>
            <a:lvl3pPr>
              <a:defRPr sz="1000">
                <a:latin typeface="+mn-lt"/>
              </a:defRPr>
            </a:lvl3pPr>
            <a:lvl4pPr>
              <a:defRPr sz="1000">
                <a:latin typeface="+mn-lt"/>
              </a:defRPr>
            </a:lvl4pPr>
            <a:lvl5pPr>
              <a:defRPr sz="10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45744668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ROCESS FOUR COLUMN">
    <p:spTree>
      <p:nvGrpSpPr>
        <p:cNvPr id="1" name=""/>
        <p:cNvGrpSpPr/>
        <p:nvPr/>
      </p:nvGrpSpPr>
      <p:grpSpPr>
        <a:xfrm>
          <a:off x="0" y="0"/>
          <a:ext cx="0" cy="0"/>
          <a:chOff x="0" y="0"/>
          <a:chExt cx="0" cy="0"/>
        </a:xfrm>
      </p:grpSpPr>
      <p:sp>
        <p:nvSpPr>
          <p:cNvPr id="2" name="Title 1"/>
          <p:cNvSpPr>
            <a:spLocks noGrp="1"/>
          </p:cNvSpPr>
          <p:nvPr>
            <p:ph type="title"/>
          </p:nvPr>
        </p:nvSpPr>
        <p:spPr>
          <a:xfrm>
            <a:off x="825499" y="372195"/>
            <a:ext cx="8255002" cy="725086"/>
          </a:xfrm>
        </p:spPr>
        <p:txBody>
          <a:bodyPr>
            <a:noAutofit/>
          </a:bodyPr>
          <a:lstStyle>
            <a:lvl1pPr>
              <a:defRPr>
                <a:solidFill>
                  <a:srgbClr val="00338D"/>
                </a:solidFill>
              </a:defRPr>
            </a:lvl1pPr>
          </a:lstStyle>
          <a:p>
            <a:r>
              <a:rPr lang="en-US" smtClean="0"/>
              <a:t>Click to edit Master title style</a:t>
            </a:r>
            <a:endParaRPr lang="en-US" dirty="0"/>
          </a:p>
        </p:txBody>
      </p:sp>
      <p:sp>
        <p:nvSpPr>
          <p:cNvPr id="3" name="Text Placeholder 20"/>
          <p:cNvSpPr>
            <a:spLocks noGrp="1"/>
          </p:cNvSpPr>
          <p:nvPr>
            <p:ph type="body" sz="quarter" idx="27"/>
          </p:nvPr>
        </p:nvSpPr>
        <p:spPr bwMode="gray">
          <a:xfrm>
            <a:off x="2949566" y="1357709"/>
            <a:ext cx="1882140" cy="605118"/>
          </a:xfrm>
          <a:prstGeom prst="chevron">
            <a:avLst>
              <a:gd name="adj" fmla="val 34136"/>
            </a:avLst>
          </a:prstGeom>
          <a:solidFill>
            <a:srgbClr val="00338D"/>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0" rIns="54000" bIns="0" rtlCol="0" anchor="ctr" anchorCtr="0">
            <a:noAutofit/>
          </a:bodyPr>
          <a:lstStyle>
            <a:lvl1pPr marL="0" algn="l" defTabSz="914400" rtl="0" eaLnBrk="1" latinLnBrk="0" hangingPunct="1">
              <a:defRPr lang="en-US" sz="1000" b="1" kern="1200" dirty="0" smtClean="0">
                <a:solidFill>
                  <a:schemeClr val="bg1"/>
                </a:solidFill>
                <a:latin typeface="+mn-lt"/>
                <a:ea typeface="+mn-ea"/>
                <a:cs typeface="Arial" panose="020B0604020202020204"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smtClean="0"/>
              <a:t>Click to edit Master text styles</a:t>
            </a:r>
          </a:p>
        </p:txBody>
      </p:sp>
      <p:sp>
        <p:nvSpPr>
          <p:cNvPr id="4" name="Text Placeholder 20"/>
          <p:cNvSpPr>
            <a:spLocks noGrp="1"/>
          </p:cNvSpPr>
          <p:nvPr>
            <p:ph type="body" sz="quarter" idx="26"/>
          </p:nvPr>
        </p:nvSpPr>
        <p:spPr bwMode="gray">
          <a:xfrm>
            <a:off x="825500" y="1357709"/>
            <a:ext cx="1882140" cy="605118"/>
          </a:xfrm>
          <a:prstGeom prst="homePlate">
            <a:avLst>
              <a:gd name="adj" fmla="val 34577"/>
            </a:avLst>
          </a:prstGeom>
          <a:solidFill>
            <a:srgbClr val="00338D"/>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0" rIns="54000" bIns="0" rtlCol="0" anchor="ctr" anchorCtr="0">
            <a:noAutofit/>
          </a:bodyPr>
          <a:lstStyle>
            <a:lvl1pPr marL="0" algn="l" defTabSz="914400" rtl="0" eaLnBrk="1" latinLnBrk="0" hangingPunct="1">
              <a:defRPr lang="en-US" sz="1000" b="1" kern="1200" dirty="0" smtClean="0">
                <a:solidFill>
                  <a:schemeClr val="bg1"/>
                </a:solidFill>
                <a:latin typeface="+mn-lt"/>
                <a:ea typeface="+mn-ea"/>
                <a:cs typeface="Arial" panose="020B0604020202020204"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smtClean="0"/>
              <a:t>Click to edit Master text styles</a:t>
            </a:r>
          </a:p>
        </p:txBody>
      </p:sp>
      <p:sp>
        <p:nvSpPr>
          <p:cNvPr id="9" name="Text Placeholder 20"/>
          <p:cNvSpPr>
            <a:spLocks noGrp="1"/>
          </p:cNvSpPr>
          <p:nvPr>
            <p:ph type="body" sz="quarter" idx="33"/>
          </p:nvPr>
        </p:nvSpPr>
        <p:spPr bwMode="gray">
          <a:xfrm>
            <a:off x="5074074" y="1357709"/>
            <a:ext cx="1882140" cy="605118"/>
          </a:xfrm>
          <a:prstGeom prst="chevron">
            <a:avLst>
              <a:gd name="adj" fmla="val 34136"/>
            </a:avLst>
          </a:prstGeom>
          <a:solidFill>
            <a:srgbClr val="00338D"/>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0" rIns="54000" bIns="0" rtlCol="0" anchor="ctr" anchorCtr="0">
            <a:noAutofit/>
          </a:bodyPr>
          <a:lstStyle>
            <a:lvl1pPr marL="0" algn="l" defTabSz="914400" rtl="0" eaLnBrk="1" latinLnBrk="0" hangingPunct="1">
              <a:defRPr lang="en-US" sz="1000" b="1" kern="1200" dirty="0" smtClean="0">
                <a:solidFill>
                  <a:schemeClr val="bg1"/>
                </a:solidFill>
                <a:latin typeface="+mn-lt"/>
                <a:ea typeface="+mn-ea"/>
                <a:cs typeface="Arial" panose="020B0604020202020204"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smtClean="0"/>
              <a:t>Click to edit Master text styles</a:t>
            </a:r>
          </a:p>
        </p:txBody>
      </p:sp>
      <p:sp>
        <p:nvSpPr>
          <p:cNvPr id="10" name="Text Placeholder 20"/>
          <p:cNvSpPr>
            <a:spLocks noGrp="1"/>
          </p:cNvSpPr>
          <p:nvPr>
            <p:ph type="body" sz="quarter" idx="34"/>
          </p:nvPr>
        </p:nvSpPr>
        <p:spPr bwMode="gray">
          <a:xfrm>
            <a:off x="7198361" y="1357709"/>
            <a:ext cx="1882140" cy="605118"/>
          </a:xfrm>
          <a:prstGeom prst="chevron">
            <a:avLst>
              <a:gd name="adj" fmla="val 34136"/>
            </a:avLst>
          </a:prstGeom>
          <a:solidFill>
            <a:srgbClr val="00338D"/>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0" rIns="54000" bIns="0" rtlCol="0" anchor="ctr" anchorCtr="0">
            <a:noAutofit/>
          </a:bodyPr>
          <a:lstStyle>
            <a:lvl1pPr marL="0" algn="l" defTabSz="914400" rtl="0" eaLnBrk="1" latinLnBrk="0" hangingPunct="1">
              <a:defRPr lang="en-US" sz="1000" b="1" kern="1200" dirty="0" smtClean="0">
                <a:solidFill>
                  <a:schemeClr val="bg1"/>
                </a:solidFill>
                <a:latin typeface="+mn-lt"/>
                <a:ea typeface="+mn-ea"/>
                <a:cs typeface="Arial" panose="020B0604020202020204"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smtClean="0"/>
              <a:t>Click to edit Master text styles</a:t>
            </a:r>
          </a:p>
        </p:txBody>
      </p:sp>
      <p:sp>
        <p:nvSpPr>
          <p:cNvPr id="15" name="Text Placeholder 3"/>
          <p:cNvSpPr>
            <a:spLocks noGrp="1"/>
          </p:cNvSpPr>
          <p:nvPr>
            <p:ph type="body" sz="quarter" idx="41"/>
          </p:nvPr>
        </p:nvSpPr>
        <p:spPr>
          <a:xfrm>
            <a:off x="825499" y="2085781"/>
            <a:ext cx="1882800" cy="3873600"/>
          </a:xfrm>
        </p:spPr>
        <p:txBody>
          <a:bodyPr/>
          <a:lstStyle>
            <a:lvl1pPr>
              <a:defRPr sz="1000"/>
            </a:lvl1pPr>
            <a:lvl2pPr>
              <a:defRPr sz="1000"/>
            </a:lvl2pPr>
            <a:lvl3pPr>
              <a:defRPr sz="1000"/>
            </a:lvl3pPr>
            <a:lvl4pPr>
              <a:defRPr sz="1000"/>
            </a:lvl4pPr>
            <a:lvl5pPr>
              <a:defRPr sz="1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6" name="Text Placeholder 3"/>
          <p:cNvSpPr>
            <a:spLocks noGrp="1"/>
          </p:cNvSpPr>
          <p:nvPr>
            <p:ph type="body" sz="quarter" idx="42"/>
          </p:nvPr>
        </p:nvSpPr>
        <p:spPr>
          <a:xfrm>
            <a:off x="2949566" y="2085781"/>
            <a:ext cx="1882800" cy="3873600"/>
          </a:xfrm>
        </p:spPr>
        <p:txBody>
          <a:bodyPr/>
          <a:lstStyle>
            <a:lvl1pPr>
              <a:defRPr sz="1000"/>
            </a:lvl1pPr>
            <a:lvl2pPr>
              <a:defRPr sz="1000"/>
            </a:lvl2pPr>
            <a:lvl3pPr>
              <a:defRPr sz="1000"/>
            </a:lvl3pPr>
            <a:lvl4pPr>
              <a:defRPr sz="1000"/>
            </a:lvl4pPr>
            <a:lvl5pPr>
              <a:defRPr sz="1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7" name="Text Placeholder 3"/>
          <p:cNvSpPr>
            <a:spLocks noGrp="1"/>
          </p:cNvSpPr>
          <p:nvPr>
            <p:ph type="body" sz="quarter" idx="43"/>
          </p:nvPr>
        </p:nvSpPr>
        <p:spPr>
          <a:xfrm>
            <a:off x="5073633" y="2085781"/>
            <a:ext cx="1882800" cy="3873600"/>
          </a:xfrm>
        </p:spPr>
        <p:txBody>
          <a:bodyPr/>
          <a:lstStyle>
            <a:lvl1pPr>
              <a:defRPr sz="1000"/>
            </a:lvl1pPr>
            <a:lvl2pPr>
              <a:defRPr sz="1000"/>
            </a:lvl2pPr>
            <a:lvl3pPr>
              <a:defRPr sz="1000"/>
            </a:lvl3pPr>
            <a:lvl4pPr>
              <a:defRPr sz="1000"/>
            </a:lvl4pPr>
            <a:lvl5pPr>
              <a:defRPr sz="1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8" name="Text Placeholder 3"/>
          <p:cNvSpPr>
            <a:spLocks noGrp="1"/>
          </p:cNvSpPr>
          <p:nvPr>
            <p:ph type="body" sz="quarter" idx="44"/>
          </p:nvPr>
        </p:nvSpPr>
        <p:spPr>
          <a:xfrm>
            <a:off x="7197701" y="2085781"/>
            <a:ext cx="1882800" cy="3873600"/>
          </a:xfrm>
        </p:spPr>
        <p:txBody>
          <a:bodyPr/>
          <a:lstStyle>
            <a:lvl1pPr>
              <a:defRPr sz="1000"/>
            </a:lvl1pPr>
            <a:lvl2pPr>
              <a:defRPr sz="1000"/>
            </a:lvl2pPr>
            <a:lvl3pPr>
              <a:defRPr sz="1000"/>
            </a:lvl3pPr>
            <a:lvl4pPr>
              <a:defRPr sz="1000"/>
            </a:lvl4pPr>
            <a:lvl5pPr>
              <a:defRPr sz="1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38479561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2 - Right dark vertical imag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6" name="Text Placeholder 6"/>
          <p:cNvSpPr>
            <a:spLocks noGrp="1"/>
          </p:cNvSpPr>
          <p:nvPr>
            <p:ph type="body" sz="quarter" idx="11" hasCustomPrompt="1"/>
          </p:nvPr>
        </p:nvSpPr>
        <p:spPr>
          <a:xfrm>
            <a:off x="825500" y="5466056"/>
            <a:ext cx="6679045" cy="264460"/>
          </a:xfrm>
          <a:prstGeom prst="rect">
            <a:avLst/>
          </a:prstGeom>
        </p:spPr>
        <p:txBody>
          <a:bodyPr vert="horz">
            <a:noAutofit/>
          </a:bodyPr>
          <a:lstStyle>
            <a:lvl1pPr>
              <a:spcBef>
                <a:spcPts val="280"/>
              </a:spcBef>
              <a:spcAft>
                <a:spcPts val="0"/>
              </a:spcAft>
              <a:defRPr sz="1100" b="1">
                <a:solidFill>
                  <a:schemeClr val="bg1"/>
                </a:solidFill>
                <a:latin typeface="+mn-lt"/>
                <a:cs typeface="Arial" panose="020B0604020202020204" pitchFamily="34"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dirty="0" smtClean="0"/>
              <a:t>Date here</a:t>
            </a:r>
          </a:p>
        </p:txBody>
      </p:sp>
      <p:sp>
        <p:nvSpPr>
          <p:cNvPr id="9" name="Title 1"/>
          <p:cNvSpPr>
            <a:spLocks noGrp="1"/>
          </p:cNvSpPr>
          <p:nvPr>
            <p:ph type="title" hasCustomPrompt="1"/>
          </p:nvPr>
        </p:nvSpPr>
        <p:spPr>
          <a:xfrm>
            <a:off x="800100" y="1337702"/>
            <a:ext cx="6709064" cy="3736321"/>
          </a:xfrm>
        </p:spPr>
        <p:txBody>
          <a:bodyPr anchor="t" anchorCtr="0">
            <a:noAutofit/>
          </a:bodyPr>
          <a:lstStyle>
            <a:lvl1pPr>
              <a:lnSpc>
                <a:spcPct val="70000"/>
              </a:lnSpc>
              <a:defRPr sz="11000" b="0" i="0" baseline="0">
                <a:solidFill>
                  <a:schemeClr val="bg1"/>
                </a:solidFill>
                <a:latin typeface="KPMG Extralight"/>
                <a:cs typeface="KPMG Extralight"/>
              </a:defRPr>
            </a:lvl1pPr>
          </a:lstStyle>
          <a:p>
            <a:r>
              <a:rPr lang="en-US" dirty="0" smtClean="0"/>
              <a:t>Title slide 1</a:t>
            </a:r>
            <a:br>
              <a:rPr lang="en-US" dirty="0" smtClean="0"/>
            </a:br>
            <a:r>
              <a:rPr lang="en-US" dirty="0" smtClean="0"/>
              <a:t>light right vertical image</a:t>
            </a:r>
            <a:endParaRPr lang="en-US" dirty="0"/>
          </a:p>
        </p:txBody>
      </p:sp>
      <p:sp>
        <p:nvSpPr>
          <p:cNvPr id="11" name="Freeform 19"/>
          <p:cNvSpPr>
            <a:spLocks noEditPoints="1"/>
          </p:cNvSpPr>
          <p:nvPr userDrawn="1"/>
        </p:nvSpPr>
        <p:spPr bwMode="auto">
          <a:xfrm>
            <a:off x="825500" y="673105"/>
            <a:ext cx="800894" cy="328175"/>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32014312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QUAD WITH CENTER">
    <p:spTree>
      <p:nvGrpSpPr>
        <p:cNvPr id="1" name=""/>
        <p:cNvGrpSpPr/>
        <p:nvPr/>
      </p:nvGrpSpPr>
      <p:grpSpPr>
        <a:xfrm>
          <a:off x="0" y="0"/>
          <a:ext cx="0" cy="0"/>
          <a:chOff x="0" y="0"/>
          <a:chExt cx="0" cy="0"/>
        </a:xfrm>
      </p:grpSpPr>
      <p:sp>
        <p:nvSpPr>
          <p:cNvPr id="2" name="Title 1"/>
          <p:cNvSpPr>
            <a:spLocks noGrp="1"/>
          </p:cNvSpPr>
          <p:nvPr>
            <p:ph type="title"/>
          </p:nvPr>
        </p:nvSpPr>
        <p:spPr>
          <a:xfrm>
            <a:off x="825499" y="372195"/>
            <a:ext cx="8255002" cy="725086"/>
          </a:xfrm>
        </p:spPr>
        <p:txBody>
          <a:bodyPr>
            <a:noAutofit/>
          </a:bodyPr>
          <a:lstStyle>
            <a:lvl1pPr>
              <a:defRPr>
                <a:solidFill>
                  <a:srgbClr val="00338D"/>
                </a:solidFill>
              </a:defRPr>
            </a:lvl1pPr>
          </a:lstStyle>
          <a:p>
            <a:r>
              <a:rPr lang="en-US" smtClean="0"/>
              <a:t>Click to edit Master title style</a:t>
            </a:r>
            <a:endParaRPr lang="en-US" dirty="0"/>
          </a:p>
        </p:txBody>
      </p:sp>
      <p:sp>
        <p:nvSpPr>
          <p:cNvPr id="7" name="Text Placeholder 10"/>
          <p:cNvSpPr>
            <a:spLocks noGrp="1"/>
          </p:cNvSpPr>
          <p:nvPr>
            <p:ph type="body" sz="quarter" idx="21"/>
          </p:nvPr>
        </p:nvSpPr>
        <p:spPr bwMode="gray">
          <a:xfrm>
            <a:off x="4275640" y="2899266"/>
            <a:ext cx="1349559" cy="1350000"/>
          </a:xfrm>
          <a:prstGeom prst="ellipse">
            <a:avLst/>
          </a:prstGeom>
          <a:solidFill>
            <a:srgbClr val="00338D"/>
          </a:solidFill>
          <a:ln>
            <a:noFill/>
          </a:ln>
        </p:spPr>
        <p:txBody>
          <a:bodyPr lIns="54000" tIns="54000" rIns="54000" bIns="54000" anchor="ctr" anchorCtr="1">
            <a:noAutofit/>
          </a:bodyPr>
          <a:lstStyle>
            <a:lvl1pPr algn="ctr">
              <a:defRPr sz="1000">
                <a:solidFill>
                  <a:schemeClr val="bg1"/>
                </a:solidFill>
                <a:latin typeface="+mn-lt"/>
                <a:cs typeface="Arial" panose="020B0604020202020204" pitchFamily="34" charset="0"/>
              </a:defRPr>
            </a:lvl1pPr>
          </a:lstStyle>
          <a:p>
            <a:pPr lvl="0"/>
            <a:r>
              <a:rPr lang="en-US" smtClean="0"/>
              <a:t>Click to edit Master text styles</a:t>
            </a:r>
          </a:p>
        </p:txBody>
      </p:sp>
      <p:sp>
        <p:nvSpPr>
          <p:cNvPr id="9" name="Text Placeholder 20"/>
          <p:cNvSpPr>
            <a:spLocks noGrp="1"/>
          </p:cNvSpPr>
          <p:nvPr>
            <p:ph type="body" sz="quarter" idx="26"/>
          </p:nvPr>
        </p:nvSpPr>
        <p:spPr bwMode="gray">
          <a:xfrm>
            <a:off x="825500" y="1356753"/>
            <a:ext cx="3126252" cy="223650"/>
          </a:xfrm>
          <a:prstGeom prst="rect">
            <a:avLst/>
          </a:prstGeom>
          <a:solidFill>
            <a:srgbClr val="00338D"/>
          </a:solidFill>
          <a:ln w="12700">
            <a:solidFill>
              <a:srgbClr val="00338D"/>
            </a:solidFill>
          </a:ln>
        </p:spPr>
        <p:txBody>
          <a:bodyPr vert="horz" lIns="54000" tIns="54000" rIns="54000" bIns="54000" rtlCol="0" anchor="ctr" anchorCtr="0">
            <a:noAutofit/>
          </a:bodyPr>
          <a:lstStyle>
            <a:lvl1pPr>
              <a:defRPr lang="en-US" sz="1000" b="1" kern="1200" noProof="0" dirty="0" smtClean="0">
                <a:solidFill>
                  <a:schemeClr val="bg1"/>
                </a:solidFill>
                <a:latin typeface="+mn-lt"/>
                <a:ea typeface="+mn-ea"/>
                <a:cs typeface="Arial" panose="020B0604020202020204"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smtClean="0"/>
              <a:t>Click to edit Master text styles</a:t>
            </a:r>
          </a:p>
        </p:txBody>
      </p:sp>
      <p:sp>
        <p:nvSpPr>
          <p:cNvPr id="35" name="AutoShape 20"/>
          <p:cNvSpPr>
            <a:spLocks noChangeArrowheads="1"/>
          </p:cNvSpPr>
          <p:nvPr userDrawn="1"/>
        </p:nvSpPr>
        <p:spPr bwMode="gray">
          <a:xfrm rot="2700000" flipH="1" flipV="1">
            <a:off x="5394240" y="4127356"/>
            <a:ext cx="396053" cy="389835"/>
          </a:xfrm>
          <a:prstGeom prst="rightArrow">
            <a:avLst>
              <a:gd name="adj1" fmla="val 63333"/>
              <a:gd name="adj2" fmla="val 49582"/>
            </a:avLst>
          </a:prstGeom>
          <a:solidFill>
            <a:srgbClr val="00338D"/>
          </a:solidFill>
          <a:ln w="6350" algn="ctr">
            <a:noFill/>
            <a:miter lim="800000"/>
            <a:headEnd/>
            <a:tailEnd/>
          </a:ln>
          <a:effectLst/>
        </p:spPr>
        <p:txBody>
          <a:bodyPr rot="10800000" wrap="none" anchor="ctr">
            <a:noAutofit/>
          </a:bodyPr>
          <a:lstStyle/>
          <a:p>
            <a:endParaRPr lang="en-CA" sz="1000" dirty="0">
              <a:solidFill>
                <a:srgbClr val="483698"/>
              </a:solidFill>
              <a:latin typeface="+mn-lt"/>
            </a:endParaRPr>
          </a:p>
        </p:txBody>
      </p:sp>
      <p:sp>
        <p:nvSpPr>
          <p:cNvPr id="37" name="AutoShape 20"/>
          <p:cNvSpPr>
            <a:spLocks noChangeArrowheads="1"/>
          </p:cNvSpPr>
          <p:nvPr userDrawn="1"/>
        </p:nvSpPr>
        <p:spPr bwMode="gray">
          <a:xfrm rot="18900000" flipV="1">
            <a:off x="4061431" y="4147642"/>
            <a:ext cx="442059" cy="349264"/>
          </a:xfrm>
          <a:prstGeom prst="rightArrow">
            <a:avLst>
              <a:gd name="adj1" fmla="val 63333"/>
              <a:gd name="adj2" fmla="val 49582"/>
            </a:avLst>
          </a:prstGeom>
          <a:solidFill>
            <a:srgbClr val="00338D"/>
          </a:solidFill>
          <a:ln w="6350" algn="ctr">
            <a:noFill/>
            <a:miter lim="800000"/>
            <a:headEnd/>
            <a:tailEnd/>
          </a:ln>
          <a:effectLst/>
        </p:spPr>
        <p:txBody>
          <a:bodyPr rot="10800000" wrap="none" anchor="ctr">
            <a:noAutofit/>
          </a:bodyPr>
          <a:lstStyle/>
          <a:p>
            <a:endParaRPr lang="en-CA" sz="1000" dirty="0">
              <a:solidFill>
                <a:srgbClr val="483698"/>
              </a:solidFill>
              <a:latin typeface="+mn-lt"/>
            </a:endParaRPr>
          </a:p>
        </p:txBody>
      </p:sp>
      <p:sp>
        <p:nvSpPr>
          <p:cNvPr id="43" name="Text Placeholder 20"/>
          <p:cNvSpPr>
            <a:spLocks noGrp="1"/>
          </p:cNvSpPr>
          <p:nvPr>
            <p:ph type="body" sz="quarter" idx="48"/>
          </p:nvPr>
        </p:nvSpPr>
        <p:spPr bwMode="gray">
          <a:xfrm>
            <a:off x="815975" y="4124738"/>
            <a:ext cx="3126252" cy="223331"/>
          </a:xfrm>
          <a:prstGeom prst="rect">
            <a:avLst/>
          </a:prstGeom>
          <a:solidFill>
            <a:srgbClr val="00338D"/>
          </a:solidFill>
          <a:ln w="12700">
            <a:solidFill>
              <a:srgbClr val="00338D"/>
            </a:solidFill>
          </a:ln>
        </p:spPr>
        <p:txBody>
          <a:bodyPr vert="horz" lIns="54000" tIns="54000" rIns="54000" bIns="54000" rtlCol="0" anchor="ctr" anchorCtr="0">
            <a:noAutofit/>
          </a:bodyPr>
          <a:lstStyle>
            <a:lvl1pPr>
              <a:defRPr lang="en-US" sz="1000" b="1" kern="1200" noProof="0" dirty="0" smtClean="0">
                <a:solidFill>
                  <a:schemeClr val="bg1"/>
                </a:solidFill>
                <a:latin typeface="+mn-lt"/>
                <a:ea typeface="+mn-ea"/>
                <a:cs typeface="Arial" panose="020B0604020202020204"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smtClean="0"/>
              <a:t>Click to edit Master text styles</a:t>
            </a:r>
          </a:p>
        </p:txBody>
      </p:sp>
      <p:sp>
        <p:nvSpPr>
          <p:cNvPr id="45" name="Text Placeholder 20"/>
          <p:cNvSpPr>
            <a:spLocks noGrp="1"/>
          </p:cNvSpPr>
          <p:nvPr>
            <p:ph type="body" sz="quarter" idx="50"/>
          </p:nvPr>
        </p:nvSpPr>
        <p:spPr bwMode="gray">
          <a:xfrm>
            <a:off x="5954249" y="1356752"/>
            <a:ext cx="3126252" cy="208709"/>
          </a:xfrm>
          <a:prstGeom prst="rect">
            <a:avLst/>
          </a:prstGeom>
          <a:solidFill>
            <a:srgbClr val="00338D"/>
          </a:solidFill>
          <a:ln w="12700">
            <a:solidFill>
              <a:srgbClr val="00338D"/>
            </a:solidFill>
          </a:ln>
        </p:spPr>
        <p:txBody>
          <a:bodyPr vert="horz" lIns="54000" tIns="54000" rIns="54000" bIns="54000" rtlCol="0" anchor="ctr" anchorCtr="0">
            <a:noAutofit/>
          </a:bodyPr>
          <a:lstStyle>
            <a:lvl1pPr>
              <a:defRPr lang="en-US" sz="1000" b="1" kern="1200" noProof="0" dirty="0" smtClean="0">
                <a:solidFill>
                  <a:schemeClr val="bg1"/>
                </a:solidFill>
                <a:latin typeface="+mn-lt"/>
                <a:ea typeface="+mn-ea"/>
                <a:cs typeface="Arial" panose="020B0604020202020204"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smtClean="0"/>
              <a:t>Click to edit Master text styles</a:t>
            </a:r>
          </a:p>
        </p:txBody>
      </p:sp>
      <p:sp>
        <p:nvSpPr>
          <p:cNvPr id="47" name="Text Placeholder 20"/>
          <p:cNvSpPr>
            <a:spLocks noGrp="1"/>
          </p:cNvSpPr>
          <p:nvPr>
            <p:ph type="body" sz="quarter" idx="52"/>
          </p:nvPr>
        </p:nvSpPr>
        <p:spPr bwMode="gray">
          <a:xfrm>
            <a:off x="5954249" y="4139679"/>
            <a:ext cx="3126252" cy="208390"/>
          </a:xfrm>
          <a:prstGeom prst="rect">
            <a:avLst/>
          </a:prstGeom>
          <a:solidFill>
            <a:srgbClr val="00338D"/>
          </a:solidFill>
          <a:ln w="12700">
            <a:solidFill>
              <a:srgbClr val="00338D"/>
            </a:solidFill>
          </a:ln>
        </p:spPr>
        <p:txBody>
          <a:bodyPr vert="horz" lIns="54000" tIns="54000" rIns="54000" bIns="54000" rtlCol="0" anchor="ctr" anchorCtr="0">
            <a:noAutofit/>
          </a:bodyPr>
          <a:lstStyle>
            <a:lvl1pPr>
              <a:defRPr lang="en-US" sz="1000" b="1" kern="1200" noProof="0" dirty="0" smtClean="0">
                <a:solidFill>
                  <a:schemeClr val="bg1"/>
                </a:solidFill>
                <a:latin typeface="+mn-lt"/>
                <a:ea typeface="+mn-ea"/>
                <a:cs typeface="Arial" panose="020B0604020202020204"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smtClean="0"/>
              <a:t>Click to edit Master text styles</a:t>
            </a:r>
          </a:p>
        </p:txBody>
      </p:sp>
      <p:sp>
        <p:nvSpPr>
          <p:cNvPr id="5" name="AutoShape 20"/>
          <p:cNvSpPr>
            <a:spLocks noChangeArrowheads="1"/>
          </p:cNvSpPr>
          <p:nvPr userDrawn="1"/>
        </p:nvSpPr>
        <p:spPr bwMode="gray">
          <a:xfrm rot="2700000">
            <a:off x="4092476" y="2637065"/>
            <a:ext cx="382279" cy="408476"/>
          </a:xfrm>
          <a:prstGeom prst="rightArrow">
            <a:avLst>
              <a:gd name="adj1" fmla="val 63333"/>
              <a:gd name="adj2" fmla="val 49582"/>
            </a:avLst>
          </a:prstGeom>
          <a:solidFill>
            <a:srgbClr val="00338D"/>
          </a:solidFill>
          <a:ln w="6350" algn="ctr">
            <a:noFill/>
            <a:miter lim="800000"/>
            <a:headEnd/>
            <a:tailEnd/>
          </a:ln>
          <a:effectLst/>
        </p:spPr>
        <p:txBody>
          <a:bodyPr rot="10800000" wrap="none" anchor="ctr">
            <a:noAutofit/>
          </a:bodyPr>
          <a:lstStyle/>
          <a:p>
            <a:endParaRPr lang="en-CA" sz="1000" dirty="0">
              <a:solidFill>
                <a:srgbClr val="483698"/>
              </a:solidFill>
              <a:latin typeface="+mn-lt"/>
            </a:endParaRPr>
          </a:p>
        </p:txBody>
      </p:sp>
      <p:sp>
        <p:nvSpPr>
          <p:cNvPr id="36" name="AutoShape 20"/>
          <p:cNvSpPr>
            <a:spLocks noChangeArrowheads="1"/>
          </p:cNvSpPr>
          <p:nvPr userDrawn="1"/>
        </p:nvSpPr>
        <p:spPr bwMode="gray">
          <a:xfrm rot="18900000" flipH="1">
            <a:off x="5377768" y="2658320"/>
            <a:ext cx="426686" cy="365965"/>
          </a:xfrm>
          <a:prstGeom prst="rightArrow">
            <a:avLst>
              <a:gd name="adj1" fmla="val 63333"/>
              <a:gd name="adj2" fmla="val 49582"/>
            </a:avLst>
          </a:prstGeom>
          <a:solidFill>
            <a:srgbClr val="00338D"/>
          </a:solidFill>
          <a:ln w="6350" algn="ctr">
            <a:noFill/>
            <a:miter lim="800000"/>
            <a:headEnd/>
            <a:tailEnd/>
          </a:ln>
          <a:effectLst/>
        </p:spPr>
        <p:txBody>
          <a:bodyPr rot="10800000" wrap="none" anchor="ctr">
            <a:noAutofit/>
          </a:bodyPr>
          <a:lstStyle/>
          <a:p>
            <a:endParaRPr lang="en-CA" sz="1000" dirty="0">
              <a:solidFill>
                <a:srgbClr val="483698"/>
              </a:solidFill>
              <a:latin typeface="+mn-lt"/>
            </a:endParaRPr>
          </a:p>
        </p:txBody>
      </p:sp>
      <p:sp>
        <p:nvSpPr>
          <p:cNvPr id="4" name="Text Placeholder 3"/>
          <p:cNvSpPr>
            <a:spLocks noGrp="1"/>
          </p:cNvSpPr>
          <p:nvPr>
            <p:ph type="body" sz="quarter" idx="53"/>
          </p:nvPr>
        </p:nvSpPr>
        <p:spPr>
          <a:xfrm>
            <a:off x="5955701" y="4343803"/>
            <a:ext cx="3124800" cy="1612800"/>
          </a:xfrm>
          <a:ln w="12700">
            <a:solidFill>
              <a:schemeClr val="tx2"/>
            </a:solidFill>
          </a:ln>
        </p:spPr>
        <p:txBody>
          <a:bodyPr lIns="54000" tIns="54000" rIns="54000" bIns="54000">
            <a:noAutofit/>
          </a:bodyPr>
          <a:lstStyle>
            <a:lvl1pPr>
              <a:defRPr sz="1000">
                <a:latin typeface="+mn-lt"/>
              </a:defRPr>
            </a:lvl1pPr>
            <a:lvl2pPr>
              <a:defRPr sz="1000">
                <a:latin typeface="+mn-lt"/>
              </a:defRPr>
            </a:lvl2pPr>
            <a:lvl3pPr>
              <a:defRPr sz="1000">
                <a:latin typeface="+mn-lt"/>
              </a:defRPr>
            </a:lvl3pPr>
            <a:lvl4pPr>
              <a:defRPr sz="1000">
                <a:latin typeface="+mn-lt"/>
              </a:defRPr>
            </a:lvl4pPr>
            <a:lvl5pPr>
              <a:defRPr sz="10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1" name="Text Placeholder 3"/>
          <p:cNvSpPr>
            <a:spLocks noGrp="1"/>
          </p:cNvSpPr>
          <p:nvPr>
            <p:ph type="body" sz="quarter" idx="54"/>
          </p:nvPr>
        </p:nvSpPr>
        <p:spPr>
          <a:xfrm>
            <a:off x="815975" y="4343803"/>
            <a:ext cx="3124800" cy="1612800"/>
          </a:xfrm>
          <a:ln w="12700">
            <a:solidFill>
              <a:schemeClr val="tx2"/>
            </a:solidFill>
          </a:ln>
        </p:spPr>
        <p:txBody>
          <a:bodyPr lIns="54000" tIns="54000" rIns="54000" bIns="54000">
            <a:noAutofit/>
          </a:bodyPr>
          <a:lstStyle>
            <a:lvl1pPr>
              <a:defRPr sz="1000">
                <a:latin typeface="+mn-lt"/>
              </a:defRPr>
            </a:lvl1pPr>
            <a:lvl2pPr>
              <a:defRPr sz="1000">
                <a:latin typeface="+mn-lt"/>
              </a:defRPr>
            </a:lvl2pPr>
            <a:lvl3pPr>
              <a:defRPr sz="1000">
                <a:latin typeface="+mn-lt"/>
              </a:defRPr>
            </a:lvl3pPr>
            <a:lvl4pPr>
              <a:defRPr sz="1000">
                <a:latin typeface="+mn-lt"/>
              </a:defRPr>
            </a:lvl4pPr>
            <a:lvl5pPr>
              <a:defRPr sz="10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2" name="Text Placeholder 3"/>
          <p:cNvSpPr>
            <a:spLocks noGrp="1"/>
          </p:cNvSpPr>
          <p:nvPr>
            <p:ph type="body" sz="quarter" idx="55"/>
          </p:nvPr>
        </p:nvSpPr>
        <p:spPr>
          <a:xfrm>
            <a:off x="5955701" y="1573709"/>
            <a:ext cx="3124800" cy="1612800"/>
          </a:xfrm>
          <a:ln w="12700">
            <a:solidFill>
              <a:schemeClr val="tx2"/>
            </a:solidFill>
          </a:ln>
        </p:spPr>
        <p:txBody>
          <a:bodyPr lIns="54000" tIns="54000" rIns="54000" bIns="54000">
            <a:noAutofit/>
          </a:bodyPr>
          <a:lstStyle>
            <a:lvl1pPr>
              <a:defRPr sz="1000">
                <a:latin typeface="+mn-lt"/>
              </a:defRPr>
            </a:lvl1pPr>
            <a:lvl2pPr>
              <a:defRPr sz="1000">
                <a:latin typeface="+mn-lt"/>
              </a:defRPr>
            </a:lvl2pPr>
            <a:lvl3pPr>
              <a:defRPr sz="1000">
                <a:latin typeface="+mn-lt"/>
              </a:defRPr>
            </a:lvl3pPr>
            <a:lvl4pPr>
              <a:defRPr sz="1000">
                <a:latin typeface="+mn-lt"/>
              </a:defRPr>
            </a:lvl4pPr>
            <a:lvl5pPr>
              <a:defRPr sz="10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3" name="Text Placeholder 3"/>
          <p:cNvSpPr>
            <a:spLocks noGrp="1"/>
          </p:cNvSpPr>
          <p:nvPr>
            <p:ph type="body" sz="quarter" idx="56"/>
          </p:nvPr>
        </p:nvSpPr>
        <p:spPr>
          <a:xfrm>
            <a:off x="815975" y="1573709"/>
            <a:ext cx="3124800" cy="1612800"/>
          </a:xfrm>
          <a:ln w="12700">
            <a:solidFill>
              <a:schemeClr val="tx2"/>
            </a:solidFill>
          </a:ln>
        </p:spPr>
        <p:txBody>
          <a:bodyPr lIns="54000" tIns="54000" rIns="54000" bIns="54000">
            <a:noAutofit/>
          </a:bodyPr>
          <a:lstStyle>
            <a:lvl1pPr>
              <a:defRPr sz="1000">
                <a:latin typeface="+mn-lt"/>
              </a:defRPr>
            </a:lvl1pPr>
            <a:lvl2pPr>
              <a:defRPr sz="1000">
                <a:latin typeface="+mn-lt"/>
              </a:defRPr>
            </a:lvl2pPr>
            <a:lvl3pPr>
              <a:defRPr sz="1000">
                <a:latin typeface="+mn-lt"/>
              </a:defRPr>
            </a:lvl3pPr>
            <a:lvl4pPr>
              <a:defRPr sz="1000">
                <a:latin typeface="+mn-lt"/>
              </a:defRPr>
            </a:lvl4pPr>
            <a:lvl5pPr>
              <a:defRPr sz="10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317019043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 COLUMN COMPARISON">
    <p:spTree>
      <p:nvGrpSpPr>
        <p:cNvPr id="1" name=""/>
        <p:cNvGrpSpPr/>
        <p:nvPr/>
      </p:nvGrpSpPr>
      <p:grpSpPr>
        <a:xfrm>
          <a:off x="0" y="0"/>
          <a:ext cx="0" cy="0"/>
          <a:chOff x="0" y="0"/>
          <a:chExt cx="0" cy="0"/>
        </a:xfrm>
      </p:grpSpPr>
      <p:sp>
        <p:nvSpPr>
          <p:cNvPr id="2" name="Title 1"/>
          <p:cNvSpPr>
            <a:spLocks noGrp="1"/>
          </p:cNvSpPr>
          <p:nvPr>
            <p:ph type="title"/>
          </p:nvPr>
        </p:nvSpPr>
        <p:spPr>
          <a:xfrm>
            <a:off x="825499" y="372195"/>
            <a:ext cx="8255002" cy="725086"/>
          </a:xfrm>
        </p:spPr>
        <p:txBody>
          <a:bodyPr>
            <a:noAutofit/>
          </a:bodyPr>
          <a:lstStyle>
            <a:lvl1pPr>
              <a:defRPr>
                <a:solidFill>
                  <a:srgbClr val="00338D"/>
                </a:solidFill>
              </a:defRPr>
            </a:lvl1pPr>
          </a:lstStyle>
          <a:p>
            <a:r>
              <a:rPr lang="en-US" smtClean="0"/>
              <a:t>Click to edit Master title style</a:t>
            </a:r>
            <a:endParaRPr lang="en-US" dirty="0"/>
          </a:p>
        </p:txBody>
      </p:sp>
      <p:sp>
        <p:nvSpPr>
          <p:cNvPr id="5" name="Text Placeholder 20"/>
          <p:cNvSpPr>
            <a:spLocks noGrp="1"/>
          </p:cNvSpPr>
          <p:nvPr>
            <p:ph type="body" sz="quarter" idx="26"/>
          </p:nvPr>
        </p:nvSpPr>
        <p:spPr bwMode="gray">
          <a:xfrm>
            <a:off x="825499" y="1349748"/>
            <a:ext cx="4032249" cy="387856"/>
          </a:xfrm>
          <a:prstGeom prst="rect">
            <a:avLst/>
          </a:prstGeom>
          <a:solidFill>
            <a:srgbClr val="00338D"/>
          </a:solidFill>
          <a:ln w="12700">
            <a:noFill/>
          </a:ln>
        </p:spPr>
        <p:txBody>
          <a:bodyPr vert="horz" lIns="54000" tIns="54000" rIns="54000" bIns="54000" rtlCol="0" anchor="ctr" anchorCtr="0">
            <a:noAutofit/>
          </a:bodyPr>
          <a:lstStyle>
            <a:lvl1pPr>
              <a:defRPr lang="en-US" sz="1000" b="1" i="0" kern="1200" noProof="0" dirty="0" smtClean="0">
                <a:solidFill>
                  <a:schemeClr val="bg1"/>
                </a:solidFill>
                <a:latin typeface="+mn-lt"/>
                <a:ea typeface="+mn-ea"/>
                <a:cs typeface="Arial" panose="020B0604020202020204"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smtClean="0"/>
              <a:t>Click to edit Master text styles</a:t>
            </a:r>
          </a:p>
        </p:txBody>
      </p:sp>
      <p:sp>
        <p:nvSpPr>
          <p:cNvPr id="6" name="Text Placeholder 20"/>
          <p:cNvSpPr>
            <a:spLocks noGrp="1"/>
          </p:cNvSpPr>
          <p:nvPr>
            <p:ph type="body" sz="quarter" idx="27"/>
          </p:nvPr>
        </p:nvSpPr>
        <p:spPr bwMode="gray">
          <a:xfrm>
            <a:off x="5059868" y="1349748"/>
            <a:ext cx="4037829" cy="387856"/>
          </a:xfrm>
          <a:prstGeom prst="rect">
            <a:avLst/>
          </a:prstGeom>
          <a:solidFill>
            <a:srgbClr val="00338D"/>
          </a:solidFill>
          <a:ln w="12700">
            <a:noFill/>
          </a:ln>
        </p:spPr>
        <p:txBody>
          <a:bodyPr vert="horz" lIns="54000" tIns="54000" rIns="54000" bIns="54000" rtlCol="0" anchor="ctr" anchorCtr="0">
            <a:noAutofit/>
          </a:bodyPr>
          <a:lstStyle>
            <a:lvl1pPr>
              <a:defRPr lang="en-US" sz="1000" b="1" i="0" kern="1200" noProof="0" dirty="0" smtClean="0">
                <a:solidFill>
                  <a:schemeClr val="bg1"/>
                </a:solidFill>
                <a:latin typeface="+mn-lt"/>
                <a:ea typeface="+mn-ea"/>
                <a:cs typeface="Arial" panose="020B0604020202020204"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smtClean="0"/>
              <a:t>Click to edit Master text styles</a:t>
            </a:r>
          </a:p>
        </p:txBody>
      </p:sp>
      <p:sp>
        <p:nvSpPr>
          <p:cNvPr id="4" name="Text Placeholder 3"/>
          <p:cNvSpPr>
            <a:spLocks noGrp="1"/>
          </p:cNvSpPr>
          <p:nvPr>
            <p:ph type="body" sz="quarter" idx="29"/>
          </p:nvPr>
        </p:nvSpPr>
        <p:spPr>
          <a:xfrm>
            <a:off x="825499" y="1759003"/>
            <a:ext cx="4032000" cy="4197600"/>
          </a:xfrm>
        </p:spPr>
        <p:txBody>
          <a:bodyPr lIns="54000" tIns="54000" rIns="54000" bIns="54000"/>
          <a:lstStyle>
            <a:lvl1pPr>
              <a:defRPr sz="1000">
                <a:latin typeface="+mn-lt"/>
              </a:defRPr>
            </a:lvl1pPr>
            <a:lvl2pPr>
              <a:defRPr sz="1000">
                <a:latin typeface="+mn-lt"/>
              </a:defRPr>
            </a:lvl2pPr>
            <a:lvl3pPr>
              <a:defRPr sz="1000">
                <a:latin typeface="+mn-lt"/>
              </a:defRPr>
            </a:lvl3pPr>
            <a:lvl4pPr>
              <a:defRPr sz="1000">
                <a:latin typeface="+mn-lt"/>
              </a:defRPr>
            </a:lvl4pPr>
            <a:lvl5pPr>
              <a:defRPr sz="10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3" name="Text Placeholder 3"/>
          <p:cNvSpPr>
            <a:spLocks noGrp="1"/>
          </p:cNvSpPr>
          <p:nvPr>
            <p:ph type="body" sz="quarter" idx="30"/>
          </p:nvPr>
        </p:nvSpPr>
        <p:spPr>
          <a:xfrm>
            <a:off x="5065697" y="1759003"/>
            <a:ext cx="4032000" cy="4197600"/>
          </a:xfrm>
        </p:spPr>
        <p:txBody>
          <a:bodyPr lIns="54000" tIns="54000" rIns="54000" bIns="54000"/>
          <a:lstStyle>
            <a:lvl1pPr>
              <a:defRPr sz="1000">
                <a:latin typeface="+mn-lt"/>
              </a:defRPr>
            </a:lvl1pPr>
            <a:lvl2pPr>
              <a:defRPr sz="1000">
                <a:latin typeface="+mn-lt"/>
              </a:defRPr>
            </a:lvl2pPr>
            <a:lvl3pPr>
              <a:defRPr sz="1000">
                <a:latin typeface="+mn-lt"/>
              </a:defRPr>
            </a:lvl3pPr>
            <a:lvl4pPr>
              <a:defRPr sz="1000">
                <a:latin typeface="+mn-lt"/>
              </a:defRPr>
            </a:lvl4pPr>
            <a:lvl5pPr>
              <a:defRPr sz="10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289964965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QUAD">
    <p:spTree>
      <p:nvGrpSpPr>
        <p:cNvPr id="1" name=""/>
        <p:cNvGrpSpPr/>
        <p:nvPr/>
      </p:nvGrpSpPr>
      <p:grpSpPr>
        <a:xfrm>
          <a:off x="0" y="0"/>
          <a:ext cx="0" cy="0"/>
          <a:chOff x="0" y="0"/>
          <a:chExt cx="0" cy="0"/>
        </a:xfrm>
      </p:grpSpPr>
      <p:sp>
        <p:nvSpPr>
          <p:cNvPr id="2" name="Title 1"/>
          <p:cNvSpPr>
            <a:spLocks noGrp="1"/>
          </p:cNvSpPr>
          <p:nvPr>
            <p:ph type="title"/>
          </p:nvPr>
        </p:nvSpPr>
        <p:spPr>
          <a:xfrm>
            <a:off x="825499" y="372195"/>
            <a:ext cx="8255002" cy="725086"/>
          </a:xfrm>
        </p:spPr>
        <p:txBody>
          <a:bodyPr>
            <a:noAutofit/>
          </a:bodyPr>
          <a:lstStyle>
            <a:lvl1pPr>
              <a:defRPr>
                <a:solidFill>
                  <a:srgbClr val="00338D"/>
                </a:solidFill>
              </a:defRPr>
            </a:lvl1pPr>
          </a:lstStyle>
          <a:p>
            <a:r>
              <a:rPr lang="en-US" smtClean="0"/>
              <a:t>Click to edit Master title style</a:t>
            </a:r>
            <a:endParaRPr lang="en-US" dirty="0"/>
          </a:p>
        </p:txBody>
      </p:sp>
      <p:sp>
        <p:nvSpPr>
          <p:cNvPr id="21" name="Text Placeholder 20"/>
          <p:cNvSpPr>
            <a:spLocks noGrp="1"/>
          </p:cNvSpPr>
          <p:nvPr>
            <p:ph type="body" sz="quarter" idx="26"/>
          </p:nvPr>
        </p:nvSpPr>
        <p:spPr bwMode="gray">
          <a:xfrm>
            <a:off x="825499" y="1352831"/>
            <a:ext cx="4021200" cy="387856"/>
          </a:xfrm>
          <a:prstGeom prst="rect">
            <a:avLst/>
          </a:prstGeom>
          <a:solidFill>
            <a:srgbClr val="00338D"/>
          </a:solidFill>
          <a:ln w="12700">
            <a:noFill/>
          </a:ln>
        </p:spPr>
        <p:txBody>
          <a:bodyPr vert="horz" lIns="54000" tIns="54000" rIns="54000" bIns="54000" rtlCol="0" anchor="ctr" anchorCtr="0">
            <a:noAutofit/>
          </a:bodyPr>
          <a:lstStyle>
            <a:lvl1pPr algn="l">
              <a:defRPr lang="en-US" sz="1000" b="1" i="0" kern="1200" noProof="0" dirty="0" smtClean="0">
                <a:solidFill>
                  <a:schemeClr val="bg1"/>
                </a:solidFill>
                <a:latin typeface="+mn-lt"/>
                <a:ea typeface="+mn-ea"/>
                <a:cs typeface="Arial" panose="020B0604020202020204"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smtClean="0"/>
              <a:t>Click to edit Master text styles</a:t>
            </a:r>
          </a:p>
        </p:txBody>
      </p:sp>
      <p:sp>
        <p:nvSpPr>
          <p:cNvPr id="26" name="Text Placeholder 20"/>
          <p:cNvSpPr>
            <a:spLocks noGrp="1"/>
          </p:cNvSpPr>
          <p:nvPr>
            <p:ph type="body" sz="quarter" idx="28"/>
          </p:nvPr>
        </p:nvSpPr>
        <p:spPr bwMode="gray">
          <a:xfrm>
            <a:off x="825499" y="3766502"/>
            <a:ext cx="4021200" cy="388800"/>
          </a:xfrm>
          <a:prstGeom prst="rect">
            <a:avLst/>
          </a:prstGeom>
          <a:solidFill>
            <a:srgbClr val="00338D"/>
          </a:solidFill>
          <a:ln w="12700">
            <a:noFill/>
          </a:ln>
        </p:spPr>
        <p:txBody>
          <a:bodyPr vert="horz" lIns="54000" tIns="54000" rIns="54000" bIns="54000" rtlCol="0" anchor="ctr" anchorCtr="0">
            <a:noAutofit/>
          </a:bodyPr>
          <a:lstStyle>
            <a:lvl1pPr algn="l">
              <a:defRPr lang="en-US" sz="1000" b="1" i="0" kern="1200" noProof="0" dirty="0" smtClean="0">
                <a:solidFill>
                  <a:schemeClr val="bg1"/>
                </a:solidFill>
                <a:latin typeface="+mn-lt"/>
                <a:ea typeface="+mn-ea"/>
                <a:cs typeface="Arial" panose="020B0604020202020204"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smtClean="0"/>
              <a:t>Click to edit Master text styles</a:t>
            </a:r>
          </a:p>
        </p:txBody>
      </p:sp>
      <p:sp>
        <p:nvSpPr>
          <p:cNvPr id="13" name="Text Placeholder 20"/>
          <p:cNvSpPr>
            <a:spLocks noGrp="1"/>
          </p:cNvSpPr>
          <p:nvPr>
            <p:ph type="body" sz="quarter" idx="30"/>
          </p:nvPr>
        </p:nvSpPr>
        <p:spPr bwMode="gray">
          <a:xfrm>
            <a:off x="5059301" y="1352831"/>
            <a:ext cx="4021200" cy="387856"/>
          </a:xfrm>
          <a:prstGeom prst="rect">
            <a:avLst/>
          </a:prstGeom>
          <a:solidFill>
            <a:srgbClr val="00338D"/>
          </a:solidFill>
          <a:ln w="12700">
            <a:noFill/>
          </a:ln>
        </p:spPr>
        <p:txBody>
          <a:bodyPr vert="horz" lIns="54000" tIns="54000" rIns="54000" bIns="54000" rtlCol="0" anchor="ctr" anchorCtr="0">
            <a:noAutofit/>
          </a:bodyPr>
          <a:lstStyle>
            <a:lvl1pPr algn="l">
              <a:defRPr lang="en-US" sz="1000" b="1" i="0" kern="1200" noProof="0" dirty="0" smtClean="0">
                <a:solidFill>
                  <a:schemeClr val="bg1"/>
                </a:solidFill>
                <a:latin typeface="+mn-lt"/>
                <a:ea typeface="+mn-ea"/>
                <a:cs typeface="Arial" panose="020B0604020202020204"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smtClean="0"/>
              <a:t>Click to edit Master text styles</a:t>
            </a:r>
          </a:p>
        </p:txBody>
      </p:sp>
      <p:sp>
        <p:nvSpPr>
          <p:cNvPr id="17" name="Text Placeholder 20"/>
          <p:cNvSpPr>
            <a:spLocks noGrp="1"/>
          </p:cNvSpPr>
          <p:nvPr>
            <p:ph type="body" sz="quarter" idx="34"/>
          </p:nvPr>
        </p:nvSpPr>
        <p:spPr bwMode="gray">
          <a:xfrm>
            <a:off x="5059301" y="3766502"/>
            <a:ext cx="4021200" cy="388800"/>
          </a:xfrm>
          <a:prstGeom prst="rect">
            <a:avLst/>
          </a:prstGeom>
          <a:solidFill>
            <a:srgbClr val="00338D"/>
          </a:solidFill>
          <a:ln w="12700">
            <a:noFill/>
          </a:ln>
        </p:spPr>
        <p:txBody>
          <a:bodyPr vert="horz" lIns="54000" tIns="54000" rIns="54000" bIns="54000" rtlCol="0" anchor="ctr" anchorCtr="0">
            <a:noAutofit/>
          </a:bodyPr>
          <a:lstStyle>
            <a:lvl1pPr algn="l">
              <a:defRPr lang="en-US" sz="1000" b="1" i="0" kern="1200" noProof="0" dirty="0" smtClean="0">
                <a:solidFill>
                  <a:schemeClr val="bg1"/>
                </a:solidFill>
                <a:latin typeface="+mn-lt"/>
                <a:ea typeface="+mn-ea"/>
                <a:cs typeface="Arial" panose="020B0604020202020204"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smtClean="0"/>
              <a:t>Click to edit Master text styles</a:t>
            </a:r>
          </a:p>
        </p:txBody>
      </p:sp>
      <p:sp>
        <p:nvSpPr>
          <p:cNvPr id="4" name="Text Placeholder 3"/>
          <p:cNvSpPr>
            <a:spLocks noGrp="1"/>
          </p:cNvSpPr>
          <p:nvPr>
            <p:ph type="body" sz="quarter" idx="37"/>
          </p:nvPr>
        </p:nvSpPr>
        <p:spPr>
          <a:xfrm>
            <a:off x="825499" y="1748772"/>
            <a:ext cx="4021200" cy="1785600"/>
          </a:xfrm>
        </p:spPr>
        <p:txBody>
          <a:bodyPr lIns="54000" tIns="54000" rIns="54000" bIns="54000"/>
          <a:lstStyle>
            <a:lvl1pPr>
              <a:defRPr sz="1000">
                <a:latin typeface="+mn-lt"/>
              </a:defRPr>
            </a:lvl1pPr>
            <a:lvl2pPr>
              <a:defRPr sz="1000">
                <a:latin typeface="+mn-lt"/>
              </a:defRPr>
            </a:lvl2pPr>
            <a:lvl3pPr>
              <a:defRPr sz="1000">
                <a:latin typeface="+mn-lt"/>
              </a:defRPr>
            </a:lvl3pPr>
            <a:lvl4pPr>
              <a:defRPr sz="1000">
                <a:latin typeface="+mn-lt"/>
              </a:defRPr>
            </a:lvl4pPr>
            <a:lvl5pPr>
              <a:defRPr sz="10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4" name="Text Placeholder 3"/>
          <p:cNvSpPr>
            <a:spLocks noGrp="1"/>
          </p:cNvSpPr>
          <p:nvPr>
            <p:ph type="body" sz="quarter" idx="38"/>
          </p:nvPr>
        </p:nvSpPr>
        <p:spPr>
          <a:xfrm>
            <a:off x="5059301" y="1748772"/>
            <a:ext cx="4021200" cy="1785600"/>
          </a:xfrm>
        </p:spPr>
        <p:txBody>
          <a:bodyPr lIns="54000" tIns="54000" rIns="54000" bIns="54000"/>
          <a:lstStyle>
            <a:lvl1pPr>
              <a:defRPr sz="1000">
                <a:latin typeface="+mn-lt"/>
              </a:defRPr>
            </a:lvl1pPr>
            <a:lvl2pPr>
              <a:defRPr sz="1000">
                <a:latin typeface="+mn-lt"/>
              </a:defRPr>
            </a:lvl2pPr>
            <a:lvl3pPr>
              <a:defRPr sz="1000">
                <a:latin typeface="+mn-lt"/>
              </a:defRPr>
            </a:lvl3pPr>
            <a:lvl4pPr>
              <a:defRPr sz="1000">
                <a:latin typeface="+mn-lt"/>
              </a:defRPr>
            </a:lvl4pPr>
            <a:lvl5pPr>
              <a:defRPr sz="10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5" name="Text Placeholder 3"/>
          <p:cNvSpPr>
            <a:spLocks noGrp="1"/>
          </p:cNvSpPr>
          <p:nvPr>
            <p:ph type="body" sz="quarter" idx="39"/>
          </p:nvPr>
        </p:nvSpPr>
        <p:spPr>
          <a:xfrm>
            <a:off x="825499" y="4171003"/>
            <a:ext cx="4021200" cy="1785600"/>
          </a:xfrm>
        </p:spPr>
        <p:txBody>
          <a:bodyPr lIns="54000" tIns="54000" rIns="54000" bIns="54000"/>
          <a:lstStyle>
            <a:lvl1pPr>
              <a:defRPr sz="1000">
                <a:latin typeface="+mn-lt"/>
              </a:defRPr>
            </a:lvl1pPr>
            <a:lvl2pPr>
              <a:defRPr sz="1000">
                <a:latin typeface="+mn-lt"/>
              </a:defRPr>
            </a:lvl2pPr>
            <a:lvl3pPr>
              <a:defRPr sz="1000">
                <a:latin typeface="+mn-lt"/>
              </a:defRPr>
            </a:lvl3pPr>
            <a:lvl4pPr>
              <a:defRPr sz="1000">
                <a:latin typeface="+mn-lt"/>
              </a:defRPr>
            </a:lvl4pPr>
            <a:lvl5pPr>
              <a:defRPr sz="10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7" name="Text Placeholder 3"/>
          <p:cNvSpPr>
            <a:spLocks noGrp="1"/>
          </p:cNvSpPr>
          <p:nvPr>
            <p:ph type="body" sz="quarter" idx="40"/>
          </p:nvPr>
        </p:nvSpPr>
        <p:spPr>
          <a:xfrm>
            <a:off x="5059301" y="4171003"/>
            <a:ext cx="4021200" cy="1785600"/>
          </a:xfrm>
        </p:spPr>
        <p:txBody>
          <a:bodyPr lIns="54000" tIns="54000" rIns="54000" bIns="54000"/>
          <a:lstStyle>
            <a:lvl1pPr>
              <a:defRPr sz="1000">
                <a:latin typeface="+mn-lt"/>
              </a:defRPr>
            </a:lvl1pPr>
            <a:lvl2pPr>
              <a:defRPr sz="1000">
                <a:latin typeface="+mn-lt"/>
              </a:defRPr>
            </a:lvl2pPr>
            <a:lvl3pPr>
              <a:defRPr sz="1000">
                <a:latin typeface="+mn-lt"/>
              </a:defRPr>
            </a:lvl3pPr>
            <a:lvl4pPr>
              <a:defRPr sz="1000">
                <a:latin typeface="+mn-lt"/>
              </a:defRPr>
            </a:lvl4pPr>
            <a:lvl5pPr>
              <a:defRPr sz="10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270432130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00338D"/>
        </a:solidFill>
        <a:effectLst/>
      </p:bgPr>
    </p:bg>
    <p:spTree>
      <p:nvGrpSpPr>
        <p:cNvPr id="1" name=""/>
        <p:cNvGrpSpPr/>
        <p:nvPr/>
      </p:nvGrpSpPr>
      <p:grpSpPr>
        <a:xfrm>
          <a:off x="0" y="0"/>
          <a:ext cx="0" cy="0"/>
          <a:chOff x="0" y="0"/>
          <a:chExt cx="0" cy="0"/>
        </a:xfrm>
      </p:grpSpPr>
      <p:sp>
        <p:nvSpPr>
          <p:cNvPr id="5" name="Shape 36"/>
          <p:cNvSpPr/>
          <p:nvPr userDrawn="1"/>
        </p:nvSpPr>
        <p:spPr>
          <a:xfrm>
            <a:off x="2398328" y="6320118"/>
            <a:ext cx="6303819" cy="403412"/>
          </a:xfrm>
          <a:prstGeom prst="rect">
            <a:avLst/>
          </a:prstGeom>
          <a:ln w="12700">
            <a:miter lim="400000"/>
          </a:ln>
          <a:extLst>
            <a:ext uri="{C572A759-6A51-4108-AA02-DFA0A04FC94B}">
              <ma14:wrappingTextBoxFlag xmlns:ma14="http://schemas.microsoft.com/office/mac/drawingml/2011/main" xmlns="" val="1"/>
            </a:ext>
          </a:extLst>
        </p:spPr>
        <p:txBody>
          <a:bodyPr lIns="0" tIns="0" rIns="0" bIns="0"/>
          <a:lstStyle>
            <a:lvl1pPr defTabSz="914400">
              <a:defRPr sz="800">
                <a:solidFill>
                  <a:srgbClr val="004C97"/>
                </a:solidFill>
                <a:latin typeface="Univers for KPMG"/>
                <a:ea typeface="Univers for KPMG"/>
                <a:cs typeface="Univers for KPMG"/>
                <a:sym typeface="Univers for KPMG"/>
              </a:defRPr>
            </a:lvl1pPr>
          </a:lstStyle>
          <a:p>
            <a:pPr lvl="0">
              <a:defRPr sz="1800">
                <a:solidFill>
                  <a:srgbClr val="000000"/>
                </a:solidFill>
              </a:defRPr>
            </a:pPr>
            <a:r>
              <a:rPr sz="600" dirty="0">
                <a:solidFill>
                  <a:schemeClr val="bg1"/>
                </a:solidFill>
                <a:latin typeface="+mn-lt"/>
                <a:ea typeface="Univers for KPMG Light"/>
                <a:cs typeface="Arial" panose="020B0604020202020204" pitchFamily="34" charset="0"/>
              </a:rPr>
              <a:t>©KPMG </a:t>
            </a:r>
            <a:r>
              <a:rPr sz="600" dirty="0" smtClean="0">
                <a:solidFill>
                  <a:schemeClr val="bg1"/>
                </a:solidFill>
                <a:latin typeface="+mn-lt"/>
                <a:ea typeface="Univers for KPMG Light"/>
                <a:cs typeface="Arial" panose="020B0604020202020204" pitchFamily="34" charset="0"/>
              </a:rPr>
              <a:t>201</a:t>
            </a:r>
            <a:r>
              <a:rPr lang="en-GB" sz="600" dirty="0" smtClean="0">
                <a:solidFill>
                  <a:schemeClr val="bg1"/>
                </a:solidFill>
                <a:latin typeface="+mn-lt"/>
                <a:ea typeface="Univers for KPMG Light"/>
                <a:cs typeface="Arial" panose="020B0604020202020204" pitchFamily="34" charset="0"/>
              </a:rPr>
              <a:t>6</a:t>
            </a:r>
            <a:r>
              <a:rPr sz="600" dirty="0" smtClean="0">
                <a:solidFill>
                  <a:schemeClr val="bg1"/>
                </a:solidFill>
                <a:latin typeface="+mn-lt"/>
                <a:ea typeface="Univers for KPMG Light"/>
                <a:cs typeface="Arial" panose="020B0604020202020204" pitchFamily="34" charset="0"/>
              </a:rPr>
              <a:t>. Inset </a:t>
            </a:r>
            <a:r>
              <a:rPr sz="600" dirty="0">
                <a:solidFill>
                  <a:schemeClr val="bg1"/>
                </a:solidFill>
                <a:latin typeface="+mn-lt"/>
                <a:ea typeface="Univers for KPMG Light"/>
                <a:cs typeface="Arial" panose="020B0604020202020204" pitchFamily="34" charset="0"/>
              </a:rPr>
              <a:t>copyright information here. Imagnimus inciis sed maximus, acepedi psandi occum qui coribus et et volumquia volo con pe quis ipsae con experfe raerovition pariorem fuga. Ita cores doluptae pro consed mi, ut et adi bea cus sum il magnita tiunteseque sae vel modi rem con errorpor sendiciendes et, optate est, sin non pro dolenda nimint ea doluptur sapernatius eum facernam adipit ex es inverferum eventio rempos inus exererum solutet la quia suntotatem explique mi, comnis es molut eic tem excestis et </a:t>
            </a:r>
            <a:r>
              <a:rPr sz="600" dirty="0" smtClean="0">
                <a:solidFill>
                  <a:schemeClr val="bg1"/>
                </a:solidFill>
                <a:latin typeface="+mn-lt"/>
                <a:ea typeface="Univers for KPMG Light"/>
                <a:cs typeface="Arial" panose="020B0604020202020204" pitchFamily="34" charset="0"/>
              </a:rPr>
              <a:t>ellautes.</a:t>
            </a:r>
            <a:endParaRPr sz="600" dirty="0">
              <a:solidFill>
                <a:schemeClr val="bg1"/>
              </a:solidFill>
              <a:latin typeface="+mn-lt"/>
              <a:ea typeface="Univers for KPMG Light"/>
              <a:cs typeface="Arial" panose="020B0604020202020204" pitchFamily="34" charset="0"/>
            </a:endParaRPr>
          </a:p>
        </p:txBody>
      </p:sp>
      <p:sp>
        <p:nvSpPr>
          <p:cNvPr id="3" name="Title 2"/>
          <p:cNvSpPr>
            <a:spLocks noGrp="1"/>
          </p:cNvSpPr>
          <p:nvPr>
            <p:ph type="title"/>
          </p:nvPr>
        </p:nvSpPr>
        <p:spPr>
          <a:xfrm>
            <a:off x="2217594" y="1344706"/>
            <a:ext cx="6686864" cy="2359620"/>
          </a:xfrm>
          <a:prstGeom prst="rect">
            <a:avLst/>
          </a:prstGeom>
        </p:spPr>
        <p:txBody>
          <a:bodyPr lIns="0" tIns="0" rIns="0" bIns="0" anchor="t" anchorCtr="0">
            <a:noAutofit/>
          </a:bodyPr>
          <a:lstStyle>
            <a:lvl1pPr>
              <a:lnSpc>
                <a:spcPct val="70000"/>
              </a:lnSpc>
              <a:defRPr sz="11000" b="0" i="0">
                <a:solidFill>
                  <a:schemeClr val="bg1"/>
                </a:solidFill>
                <a:latin typeface="KPMG Extralight"/>
                <a:cs typeface="KPMG Extralight"/>
              </a:defRPr>
            </a:lvl1pPr>
          </a:lstStyle>
          <a:p>
            <a:r>
              <a:rPr lang="en-US" smtClean="0"/>
              <a:t>Click to edit Master title style</a:t>
            </a:r>
            <a:endParaRPr lang="en-US" dirty="0"/>
          </a:p>
        </p:txBody>
      </p:sp>
      <p:sp>
        <p:nvSpPr>
          <p:cNvPr id="7" name="object 4"/>
          <p:cNvSpPr/>
          <p:nvPr userDrawn="1"/>
        </p:nvSpPr>
        <p:spPr>
          <a:xfrm>
            <a:off x="0" y="0"/>
            <a:ext cx="1715651"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rgbClr val="0091DA"/>
          </a:solidFill>
        </p:spPr>
        <p:txBody>
          <a:bodyPr wrap="square" lIns="0" tIns="0" rIns="0" bIns="0" rtlCol="0">
            <a:noAutofit/>
          </a:bodyPr>
          <a:lstStyle/>
          <a:p>
            <a:endParaRPr sz="1692" dirty="0">
              <a:latin typeface="Arial" panose="020B0604020202020204" pitchFamily="34" charset="0"/>
            </a:endParaRPr>
          </a:p>
        </p:txBody>
      </p:sp>
      <p:sp>
        <p:nvSpPr>
          <p:cNvPr id="6" name="Freeform 19"/>
          <p:cNvSpPr>
            <a:spLocks noEditPoints="1"/>
          </p:cNvSpPr>
          <p:nvPr userDrawn="1"/>
        </p:nvSpPr>
        <p:spPr bwMode="auto">
          <a:xfrm>
            <a:off x="2217593" y="635794"/>
            <a:ext cx="903573" cy="370249"/>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2378098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15:guide id="1" pos="1395">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DIVIDER 1">
    <p:bg>
      <p:bgPr>
        <a:solidFill>
          <a:srgbClr val="0091DA"/>
        </a:solidFill>
        <a:effectLst/>
      </p:bgPr>
    </p:bg>
    <p:spTree>
      <p:nvGrpSpPr>
        <p:cNvPr id="1" name=""/>
        <p:cNvGrpSpPr/>
        <p:nvPr/>
      </p:nvGrpSpPr>
      <p:grpSpPr>
        <a:xfrm>
          <a:off x="0" y="0"/>
          <a:ext cx="0" cy="0"/>
          <a:chOff x="0" y="0"/>
          <a:chExt cx="0" cy="0"/>
        </a:xfrm>
      </p:grpSpPr>
      <p:sp>
        <p:nvSpPr>
          <p:cNvPr id="4" name="object 4"/>
          <p:cNvSpPr/>
          <p:nvPr userDrawn="1"/>
        </p:nvSpPr>
        <p:spPr>
          <a:xfrm>
            <a:off x="0" y="0"/>
            <a:ext cx="1715651"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rgbClr val="00338D"/>
          </a:solidFill>
        </p:spPr>
        <p:txBody>
          <a:bodyPr wrap="square" lIns="0" tIns="0" rIns="0" bIns="0" rtlCol="0">
            <a:noAutofit/>
          </a:bodyPr>
          <a:lstStyle/>
          <a:p>
            <a:endParaRPr sz="1692" dirty="0">
              <a:latin typeface="Arial" panose="020B0604020202020204" pitchFamily="34" charset="0"/>
            </a:endParaRPr>
          </a:p>
        </p:txBody>
      </p:sp>
      <p:sp>
        <p:nvSpPr>
          <p:cNvPr id="22" name="Title 21"/>
          <p:cNvSpPr>
            <a:spLocks noGrp="1"/>
          </p:cNvSpPr>
          <p:nvPr>
            <p:ph type="title" hasCustomPrompt="1"/>
          </p:nvPr>
        </p:nvSpPr>
        <p:spPr>
          <a:xfrm>
            <a:off x="2215342" y="1347395"/>
            <a:ext cx="6686863" cy="2359620"/>
          </a:xfrm>
          <a:prstGeom prst="rect">
            <a:avLst/>
          </a:prstGeom>
        </p:spPr>
        <p:txBody>
          <a:bodyPr lIns="0" tIns="0" rIns="0" bIns="0" anchor="t" anchorCtr="0">
            <a:noAutofit/>
          </a:bodyPr>
          <a:lstStyle>
            <a:lvl1pPr>
              <a:lnSpc>
                <a:spcPct val="70000"/>
              </a:lnSpc>
              <a:defRPr sz="11000" baseline="0">
                <a:solidFill>
                  <a:srgbClr val="FFFFFF"/>
                </a:solidFill>
                <a:latin typeface="KPMG Extralight"/>
                <a:cs typeface="KPMG Extralight"/>
              </a:defRPr>
            </a:lvl1pPr>
          </a:lstStyle>
          <a:p>
            <a:r>
              <a:rPr lang="en-US" dirty="0" smtClean="0"/>
              <a:t>Section divider one title style</a:t>
            </a:r>
            <a:endParaRPr lang="en-US" dirty="0"/>
          </a:p>
        </p:txBody>
      </p:sp>
      <p:sp>
        <p:nvSpPr>
          <p:cNvPr id="5" name="Freeform 19"/>
          <p:cNvSpPr>
            <a:spLocks noEditPoints="1"/>
          </p:cNvSpPr>
          <p:nvPr userDrawn="1"/>
        </p:nvSpPr>
        <p:spPr bwMode="auto">
          <a:xfrm>
            <a:off x="2217593" y="635794"/>
            <a:ext cx="903573" cy="370249"/>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45379000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DIVIDER 2">
    <p:bg>
      <p:bgPr>
        <a:solidFill>
          <a:srgbClr val="6D2077"/>
        </a:solidFill>
        <a:effectLst/>
      </p:bgPr>
    </p:bg>
    <p:spTree>
      <p:nvGrpSpPr>
        <p:cNvPr id="1" name=""/>
        <p:cNvGrpSpPr/>
        <p:nvPr/>
      </p:nvGrpSpPr>
      <p:grpSpPr>
        <a:xfrm>
          <a:off x="0" y="0"/>
          <a:ext cx="0" cy="0"/>
          <a:chOff x="0" y="0"/>
          <a:chExt cx="0" cy="0"/>
        </a:xfrm>
      </p:grpSpPr>
      <p:sp>
        <p:nvSpPr>
          <p:cNvPr id="4" name="object 4"/>
          <p:cNvSpPr/>
          <p:nvPr userDrawn="1"/>
        </p:nvSpPr>
        <p:spPr>
          <a:xfrm>
            <a:off x="0" y="0"/>
            <a:ext cx="1715651"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rgbClr val="00A3A1"/>
          </a:solidFill>
        </p:spPr>
        <p:txBody>
          <a:bodyPr wrap="square" lIns="0" tIns="0" rIns="0" bIns="0" rtlCol="0">
            <a:noAutofit/>
          </a:bodyPr>
          <a:lstStyle/>
          <a:p>
            <a:endParaRPr sz="1692" dirty="0">
              <a:latin typeface="Arial" panose="020B0604020202020204" pitchFamily="34" charset="0"/>
            </a:endParaRPr>
          </a:p>
        </p:txBody>
      </p:sp>
      <p:sp>
        <p:nvSpPr>
          <p:cNvPr id="22" name="Title 21"/>
          <p:cNvSpPr>
            <a:spLocks noGrp="1"/>
          </p:cNvSpPr>
          <p:nvPr>
            <p:ph type="title" hasCustomPrompt="1"/>
          </p:nvPr>
        </p:nvSpPr>
        <p:spPr>
          <a:xfrm>
            <a:off x="2215342" y="1347395"/>
            <a:ext cx="6686863" cy="2359620"/>
          </a:xfrm>
          <a:prstGeom prst="rect">
            <a:avLst/>
          </a:prstGeom>
        </p:spPr>
        <p:txBody>
          <a:bodyPr lIns="0" tIns="0" rIns="0" bIns="0" anchor="t" anchorCtr="0">
            <a:noAutofit/>
          </a:bodyPr>
          <a:lstStyle>
            <a:lvl1pPr algn="l">
              <a:lnSpc>
                <a:spcPct val="70000"/>
              </a:lnSpc>
              <a:defRPr sz="11000" baseline="0">
                <a:solidFill>
                  <a:srgbClr val="FFFFFF"/>
                </a:solidFill>
                <a:latin typeface="KPMG Extralight"/>
                <a:cs typeface="KPMG Extralight"/>
              </a:defRPr>
            </a:lvl1pPr>
          </a:lstStyle>
          <a:p>
            <a:r>
              <a:rPr lang="en-US" dirty="0" smtClean="0"/>
              <a:t>Section divider two title style</a:t>
            </a:r>
            <a:endParaRPr lang="en-US" dirty="0"/>
          </a:p>
        </p:txBody>
      </p:sp>
      <p:sp>
        <p:nvSpPr>
          <p:cNvPr id="5" name="Freeform 19"/>
          <p:cNvSpPr>
            <a:spLocks noEditPoints="1"/>
          </p:cNvSpPr>
          <p:nvPr userDrawn="1"/>
        </p:nvSpPr>
        <p:spPr bwMode="auto">
          <a:xfrm>
            <a:off x="2217593" y="635794"/>
            <a:ext cx="903573" cy="370249"/>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81329619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DIVIDER 3">
    <p:bg>
      <p:bgPr>
        <a:solidFill>
          <a:srgbClr val="00338D"/>
        </a:solidFill>
        <a:effectLst/>
      </p:bgPr>
    </p:bg>
    <p:spTree>
      <p:nvGrpSpPr>
        <p:cNvPr id="1" name=""/>
        <p:cNvGrpSpPr/>
        <p:nvPr/>
      </p:nvGrpSpPr>
      <p:grpSpPr>
        <a:xfrm>
          <a:off x="0" y="0"/>
          <a:ext cx="0" cy="0"/>
          <a:chOff x="0" y="0"/>
          <a:chExt cx="0" cy="0"/>
        </a:xfrm>
      </p:grpSpPr>
      <p:sp>
        <p:nvSpPr>
          <p:cNvPr id="4" name="object 4"/>
          <p:cNvSpPr/>
          <p:nvPr userDrawn="1"/>
        </p:nvSpPr>
        <p:spPr>
          <a:xfrm>
            <a:off x="0" y="0"/>
            <a:ext cx="1715651"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rgbClr val="0091DA"/>
          </a:solidFill>
        </p:spPr>
        <p:txBody>
          <a:bodyPr wrap="square" lIns="0" tIns="0" rIns="0" bIns="0" rtlCol="0">
            <a:noAutofit/>
          </a:bodyPr>
          <a:lstStyle/>
          <a:p>
            <a:endParaRPr sz="1692" dirty="0">
              <a:latin typeface="Arial" panose="020B0604020202020204" pitchFamily="34" charset="0"/>
            </a:endParaRPr>
          </a:p>
        </p:txBody>
      </p:sp>
      <p:sp>
        <p:nvSpPr>
          <p:cNvPr id="22" name="Title 21"/>
          <p:cNvSpPr>
            <a:spLocks noGrp="1"/>
          </p:cNvSpPr>
          <p:nvPr>
            <p:ph type="title" hasCustomPrompt="1"/>
          </p:nvPr>
        </p:nvSpPr>
        <p:spPr>
          <a:xfrm>
            <a:off x="2215342" y="1344706"/>
            <a:ext cx="6686863" cy="2359620"/>
          </a:xfrm>
          <a:prstGeom prst="rect">
            <a:avLst/>
          </a:prstGeom>
        </p:spPr>
        <p:txBody>
          <a:bodyPr lIns="0" tIns="0" rIns="0" bIns="0" anchor="t" anchorCtr="0">
            <a:noAutofit/>
          </a:bodyPr>
          <a:lstStyle>
            <a:lvl1pPr>
              <a:lnSpc>
                <a:spcPct val="70000"/>
              </a:lnSpc>
              <a:defRPr sz="11000" baseline="0">
                <a:solidFill>
                  <a:srgbClr val="FFFFFF"/>
                </a:solidFill>
                <a:latin typeface="KPMG Extralight"/>
                <a:cs typeface="KPMG Extralight"/>
              </a:defRPr>
            </a:lvl1pPr>
          </a:lstStyle>
          <a:p>
            <a:r>
              <a:rPr lang="en-US" dirty="0" smtClean="0"/>
              <a:t>Section divider three title style</a:t>
            </a:r>
            <a:endParaRPr lang="en-US" dirty="0"/>
          </a:p>
        </p:txBody>
      </p:sp>
      <p:sp>
        <p:nvSpPr>
          <p:cNvPr id="5" name="Freeform 19"/>
          <p:cNvSpPr>
            <a:spLocks noEditPoints="1"/>
          </p:cNvSpPr>
          <p:nvPr userDrawn="1"/>
        </p:nvSpPr>
        <p:spPr bwMode="auto">
          <a:xfrm>
            <a:off x="2217593" y="635794"/>
            <a:ext cx="903573" cy="370249"/>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36286861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DIVIDER 4">
    <p:bg>
      <p:bgPr>
        <a:solidFill>
          <a:srgbClr val="00A3A1"/>
        </a:solidFill>
        <a:effectLst/>
      </p:bgPr>
    </p:bg>
    <p:spTree>
      <p:nvGrpSpPr>
        <p:cNvPr id="1" name=""/>
        <p:cNvGrpSpPr/>
        <p:nvPr/>
      </p:nvGrpSpPr>
      <p:grpSpPr>
        <a:xfrm>
          <a:off x="0" y="0"/>
          <a:ext cx="0" cy="0"/>
          <a:chOff x="0" y="0"/>
          <a:chExt cx="0" cy="0"/>
        </a:xfrm>
      </p:grpSpPr>
      <p:sp>
        <p:nvSpPr>
          <p:cNvPr id="4" name="object 4"/>
          <p:cNvSpPr/>
          <p:nvPr userDrawn="1"/>
        </p:nvSpPr>
        <p:spPr>
          <a:xfrm>
            <a:off x="0" y="0"/>
            <a:ext cx="1715651"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rgbClr val="6D2077"/>
          </a:solidFill>
        </p:spPr>
        <p:txBody>
          <a:bodyPr wrap="square" lIns="0" tIns="0" rIns="0" bIns="0" rtlCol="0">
            <a:noAutofit/>
          </a:bodyPr>
          <a:lstStyle/>
          <a:p>
            <a:endParaRPr sz="1692" dirty="0">
              <a:latin typeface="Arial" panose="020B0604020202020204" pitchFamily="34" charset="0"/>
            </a:endParaRPr>
          </a:p>
        </p:txBody>
      </p:sp>
      <p:sp>
        <p:nvSpPr>
          <p:cNvPr id="22" name="Title 21"/>
          <p:cNvSpPr>
            <a:spLocks noGrp="1"/>
          </p:cNvSpPr>
          <p:nvPr>
            <p:ph type="title" hasCustomPrompt="1"/>
          </p:nvPr>
        </p:nvSpPr>
        <p:spPr>
          <a:xfrm>
            <a:off x="2215342" y="1344706"/>
            <a:ext cx="6686863" cy="2359620"/>
          </a:xfrm>
          <a:prstGeom prst="rect">
            <a:avLst/>
          </a:prstGeom>
        </p:spPr>
        <p:txBody>
          <a:bodyPr lIns="0" tIns="0" rIns="0" bIns="0" anchor="t" anchorCtr="0">
            <a:noAutofit/>
          </a:bodyPr>
          <a:lstStyle>
            <a:lvl1pPr>
              <a:lnSpc>
                <a:spcPct val="70000"/>
              </a:lnSpc>
              <a:defRPr sz="11000" baseline="0">
                <a:solidFill>
                  <a:srgbClr val="FFFFFF"/>
                </a:solidFill>
                <a:latin typeface="KPMG Extralight"/>
                <a:cs typeface="KPMG Extralight"/>
              </a:defRPr>
            </a:lvl1pPr>
          </a:lstStyle>
          <a:p>
            <a:r>
              <a:rPr lang="en-US" dirty="0" smtClean="0"/>
              <a:t>Section divider four title style</a:t>
            </a:r>
            <a:endParaRPr lang="en-US" dirty="0"/>
          </a:p>
        </p:txBody>
      </p:sp>
      <p:sp>
        <p:nvSpPr>
          <p:cNvPr id="5" name="Freeform 19"/>
          <p:cNvSpPr>
            <a:spLocks noEditPoints="1"/>
          </p:cNvSpPr>
          <p:nvPr userDrawn="1"/>
        </p:nvSpPr>
        <p:spPr bwMode="auto">
          <a:xfrm>
            <a:off x="2217593" y="635794"/>
            <a:ext cx="903573" cy="370249"/>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7244600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 name="Rectangle 3">
            <a:hlinkClick r:id="rId3"/>
          </p:cNvPr>
          <p:cNvSpPr>
            <a:spLocks noChangeArrowheads="1"/>
          </p:cNvSpPr>
          <p:nvPr userDrawn="1"/>
        </p:nvSpPr>
        <p:spPr bwMode="auto">
          <a:xfrm>
            <a:off x="2209801" y="3435318"/>
            <a:ext cx="1725743" cy="184666"/>
          </a:xfrm>
          <a:prstGeom prst="rect">
            <a:avLst/>
          </a:prstGeom>
          <a:noFill/>
          <a:ln w="9525">
            <a:noFill/>
            <a:miter lim="800000"/>
            <a:headEnd/>
            <a:tailEnd/>
          </a:ln>
          <a:effectLst/>
        </p:spPr>
        <p:txBody>
          <a:bodyPr wrap="square" lIns="0" tIns="0" rIns="0" bIns="0" anchor="ctr">
            <a:noAutofit/>
          </a:bodyPr>
          <a:lstStyle/>
          <a:p>
            <a:pPr>
              <a:defRPr/>
            </a:pPr>
            <a:r>
              <a:rPr lang="en-GB" sz="1200" b="1" i="0" kern="0" dirty="0" smtClean="0">
                <a:solidFill>
                  <a:schemeClr val="tx2"/>
                </a:solidFill>
                <a:latin typeface="+mn-lt"/>
                <a:ea typeface="Univers for KPMG" pitchFamily="18" charset="0"/>
                <a:cs typeface="Arial" panose="020B0604020202020204" pitchFamily="34" charset="0"/>
              </a:rPr>
              <a:t>kpmg.com/socialmedia</a:t>
            </a:r>
            <a:endParaRPr lang="en-GB" sz="1200" b="1" i="0" kern="0" dirty="0">
              <a:solidFill>
                <a:schemeClr val="tx2"/>
              </a:solidFill>
              <a:latin typeface="+mn-lt"/>
              <a:cs typeface="Arial" panose="020B0604020202020204" pitchFamily="34" charset="0"/>
            </a:endParaRPr>
          </a:p>
        </p:txBody>
      </p:sp>
      <p:pic>
        <p:nvPicPr>
          <p:cNvPr id="6" name="Picture 5" descr="Print-APP-icon.jpg"/>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552584" y="3766126"/>
            <a:ext cx="1012667" cy="269600"/>
          </a:xfrm>
          <a:prstGeom prst="rect">
            <a:avLst/>
          </a:prstGeom>
        </p:spPr>
      </p:pic>
      <p:sp>
        <p:nvSpPr>
          <p:cNvPr id="7" name="Rectangle 6">
            <a:hlinkClick r:id="rId3"/>
          </p:cNvPr>
          <p:cNvSpPr>
            <a:spLocks noChangeArrowheads="1"/>
          </p:cNvSpPr>
          <p:nvPr userDrawn="1"/>
        </p:nvSpPr>
        <p:spPr bwMode="auto">
          <a:xfrm>
            <a:off x="4552584" y="3435318"/>
            <a:ext cx="1125682" cy="184666"/>
          </a:xfrm>
          <a:prstGeom prst="rect">
            <a:avLst/>
          </a:prstGeom>
          <a:noFill/>
          <a:ln w="9525">
            <a:noFill/>
            <a:miter lim="800000"/>
            <a:headEnd/>
            <a:tailEnd/>
          </a:ln>
          <a:effectLst/>
        </p:spPr>
        <p:txBody>
          <a:bodyPr lIns="0" tIns="0" rIns="0" bIns="0" anchor="ctr">
            <a:noAutofit/>
          </a:bodyPr>
          <a:lstStyle/>
          <a:p>
            <a:pPr>
              <a:defRPr/>
            </a:pPr>
            <a:r>
              <a:rPr lang="en-GB" sz="1200" b="1" i="0" kern="0" dirty="0" smtClean="0">
                <a:solidFill>
                  <a:schemeClr val="tx2"/>
                </a:solidFill>
                <a:latin typeface="+mn-lt"/>
                <a:ea typeface="Univers for KPMG" pitchFamily="18" charset="0"/>
                <a:cs typeface="Arial" panose="020B0604020202020204" pitchFamily="34" charset="0"/>
              </a:rPr>
              <a:t>kpmg.com/app</a:t>
            </a:r>
            <a:endParaRPr lang="en-GB" sz="1200" b="1" i="0" kern="0" dirty="0">
              <a:solidFill>
                <a:schemeClr val="tx2"/>
              </a:solidFill>
              <a:latin typeface="+mn-lt"/>
              <a:cs typeface="Arial" panose="020B0604020202020204" pitchFamily="34" charset="0"/>
            </a:endParaRPr>
          </a:p>
        </p:txBody>
      </p:sp>
      <p:sp>
        <p:nvSpPr>
          <p:cNvPr id="9" name="object 3"/>
          <p:cNvSpPr/>
          <p:nvPr userDrawn="1"/>
        </p:nvSpPr>
        <p:spPr>
          <a:xfrm>
            <a:off x="0" y="0"/>
            <a:ext cx="1720042"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rgbClr val="00338D"/>
          </a:solidFill>
        </p:spPr>
        <p:txBody>
          <a:bodyPr wrap="square" lIns="0" tIns="0" rIns="0" bIns="0" rtlCol="0">
            <a:noAutofit/>
          </a:bodyPr>
          <a:lstStyle/>
          <a:p>
            <a:endParaRPr sz="1692" dirty="0">
              <a:latin typeface="Arial" panose="020B0604020202020204" pitchFamily="34" charset="0"/>
            </a:endParaRPr>
          </a:p>
        </p:txBody>
      </p:sp>
      <p:pic>
        <p:nvPicPr>
          <p:cNvPr id="10" name="Picture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73676" y="3736446"/>
            <a:ext cx="1879212" cy="366217"/>
          </a:xfrm>
          <a:prstGeom prst="rect">
            <a:avLst/>
          </a:prstGeom>
        </p:spPr>
      </p:pic>
      <p:sp>
        <p:nvSpPr>
          <p:cNvPr id="14" name="Content Placeholder 1"/>
          <p:cNvSpPr txBox="1">
            <a:spLocks/>
          </p:cNvSpPr>
          <p:nvPr userDrawn="1">
            <p:custDataLst>
              <p:tags r:id="rId1"/>
            </p:custDataLst>
          </p:nvPr>
        </p:nvSpPr>
        <p:spPr>
          <a:xfrm>
            <a:off x="2209801" y="4359088"/>
            <a:ext cx="6716485" cy="846386"/>
          </a:xfrm>
          <a:prstGeom prst="rect">
            <a:avLst/>
          </a:prstGeom>
        </p:spPr>
        <p:txBody>
          <a:bodyPr lIns="0" tIns="0" rIns="0" bIns="0">
            <a:noAutofit/>
          </a:bodyPr>
          <a:lstStyle>
            <a:lvl1pPr eaLnBrk="1" hangingPunct="1">
              <a:spcAft>
                <a:spcPts val="600"/>
              </a:spcAft>
              <a:defRPr sz="1500" b="1" i="0">
                <a:solidFill>
                  <a:schemeClr val="tx2"/>
                </a:solidFill>
                <a:latin typeface="Univers for KPMG" panose="020B0603020202020204" pitchFamily="34" charset="0"/>
                <a:cs typeface="Univers for KPMG" panose="020B0603020202020204" pitchFamily="34" charset="0"/>
              </a:defRPr>
            </a:lvl1pPr>
            <a:lvl2pPr marL="0" indent="0" eaLnBrk="1" hangingPunct="1">
              <a:spcAft>
                <a:spcPts val="600"/>
              </a:spcAft>
              <a:buFontTx/>
              <a:buNone/>
              <a:defRPr sz="1500" b="0" i="0">
                <a:solidFill>
                  <a:schemeClr val="tx2"/>
                </a:solidFill>
                <a:latin typeface="Univers for KPMG Light" panose="020B0403020202020204" pitchFamily="34" charset="0"/>
                <a:cs typeface="Univers for KPMG Light" panose="020B0403020202020204" pitchFamily="34" charset="0"/>
              </a:defRPr>
            </a:lvl2pPr>
            <a:lvl3pPr marL="285750" indent="-285750" eaLnBrk="1" hangingPunct="1">
              <a:spcAft>
                <a:spcPts val="600"/>
              </a:spcAft>
              <a:buClrTx/>
              <a:buFont typeface="Univers for KPMG"/>
              <a:buChar char="—"/>
              <a:defRPr sz="1500" b="0" i="0">
                <a:solidFill>
                  <a:schemeClr val="tx2"/>
                </a:solidFill>
                <a:latin typeface="Univers for KPMG Light" panose="020B0403020202020204" pitchFamily="34" charset="0"/>
                <a:cs typeface="Univers for KPMG Light" panose="020B0403020202020204" pitchFamily="34" charset="0"/>
              </a:defRPr>
            </a:lvl3pPr>
            <a:lvl4pPr marL="571500" indent="-228600" eaLnBrk="1" hangingPunct="1">
              <a:spcAft>
                <a:spcPts val="600"/>
              </a:spcAft>
              <a:buFont typeface="Univers for KPMG"/>
              <a:buChar char="-"/>
              <a:defRPr sz="1500" b="0" i="0" baseline="0">
                <a:solidFill>
                  <a:schemeClr val="tx2"/>
                </a:solidFill>
                <a:latin typeface="Univers for KPMG Light" panose="020B0403020202020204" pitchFamily="34" charset="0"/>
                <a:cs typeface="Univers for KPMG Light" panose="020B0403020202020204" pitchFamily="34" charset="0"/>
              </a:defRPr>
            </a:lvl4pPr>
            <a:lvl5pPr eaLnBrk="1" hangingPunct="1">
              <a:spcAft>
                <a:spcPts val="600"/>
              </a:spcAft>
              <a:defRPr sz="1500" b="0" i="0">
                <a:solidFill>
                  <a:schemeClr val="accent5"/>
                </a:solidFill>
                <a:latin typeface="Univers for KPMG Light" panose="020B0403020202020204" pitchFamily="34" charset="0"/>
                <a:cs typeface="Univers for KPMG Light" panose="020B0403020202020204" pitchFamily="34" charset="0"/>
              </a:defRPr>
            </a:lvl5pPr>
          </a:lstStyle>
          <a:p>
            <a:pPr lvl="1" defTabSz="990570"/>
            <a:r>
              <a:rPr lang="es-ES" altLang="en-US" sz="1000" kern="0" dirty="0" smtClean="0">
                <a:solidFill>
                  <a:schemeClr val="bg1">
                    <a:lumMod val="65000"/>
                  </a:schemeClr>
                </a:solidFill>
                <a:latin typeface="+mn-lt"/>
                <a:cs typeface="Arial" panose="020B0604020202020204" pitchFamily="34" charset="0"/>
              </a:rPr>
              <a:t>© 2016 KPMG Asesores S.L., sociedad española de responsabilidad limitada y firma miembro de la red KPMG de firmas independientes afiliadas a KPMG International Cooperative (“KPMG International”), sociedad suiza. Todos los derechos reservados.</a:t>
            </a:r>
          </a:p>
        </p:txBody>
      </p:sp>
      <p:sp>
        <p:nvSpPr>
          <p:cNvPr id="15" name="Content Placeholder 1"/>
          <p:cNvSpPr txBox="1">
            <a:spLocks/>
          </p:cNvSpPr>
          <p:nvPr userDrawn="1"/>
        </p:nvSpPr>
        <p:spPr>
          <a:xfrm>
            <a:off x="2209801" y="5272411"/>
            <a:ext cx="6716485" cy="846386"/>
          </a:xfrm>
          <a:prstGeom prst="rect">
            <a:avLst/>
          </a:prstGeom>
        </p:spPr>
        <p:txBody>
          <a:bodyPr lIns="0" tIns="0" rIns="0" bIns="0">
            <a:noAutofit/>
          </a:bodyPr>
          <a:lstStyle>
            <a:lvl1pPr eaLnBrk="1" hangingPunct="1">
              <a:spcAft>
                <a:spcPts val="600"/>
              </a:spcAft>
              <a:defRPr sz="1500" b="1" i="0">
                <a:solidFill>
                  <a:schemeClr val="tx2"/>
                </a:solidFill>
                <a:latin typeface="Univers for KPMG" panose="020B0603020202020204" pitchFamily="34" charset="0"/>
                <a:cs typeface="Univers for KPMG" panose="020B0603020202020204" pitchFamily="34" charset="0"/>
              </a:defRPr>
            </a:lvl1pPr>
            <a:lvl2pPr marL="0" indent="0" eaLnBrk="1" hangingPunct="1">
              <a:spcAft>
                <a:spcPts val="600"/>
              </a:spcAft>
              <a:buFontTx/>
              <a:buNone/>
              <a:defRPr sz="1500" b="0" i="0">
                <a:solidFill>
                  <a:schemeClr val="tx2"/>
                </a:solidFill>
                <a:latin typeface="Univers for KPMG Light" panose="020B0403020202020204" pitchFamily="34" charset="0"/>
                <a:cs typeface="Univers for KPMG Light" panose="020B0403020202020204" pitchFamily="34" charset="0"/>
              </a:defRPr>
            </a:lvl2pPr>
            <a:lvl3pPr marL="285750" indent="-285750" eaLnBrk="1" hangingPunct="1">
              <a:spcAft>
                <a:spcPts val="600"/>
              </a:spcAft>
              <a:buClrTx/>
              <a:buFont typeface="Univers for KPMG"/>
              <a:buChar char="—"/>
              <a:defRPr sz="1500" b="0" i="0">
                <a:solidFill>
                  <a:schemeClr val="tx2"/>
                </a:solidFill>
                <a:latin typeface="Univers for KPMG Light" panose="020B0403020202020204" pitchFamily="34" charset="0"/>
                <a:cs typeface="Univers for KPMG Light" panose="020B0403020202020204" pitchFamily="34" charset="0"/>
              </a:defRPr>
            </a:lvl3pPr>
            <a:lvl4pPr marL="571500" indent="-228600" eaLnBrk="1" hangingPunct="1">
              <a:spcAft>
                <a:spcPts val="600"/>
              </a:spcAft>
              <a:buFont typeface="Univers for KPMG"/>
              <a:buChar char="-"/>
              <a:defRPr sz="1500" b="0" i="0" baseline="0">
                <a:solidFill>
                  <a:schemeClr val="tx2"/>
                </a:solidFill>
                <a:latin typeface="Univers for KPMG Light" panose="020B0403020202020204" pitchFamily="34" charset="0"/>
                <a:cs typeface="Univers for KPMG Light" panose="020B0403020202020204" pitchFamily="34" charset="0"/>
              </a:defRPr>
            </a:lvl4pPr>
            <a:lvl5pPr eaLnBrk="1" hangingPunct="1">
              <a:spcAft>
                <a:spcPts val="600"/>
              </a:spcAft>
              <a:defRPr sz="1500" b="0" i="0">
                <a:solidFill>
                  <a:schemeClr val="accent5"/>
                </a:solidFill>
                <a:latin typeface="Univers for KPMG Light" panose="020B0403020202020204" pitchFamily="34" charset="0"/>
                <a:cs typeface="Univers for KPMG Light" panose="020B0403020202020204" pitchFamily="34" charset="0"/>
              </a:defRPr>
            </a:lvl5pPr>
          </a:lstStyle>
          <a:p>
            <a:pPr lvl="1" defTabSz="990570"/>
            <a:r>
              <a:rPr lang="es-ES" altLang="en-US" sz="1000" kern="0" dirty="0" smtClean="0">
                <a:solidFill>
                  <a:schemeClr val="bg1">
                    <a:lumMod val="65000"/>
                  </a:schemeClr>
                </a:solidFill>
                <a:latin typeface="+mn-lt"/>
                <a:cs typeface="Arial" panose="020B0604020202020204" pitchFamily="34" charset="0"/>
              </a:rPr>
              <a:t>La información aquí contenida es de carácter general y no va dirigida a facilitar los datos o circunstancias concretas de personas o entidades. Si bien procuramos que la información que ofrecemos sea exacta y actual, no podemos garantizar que siga siéndolo en el futuro o en el momento en que se tenga acceso a la misma. Por tal motivo, cualquier iniciativa que pueda tomarse utilizando tal información como referencia, debe ir precedida de una exhaustiva verificación de su realidad y exactitud, así como del pertinente asesoramiento profesional.</a:t>
            </a:r>
          </a:p>
        </p:txBody>
      </p:sp>
      <p:sp>
        <p:nvSpPr>
          <p:cNvPr id="13" name="Freeform 19"/>
          <p:cNvSpPr>
            <a:spLocks noEditPoints="1"/>
          </p:cNvSpPr>
          <p:nvPr userDrawn="1"/>
        </p:nvSpPr>
        <p:spPr bwMode="auto">
          <a:xfrm>
            <a:off x="2210084" y="673105"/>
            <a:ext cx="800894" cy="328175"/>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275570102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15:guide id="1" orient="horz" pos="2160" userDrawn="1">
          <p15:clr>
            <a:srgbClr val="FBAE40"/>
          </p15:clr>
        </p15:guide>
        <p15:guide id="2" pos="1389"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3 - Left light vertical image">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2" name="Title 1"/>
          <p:cNvSpPr>
            <a:spLocks noGrp="1"/>
          </p:cNvSpPr>
          <p:nvPr>
            <p:ph type="title" hasCustomPrompt="1"/>
          </p:nvPr>
        </p:nvSpPr>
        <p:spPr>
          <a:xfrm>
            <a:off x="4634386" y="1337703"/>
            <a:ext cx="5173538" cy="3713268"/>
          </a:xfrm>
        </p:spPr>
        <p:txBody>
          <a:bodyPr anchor="t" anchorCtr="0">
            <a:noAutofit/>
          </a:bodyPr>
          <a:lstStyle>
            <a:lvl1pPr>
              <a:lnSpc>
                <a:spcPct val="70000"/>
              </a:lnSpc>
              <a:defRPr sz="11000" b="0" i="0" baseline="0">
                <a:solidFill>
                  <a:srgbClr val="00338D"/>
                </a:solidFill>
                <a:latin typeface="KPMG Extralight"/>
                <a:cs typeface="KPMG Extralight"/>
              </a:defRPr>
            </a:lvl1pPr>
          </a:lstStyle>
          <a:p>
            <a:r>
              <a:rPr lang="en-US" dirty="0" smtClean="0"/>
              <a:t>Title slide 3</a:t>
            </a:r>
            <a:br>
              <a:rPr lang="en-US" dirty="0" smtClean="0"/>
            </a:br>
            <a:r>
              <a:rPr lang="en-US" dirty="0" smtClean="0"/>
              <a:t>left light vertical image</a:t>
            </a:r>
            <a:endParaRPr lang="en-US" dirty="0"/>
          </a:p>
        </p:txBody>
      </p:sp>
      <p:sp>
        <p:nvSpPr>
          <p:cNvPr id="10" name="Text Placeholder 6"/>
          <p:cNvSpPr>
            <a:spLocks noGrp="1"/>
          </p:cNvSpPr>
          <p:nvPr>
            <p:ph type="body" sz="quarter" idx="11" hasCustomPrompt="1"/>
          </p:nvPr>
        </p:nvSpPr>
        <p:spPr>
          <a:xfrm>
            <a:off x="4655821" y="5241793"/>
            <a:ext cx="5173538" cy="266379"/>
          </a:xfrm>
          <a:prstGeom prst="rect">
            <a:avLst/>
          </a:prstGeom>
        </p:spPr>
        <p:txBody>
          <a:bodyPr vert="horz">
            <a:noAutofit/>
          </a:bodyPr>
          <a:lstStyle>
            <a:lvl1pPr>
              <a:spcBef>
                <a:spcPts val="280"/>
              </a:spcBef>
              <a:spcAft>
                <a:spcPts val="0"/>
              </a:spcAft>
              <a:defRPr sz="1100" b="1">
                <a:solidFill>
                  <a:schemeClr val="tx2"/>
                </a:solidFill>
                <a:latin typeface="+mn-lt"/>
                <a:cs typeface="Arial" panose="020B0604020202020204" pitchFamily="34"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dirty="0" smtClean="0"/>
              <a:t>Date here</a:t>
            </a:r>
          </a:p>
        </p:txBody>
      </p:sp>
      <p:sp>
        <p:nvSpPr>
          <p:cNvPr id="11" name="Freeform 19"/>
          <p:cNvSpPr>
            <a:spLocks noEditPoints="1"/>
          </p:cNvSpPr>
          <p:nvPr userDrawn="1"/>
        </p:nvSpPr>
        <p:spPr bwMode="auto">
          <a:xfrm>
            <a:off x="4655821" y="673105"/>
            <a:ext cx="800894" cy="328175"/>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19451184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4 - Left dark vertical image">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0" y="0"/>
            <a:ext cx="9906000" cy="6858000"/>
          </a:xfrm>
          <a:prstGeom prst="rect">
            <a:avLst/>
          </a:prstGeom>
        </p:spPr>
      </p:pic>
      <p:sp>
        <p:nvSpPr>
          <p:cNvPr id="2" name="Title 1"/>
          <p:cNvSpPr>
            <a:spLocks noGrp="1"/>
          </p:cNvSpPr>
          <p:nvPr>
            <p:ph type="title" hasCustomPrompt="1"/>
          </p:nvPr>
        </p:nvSpPr>
        <p:spPr>
          <a:xfrm>
            <a:off x="4634386" y="1337703"/>
            <a:ext cx="5173538" cy="3724154"/>
          </a:xfrm>
        </p:spPr>
        <p:txBody>
          <a:bodyPr anchor="t" anchorCtr="0">
            <a:noAutofit/>
          </a:bodyPr>
          <a:lstStyle>
            <a:lvl1pPr>
              <a:lnSpc>
                <a:spcPct val="70000"/>
              </a:lnSpc>
              <a:defRPr sz="11000" b="0" i="0" baseline="0">
                <a:solidFill>
                  <a:srgbClr val="FFFFFF"/>
                </a:solidFill>
                <a:latin typeface="KPMG Extralight"/>
                <a:cs typeface="KPMG Extralight"/>
              </a:defRPr>
            </a:lvl1pPr>
          </a:lstStyle>
          <a:p>
            <a:r>
              <a:rPr lang="en-US" dirty="0" smtClean="0"/>
              <a:t>Title slide 4</a:t>
            </a:r>
            <a:br>
              <a:rPr lang="en-US" dirty="0" smtClean="0"/>
            </a:br>
            <a:r>
              <a:rPr lang="en-US" dirty="0" smtClean="0"/>
              <a:t>left dark vertical image</a:t>
            </a:r>
            <a:endParaRPr lang="en-US" dirty="0"/>
          </a:p>
        </p:txBody>
      </p:sp>
      <p:sp>
        <p:nvSpPr>
          <p:cNvPr id="7" name="Text Placeholder 6"/>
          <p:cNvSpPr>
            <a:spLocks noGrp="1"/>
          </p:cNvSpPr>
          <p:nvPr>
            <p:ph type="body" sz="quarter" idx="11" hasCustomPrompt="1"/>
          </p:nvPr>
        </p:nvSpPr>
        <p:spPr>
          <a:xfrm>
            <a:off x="4655821" y="5241793"/>
            <a:ext cx="5173538" cy="266379"/>
          </a:xfrm>
          <a:prstGeom prst="rect">
            <a:avLst/>
          </a:prstGeom>
        </p:spPr>
        <p:txBody>
          <a:bodyPr vert="horz">
            <a:noAutofit/>
          </a:bodyPr>
          <a:lstStyle>
            <a:lvl1pPr>
              <a:spcBef>
                <a:spcPts val="280"/>
              </a:spcBef>
              <a:spcAft>
                <a:spcPts val="0"/>
              </a:spcAft>
              <a:defRPr sz="1100" b="1">
                <a:solidFill>
                  <a:srgbClr val="FFFFFF"/>
                </a:solidFill>
                <a:latin typeface="+mn-lt"/>
                <a:cs typeface="Arial" panose="020B0604020202020204" pitchFamily="34"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dirty="0" smtClean="0"/>
              <a:t>Date here</a:t>
            </a:r>
          </a:p>
        </p:txBody>
      </p:sp>
      <p:sp>
        <p:nvSpPr>
          <p:cNvPr id="9" name="Freeform 19"/>
          <p:cNvSpPr>
            <a:spLocks noEditPoints="1"/>
          </p:cNvSpPr>
          <p:nvPr userDrawn="1"/>
        </p:nvSpPr>
        <p:spPr bwMode="auto">
          <a:xfrm>
            <a:off x="4655821" y="673105"/>
            <a:ext cx="800894" cy="328175"/>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28652566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5 - Singular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193909" y="1347395"/>
            <a:ext cx="6709064" cy="3725348"/>
          </a:xfrm>
        </p:spPr>
        <p:txBody>
          <a:bodyPr anchor="t" anchorCtr="0">
            <a:noAutofit/>
          </a:bodyPr>
          <a:lstStyle>
            <a:lvl1pPr>
              <a:lnSpc>
                <a:spcPct val="70000"/>
              </a:lnSpc>
              <a:defRPr sz="11000" b="0" i="0">
                <a:solidFill>
                  <a:srgbClr val="FFFFFF"/>
                </a:solidFill>
                <a:latin typeface="KPMG Extralight"/>
                <a:cs typeface="KPMG Extralight"/>
              </a:defRPr>
            </a:lvl1pPr>
          </a:lstStyle>
          <a:p>
            <a:r>
              <a:rPr lang="en-US" dirty="0" smtClean="0"/>
              <a:t>Title slide 5</a:t>
            </a:r>
            <a:br>
              <a:rPr lang="en-US" dirty="0" smtClean="0"/>
            </a:br>
            <a:r>
              <a:rPr lang="en-US" dirty="0" smtClean="0"/>
              <a:t>singular </a:t>
            </a:r>
            <a:br>
              <a:rPr lang="en-US" dirty="0" smtClean="0"/>
            </a:br>
            <a:r>
              <a:rPr lang="en-US" dirty="0" smtClean="0"/>
              <a:t>image</a:t>
            </a:r>
            <a:endParaRPr lang="en-US" dirty="0"/>
          </a:p>
        </p:txBody>
      </p:sp>
      <p:sp>
        <p:nvSpPr>
          <p:cNvPr id="3" name="object 3"/>
          <p:cNvSpPr/>
          <p:nvPr userDrawn="1"/>
        </p:nvSpPr>
        <p:spPr>
          <a:xfrm>
            <a:off x="0" y="0"/>
            <a:ext cx="1720042"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rgbClr val="00338D"/>
          </a:solidFill>
        </p:spPr>
        <p:txBody>
          <a:bodyPr wrap="square" lIns="0" tIns="0" rIns="0" bIns="0" rtlCol="0">
            <a:noAutofit/>
          </a:bodyPr>
          <a:lstStyle/>
          <a:p>
            <a:endParaRPr sz="1692" dirty="0">
              <a:latin typeface="Arial" panose="020B0604020202020204" pitchFamily="34" charset="0"/>
            </a:endParaRPr>
          </a:p>
        </p:txBody>
      </p:sp>
      <p:sp>
        <p:nvSpPr>
          <p:cNvPr id="9" name="Freeform 19"/>
          <p:cNvSpPr>
            <a:spLocks noEditPoints="1"/>
          </p:cNvSpPr>
          <p:nvPr userDrawn="1"/>
        </p:nvSpPr>
        <p:spPr bwMode="auto">
          <a:xfrm>
            <a:off x="2210084" y="673105"/>
            <a:ext cx="800894" cy="328175"/>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10" name="Text Placeholder 6"/>
          <p:cNvSpPr>
            <a:spLocks noGrp="1"/>
          </p:cNvSpPr>
          <p:nvPr>
            <p:ph type="body" sz="quarter" idx="11" hasCustomPrompt="1"/>
          </p:nvPr>
        </p:nvSpPr>
        <p:spPr>
          <a:xfrm>
            <a:off x="2210084" y="5466056"/>
            <a:ext cx="6679045" cy="264460"/>
          </a:xfrm>
          <a:prstGeom prst="rect">
            <a:avLst/>
          </a:prstGeom>
        </p:spPr>
        <p:txBody>
          <a:bodyPr vert="horz">
            <a:noAutofit/>
          </a:bodyPr>
          <a:lstStyle>
            <a:lvl1pPr>
              <a:spcBef>
                <a:spcPts val="280"/>
              </a:spcBef>
              <a:spcAft>
                <a:spcPts val="0"/>
              </a:spcAft>
              <a:defRPr sz="1100" b="1">
                <a:solidFill>
                  <a:schemeClr val="bg1"/>
                </a:solidFill>
                <a:latin typeface="+mn-lt"/>
                <a:cs typeface="Arial" panose="020B0604020202020204" pitchFamily="34"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dirty="0" smtClean="0"/>
              <a:t>Date here</a:t>
            </a:r>
          </a:p>
        </p:txBody>
      </p:sp>
    </p:spTree>
    <p:extLst>
      <p:ext uri="{BB962C8B-B14F-4D97-AF65-F5344CB8AC3E}">
        <p14:creationId xmlns:p14="http://schemas.microsoft.com/office/powerpoint/2010/main" val="366370159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15:guide id="1" pos="139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6 - No image">
    <p:spTree>
      <p:nvGrpSpPr>
        <p:cNvPr id="1" name=""/>
        <p:cNvGrpSpPr/>
        <p:nvPr/>
      </p:nvGrpSpPr>
      <p:grpSpPr>
        <a:xfrm>
          <a:off x="0" y="0"/>
          <a:ext cx="0" cy="0"/>
          <a:chOff x="0" y="0"/>
          <a:chExt cx="0" cy="0"/>
        </a:xfrm>
      </p:grpSpPr>
      <p:sp>
        <p:nvSpPr>
          <p:cNvPr id="4" name="object 3"/>
          <p:cNvSpPr/>
          <p:nvPr userDrawn="1"/>
        </p:nvSpPr>
        <p:spPr>
          <a:xfrm>
            <a:off x="0" y="0"/>
            <a:ext cx="9906000"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rgbClr val="0091DA"/>
          </a:solidFill>
        </p:spPr>
        <p:txBody>
          <a:bodyPr wrap="square" lIns="0" tIns="0" rIns="0" bIns="0" rtlCol="0">
            <a:noAutofit/>
          </a:bodyPr>
          <a:lstStyle/>
          <a:p>
            <a:endParaRPr sz="1700" dirty="0">
              <a:latin typeface="Arial" panose="020B0604020202020204" pitchFamily="34" charset="0"/>
            </a:endParaRPr>
          </a:p>
        </p:txBody>
      </p:sp>
      <p:sp>
        <p:nvSpPr>
          <p:cNvPr id="2" name="Title 1"/>
          <p:cNvSpPr>
            <a:spLocks noGrp="1"/>
          </p:cNvSpPr>
          <p:nvPr>
            <p:ph type="title" hasCustomPrompt="1"/>
          </p:nvPr>
        </p:nvSpPr>
        <p:spPr>
          <a:xfrm>
            <a:off x="2193909" y="1347395"/>
            <a:ext cx="6709064" cy="3726000"/>
          </a:xfrm>
        </p:spPr>
        <p:txBody>
          <a:bodyPr anchor="t" anchorCtr="0">
            <a:noAutofit/>
          </a:bodyPr>
          <a:lstStyle>
            <a:lvl1pPr>
              <a:lnSpc>
                <a:spcPct val="70000"/>
              </a:lnSpc>
              <a:defRPr sz="11000" b="0" i="0">
                <a:solidFill>
                  <a:srgbClr val="FFFFFF"/>
                </a:solidFill>
                <a:latin typeface="KPMG Extralight"/>
                <a:cs typeface="KPMG Extralight"/>
              </a:defRPr>
            </a:lvl1pPr>
          </a:lstStyle>
          <a:p>
            <a:r>
              <a:rPr lang="en-US" dirty="0" smtClean="0"/>
              <a:t>Title slide 6</a:t>
            </a:r>
            <a:br>
              <a:rPr lang="en-US" dirty="0" smtClean="0"/>
            </a:br>
            <a:r>
              <a:rPr lang="en-US" dirty="0" smtClean="0"/>
              <a:t>no image</a:t>
            </a:r>
            <a:endParaRPr lang="en-US" dirty="0"/>
          </a:p>
        </p:txBody>
      </p:sp>
      <p:sp>
        <p:nvSpPr>
          <p:cNvPr id="3" name="object 3"/>
          <p:cNvSpPr/>
          <p:nvPr userDrawn="1"/>
        </p:nvSpPr>
        <p:spPr>
          <a:xfrm>
            <a:off x="0" y="0"/>
            <a:ext cx="1720042"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rgbClr val="00338D"/>
          </a:solidFill>
        </p:spPr>
        <p:txBody>
          <a:bodyPr wrap="square" lIns="0" tIns="0" rIns="0" bIns="0" rtlCol="0">
            <a:noAutofit/>
          </a:bodyPr>
          <a:lstStyle/>
          <a:p>
            <a:endParaRPr sz="1692" dirty="0">
              <a:latin typeface="Arial" panose="020B0604020202020204" pitchFamily="34" charset="0"/>
            </a:endParaRPr>
          </a:p>
        </p:txBody>
      </p:sp>
      <p:sp>
        <p:nvSpPr>
          <p:cNvPr id="8" name="Freeform 19"/>
          <p:cNvSpPr>
            <a:spLocks noEditPoints="1"/>
          </p:cNvSpPr>
          <p:nvPr userDrawn="1"/>
        </p:nvSpPr>
        <p:spPr bwMode="auto">
          <a:xfrm>
            <a:off x="2210084" y="673105"/>
            <a:ext cx="800894" cy="328175"/>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10" name="Text Placeholder 6"/>
          <p:cNvSpPr>
            <a:spLocks noGrp="1"/>
          </p:cNvSpPr>
          <p:nvPr>
            <p:ph type="body" sz="quarter" idx="12" hasCustomPrompt="1"/>
          </p:nvPr>
        </p:nvSpPr>
        <p:spPr>
          <a:xfrm>
            <a:off x="2210084" y="5466056"/>
            <a:ext cx="6679045" cy="264460"/>
          </a:xfrm>
          <a:prstGeom prst="rect">
            <a:avLst/>
          </a:prstGeom>
        </p:spPr>
        <p:txBody>
          <a:bodyPr vert="horz">
            <a:noAutofit/>
          </a:bodyPr>
          <a:lstStyle>
            <a:lvl1pPr>
              <a:spcBef>
                <a:spcPts val="280"/>
              </a:spcBef>
              <a:spcAft>
                <a:spcPts val="0"/>
              </a:spcAft>
              <a:defRPr sz="1100" b="1">
                <a:solidFill>
                  <a:schemeClr val="bg1"/>
                </a:solidFill>
                <a:latin typeface="+mn-lt"/>
                <a:cs typeface="Arial" panose="020B0604020202020204" pitchFamily="34"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dirty="0" smtClean="0"/>
              <a:t>Date here</a:t>
            </a:r>
          </a:p>
        </p:txBody>
      </p:sp>
    </p:spTree>
    <p:extLst>
      <p:ext uri="{BB962C8B-B14F-4D97-AF65-F5344CB8AC3E}">
        <p14:creationId xmlns:p14="http://schemas.microsoft.com/office/powerpoint/2010/main" val="60860920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object 3"/>
          <p:cNvSpPr/>
          <p:nvPr userDrawn="1"/>
        </p:nvSpPr>
        <p:spPr>
          <a:xfrm>
            <a:off x="0" y="0"/>
            <a:ext cx="1720042"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rgbClr val="00338D"/>
          </a:solidFill>
        </p:spPr>
        <p:txBody>
          <a:bodyPr wrap="square" lIns="0" tIns="0" rIns="0" bIns="0" rtlCol="0">
            <a:noAutofit/>
          </a:bodyPr>
          <a:lstStyle/>
          <a:p>
            <a:endParaRPr sz="1692" dirty="0">
              <a:latin typeface="Arial" panose="020B0604020202020204" pitchFamily="34" charset="0"/>
            </a:endParaRPr>
          </a:p>
        </p:txBody>
      </p:sp>
    </p:spTree>
    <p:extLst>
      <p:ext uri="{BB962C8B-B14F-4D97-AF65-F5344CB8AC3E}">
        <p14:creationId xmlns:p14="http://schemas.microsoft.com/office/powerpoint/2010/main" val="151930456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dirty="0"/>
          </a:p>
        </p:txBody>
      </p:sp>
    </p:spTree>
    <p:extLst>
      <p:ext uri="{BB962C8B-B14F-4D97-AF65-F5344CB8AC3E}">
        <p14:creationId xmlns:p14="http://schemas.microsoft.com/office/powerpoint/2010/main" val="48556547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with super title">
    <p:spTree>
      <p:nvGrpSpPr>
        <p:cNvPr id="1" name=""/>
        <p:cNvGrpSpPr/>
        <p:nvPr/>
      </p:nvGrpSpPr>
      <p:grpSpPr>
        <a:xfrm>
          <a:off x="0" y="0"/>
          <a:ext cx="0" cy="0"/>
          <a:chOff x="0" y="0"/>
          <a:chExt cx="0" cy="0"/>
        </a:xfrm>
      </p:grpSpPr>
      <p:sp>
        <p:nvSpPr>
          <p:cNvPr id="5" name="Title 4"/>
          <p:cNvSpPr>
            <a:spLocks noGrp="1"/>
          </p:cNvSpPr>
          <p:nvPr>
            <p:ph type="title" hasCustomPrompt="1"/>
          </p:nvPr>
        </p:nvSpPr>
        <p:spPr/>
        <p:txBody>
          <a:bodyPr wrap="square">
            <a:noAutofit/>
          </a:bodyPr>
          <a:lstStyle>
            <a:lvl1pPr>
              <a:defRPr>
                <a:solidFill>
                  <a:srgbClr val="00338D"/>
                </a:solidFill>
              </a:defRPr>
            </a:lvl1pPr>
          </a:lstStyle>
          <a:p>
            <a:r>
              <a:rPr lang="en-US" dirty="0" smtClean="0"/>
              <a:t>Title here</a:t>
            </a:r>
            <a:endParaRPr lang="en-US" dirty="0"/>
          </a:p>
        </p:txBody>
      </p:sp>
      <p:sp>
        <p:nvSpPr>
          <p:cNvPr id="3" name="Text Placeholder 2"/>
          <p:cNvSpPr>
            <a:spLocks noGrp="1"/>
          </p:cNvSpPr>
          <p:nvPr>
            <p:ph type="body" sz="quarter" idx="10"/>
          </p:nvPr>
        </p:nvSpPr>
        <p:spPr>
          <a:xfrm>
            <a:off x="825501" y="80471"/>
            <a:ext cx="8272198" cy="214804"/>
          </a:xfrm>
          <a:prstGeom prst="rect">
            <a:avLst/>
          </a:prstGeom>
        </p:spPr>
        <p:txBody>
          <a:bodyPr lIns="0" tIns="0" rIns="0" bIns="0" anchor="b" anchorCtr="0">
            <a:noAutofit/>
          </a:bodyPr>
          <a:lstStyle>
            <a:lvl1pPr>
              <a:defRPr>
                <a:solidFill>
                  <a:srgbClr val="00338D"/>
                </a:solidFill>
                <a:latin typeface="+mn-lt"/>
              </a:defRPr>
            </a:lvl1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23256206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oleObject" Target="../embeddings/oleObject1.bin"/><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vmlDrawing" Target="../drawings/vmlDrawing1.v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 name="Freeform 19"/>
          <p:cNvSpPr>
            <a:spLocks noEditPoints="1"/>
          </p:cNvSpPr>
          <p:nvPr userDrawn="1"/>
        </p:nvSpPr>
        <p:spPr bwMode="auto">
          <a:xfrm>
            <a:off x="826436" y="6320118"/>
            <a:ext cx="545578" cy="223557"/>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tx2"/>
          </a:solidFill>
          <a:ln>
            <a:noFill/>
          </a:ln>
        </p:spPr>
        <p:txBody>
          <a:bodyPr vert="horz" wrap="square" lIns="91440" tIns="45720" rIns="91440" bIns="45720" numCol="1" anchor="t" anchorCtr="0" compatLnSpc="1">
            <a:prstTxWarp prst="textNoShape">
              <a:avLst/>
            </a:prstTxWarp>
            <a:noAutofit/>
          </a:bodyPr>
          <a:lstStyle/>
          <a:p>
            <a:endParaRPr lang="en-GB" dirty="0">
              <a:latin typeface="+mn-lt"/>
            </a:endParaRPr>
          </a:p>
        </p:txBody>
      </p:sp>
      <p:graphicFrame>
        <p:nvGraphicFramePr>
          <p:cNvPr id="2" name="Object 1" hidden="1"/>
          <p:cNvGraphicFramePr>
            <a:graphicFrameLocks noChangeAspect="1"/>
          </p:cNvGraphicFramePr>
          <p:nvPr userDrawn="1">
            <p:custDataLst>
              <p:tags r:id="rId31"/>
            </p:custDataLst>
            <p:extLst>
              <p:ext uri="{D42A27DB-BD31-4B8C-83A1-F6EECF244321}">
                <p14:modId xmlns:p14="http://schemas.microsoft.com/office/powerpoint/2010/main" val="350004479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259" name="think-cell Slide" r:id="rId32" imgW="360" imgH="360" progId="TCLayout.ActiveDocument.1">
                  <p:embed/>
                </p:oleObj>
              </mc:Choice>
              <mc:Fallback>
                <p:oleObj name="think-cell Slide" r:id="rId32" imgW="360" imgH="360" progId="TCLayout.ActiveDocument.1">
                  <p:embed/>
                  <p:pic>
                    <p:nvPicPr>
                      <p:cNvPr id="0" name=""/>
                      <p:cNvPicPr/>
                      <p:nvPr/>
                    </p:nvPicPr>
                    <p:blipFill>
                      <a:blip r:embed="rId33"/>
                      <a:stretch>
                        <a:fillRect/>
                      </a:stretch>
                    </p:blipFill>
                    <p:spPr>
                      <a:xfrm>
                        <a:off x="1588" y="1588"/>
                        <a:ext cx="1587" cy="1587"/>
                      </a:xfrm>
                      <a:prstGeom prst="rect">
                        <a:avLst/>
                      </a:prstGeom>
                    </p:spPr>
                  </p:pic>
                </p:oleObj>
              </mc:Fallback>
            </mc:AlternateContent>
          </a:graphicData>
        </a:graphic>
      </p:graphicFrame>
      <p:sp>
        <p:nvSpPr>
          <p:cNvPr id="49" name="Shape 8"/>
          <p:cNvSpPr txBox="1">
            <a:spLocks/>
          </p:cNvSpPr>
          <p:nvPr/>
        </p:nvSpPr>
        <p:spPr>
          <a:xfrm>
            <a:off x="7796388" y="6320118"/>
            <a:ext cx="1301311" cy="149412"/>
          </a:xfrm>
          <a:prstGeom prst="rect">
            <a:avLst/>
          </a:prstGeom>
        </p:spPr>
        <p:txBody>
          <a:bodyPr lIns="0" tIns="0" rIns="0" bIns="0" anchor="b" anchorCtr="0">
            <a:noAutofit/>
          </a:bodyPr>
          <a:lstStyle>
            <a:defPPr>
              <a:defRPr lang="en-US"/>
            </a:defPPr>
            <a:lvl1pPr marL="0" algn="l" defTabSz="457200" rtl="0" eaLnBrk="1" latinLnBrk="0" hangingPunct="1">
              <a:defRPr sz="1000" kern="1200">
                <a:solidFill>
                  <a:srgbClr val="0061A8"/>
                </a:solidFill>
                <a:latin typeface="Univers for KPMG"/>
                <a:ea typeface="Univers for KPMG"/>
                <a:cs typeface="Univers for KPMG"/>
                <a:sym typeface="Univers for KPMG"/>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000" smtClean="0">
                <a:solidFill>
                  <a:srgbClr val="003087"/>
                </a:solidFill>
                <a:latin typeface="+mn-lt"/>
                <a:ea typeface="Univers for KPMG"/>
                <a:cs typeface="Arial" panose="020B0604020202020204" pitchFamily="34" charset="0"/>
              </a:rPr>
              <a:pPr algn="r"/>
              <a:t>‹#›</a:t>
            </a:fld>
            <a:endParaRPr lang="en-US" sz="1000" dirty="0">
              <a:solidFill>
                <a:srgbClr val="003087"/>
              </a:solidFill>
              <a:latin typeface="+mn-lt"/>
              <a:ea typeface="Univers for KPMG"/>
              <a:cs typeface="Arial" panose="020B0604020202020204" pitchFamily="34" charset="0"/>
            </a:endParaRPr>
          </a:p>
        </p:txBody>
      </p:sp>
      <p:sp>
        <p:nvSpPr>
          <p:cNvPr id="77" name="Shape 36"/>
          <p:cNvSpPr/>
          <p:nvPr/>
        </p:nvSpPr>
        <p:spPr>
          <a:xfrm>
            <a:off x="1876137" y="6320118"/>
            <a:ext cx="6303819" cy="34913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Autofit/>
          </a:bodyPr>
          <a:lstStyle>
            <a:lvl1pPr defTabSz="914400">
              <a:defRPr sz="800">
                <a:solidFill>
                  <a:srgbClr val="004C97"/>
                </a:solidFill>
                <a:latin typeface="Univers for KPMG"/>
                <a:ea typeface="Univers for KPMG"/>
                <a:cs typeface="Univers for KPMG"/>
                <a:sym typeface="Univers for KPMG"/>
              </a:defRPr>
            </a:lvl1pPr>
          </a:lstStyle>
          <a:p>
            <a:pPr lvl="0">
              <a:defRPr sz="1800">
                <a:solidFill>
                  <a:srgbClr val="000000"/>
                </a:solidFill>
              </a:defRPr>
            </a:pPr>
            <a:r>
              <a:rPr sz="600" dirty="0" smtClean="0">
                <a:solidFill>
                  <a:schemeClr val="bg1">
                    <a:lumMod val="65000"/>
                  </a:schemeClr>
                </a:solidFill>
                <a:latin typeface="+mn-lt"/>
                <a:ea typeface="Univers for KPMG Light"/>
                <a:cs typeface="Arial" panose="020B0604020202020204" pitchFamily="34" charset="0"/>
              </a:rPr>
              <a:t>©</a:t>
            </a:r>
            <a:r>
              <a:rPr lang="es-ES" sz="600" dirty="0" smtClean="0">
                <a:solidFill>
                  <a:schemeClr val="bg1">
                    <a:lumMod val="65000"/>
                  </a:schemeClr>
                </a:solidFill>
                <a:latin typeface="+mn-lt"/>
                <a:ea typeface="Univers for KPMG Light"/>
                <a:cs typeface="Arial" panose="020B0604020202020204" pitchFamily="34" charset="0"/>
              </a:rPr>
              <a:t>© 2016 KPMG Asesores S.L., sociedad española de responsabilidad limitada y firma miembro de la red KPMG de firmas independientes afiliadas a KPMG International Cooperative (“KPMG International”), sociedad suiza. Todos los derechos reservados.</a:t>
            </a:r>
          </a:p>
        </p:txBody>
      </p:sp>
      <p:sp>
        <p:nvSpPr>
          <p:cNvPr id="78" name="Title Placeholder 77"/>
          <p:cNvSpPr>
            <a:spLocks noGrp="1"/>
          </p:cNvSpPr>
          <p:nvPr>
            <p:ph type="title"/>
          </p:nvPr>
        </p:nvSpPr>
        <p:spPr>
          <a:xfrm>
            <a:off x="825499" y="372195"/>
            <a:ext cx="8255002" cy="725086"/>
          </a:xfrm>
          <a:prstGeom prst="rect">
            <a:avLst/>
          </a:prstGeom>
          <a:noFill/>
        </p:spPr>
        <p:txBody>
          <a:bodyPr vert="horz" lIns="0" tIns="0" rIns="0" bIns="0" rtlCol="0" anchor="b"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25499" y="1357709"/>
            <a:ext cx="8254800" cy="4603626"/>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Tree>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667" r:id="rId7"/>
    <p:sldLayoutId id="2147483765" r:id="rId8"/>
    <p:sldLayoutId id="2147483738" r:id="rId9"/>
    <p:sldLayoutId id="2147483668" r:id="rId10"/>
    <p:sldLayoutId id="2147483739" r:id="rId11"/>
    <p:sldLayoutId id="2147483715" r:id="rId12"/>
    <p:sldLayoutId id="2147483714" r:id="rId13"/>
    <p:sldLayoutId id="2147483669" r:id="rId14"/>
    <p:sldLayoutId id="2147483716" r:id="rId15"/>
    <p:sldLayoutId id="2147483722" r:id="rId16"/>
    <p:sldLayoutId id="2147483670" r:id="rId17"/>
    <p:sldLayoutId id="2147483718" r:id="rId18"/>
    <p:sldLayoutId id="2147483717" r:id="rId19"/>
    <p:sldLayoutId id="2147483719" r:id="rId20"/>
    <p:sldLayoutId id="2147483720" r:id="rId21"/>
    <p:sldLayoutId id="2147483721" r:id="rId22"/>
    <p:sldLayoutId id="2147483772" r:id="rId23"/>
    <p:sldLayoutId id="2147483773" r:id="rId24"/>
    <p:sldLayoutId id="2147483774" r:id="rId25"/>
    <p:sldLayoutId id="2147483775" r:id="rId26"/>
    <p:sldLayoutId id="2147483776" r:id="rId27"/>
    <p:sldLayoutId id="2147483764" r:id="rId28"/>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hf sldNum="0" hdr="0" dt="0"/>
  <p:txStyles>
    <p:titleStyle>
      <a:lvl1pPr eaLnBrk="1" hangingPunct="1">
        <a:lnSpc>
          <a:spcPct val="70000"/>
        </a:lnSpc>
        <a:defRPr sz="5400" b="0" i="0">
          <a:solidFill>
            <a:srgbClr val="00338D"/>
          </a:solidFill>
          <a:latin typeface="+mj-lt"/>
          <a:cs typeface="KPMG Extralight"/>
        </a:defRPr>
      </a:lvl1pPr>
    </p:titleStyle>
    <p:bodyStyle>
      <a:lvl1pPr eaLnBrk="1" hangingPunct="1">
        <a:spcAft>
          <a:spcPts val="600"/>
        </a:spcAft>
        <a:defRPr sz="1000" b="1" i="0">
          <a:solidFill>
            <a:schemeClr val="tx2"/>
          </a:solidFill>
          <a:latin typeface="+mn-lt"/>
          <a:cs typeface="Arial" panose="020B0604020202020204" pitchFamily="34" charset="0"/>
        </a:defRPr>
      </a:lvl1pPr>
      <a:lvl2pPr marL="0" indent="0" eaLnBrk="1" hangingPunct="1">
        <a:spcAft>
          <a:spcPts val="600"/>
        </a:spcAft>
        <a:buFontTx/>
        <a:buNone/>
        <a:defRPr sz="1000" b="0" i="0">
          <a:solidFill>
            <a:schemeClr val="tx2"/>
          </a:solidFill>
          <a:latin typeface="+mn-lt"/>
          <a:cs typeface="Arial" panose="020B0604020202020204" pitchFamily="34" charset="0"/>
        </a:defRPr>
      </a:lvl2pPr>
      <a:lvl3pPr marL="285750" indent="-283464" algn="l" eaLnBrk="1" hangingPunct="1">
        <a:spcAft>
          <a:spcPts val="600"/>
        </a:spcAft>
        <a:buClrTx/>
        <a:buFont typeface="Univers for KPMG Light" panose="020B0403020202020204" pitchFamily="34" charset="0"/>
        <a:buChar char="—"/>
        <a:defRPr sz="1000" b="0" i="0">
          <a:solidFill>
            <a:schemeClr val="tx2"/>
          </a:solidFill>
          <a:latin typeface="+mn-lt"/>
          <a:cs typeface="Arial" panose="020B0604020202020204" pitchFamily="34" charset="0"/>
        </a:defRPr>
      </a:lvl3pPr>
      <a:lvl4pPr marL="576000" indent="-228600" algn="l" eaLnBrk="1" hangingPunct="1">
        <a:spcAft>
          <a:spcPts val="600"/>
        </a:spcAft>
        <a:buFont typeface="Univers for KPMG Light" panose="020B0403020202020204" pitchFamily="34" charset="0"/>
        <a:buChar char="-"/>
        <a:defRPr sz="1000" b="0" i="0">
          <a:solidFill>
            <a:schemeClr val="tx2"/>
          </a:solidFill>
          <a:latin typeface="+mn-lt"/>
          <a:cs typeface="Arial" panose="020B0604020202020204" pitchFamily="34" charset="0"/>
        </a:defRPr>
      </a:lvl4pPr>
      <a:lvl5pPr marL="824400" indent="-283464" algn="l" eaLnBrk="1" hangingPunct="1">
        <a:spcAft>
          <a:spcPts val="600"/>
        </a:spcAft>
        <a:buFont typeface="Univers for KPMG Light" panose="020B0403020202020204" pitchFamily="34" charset="0"/>
        <a:buChar char="—"/>
        <a:defRPr sz="1000" b="0" i="0">
          <a:solidFill>
            <a:schemeClr val="tx2"/>
          </a:solidFill>
          <a:latin typeface="+mn-lt"/>
          <a:cs typeface="Arial" panose="020B0604020202020204" pitchFamily="34" charset="0"/>
        </a:defRPr>
      </a:lvl5pPr>
      <a:lvl6pPr marL="1098000" indent="-228600" algn="l" eaLnBrk="1" hangingPunct="1">
        <a:spcAft>
          <a:spcPts val="600"/>
        </a:spcAft>
        <a:buFont typeface="Univers for KPMG Light" panose="020B0403020202020204" pitchFamily="34" charset="0"/>
        <a:buChar char="-"/>
        <a:defRPr sz="1000" baseline="0">
          <a:solidFill>
            <a:schemeClr val="tx2"/>
          </a:solidFill>
          <a:latin typeface="+mn-lt"/>
        </a:defRPr>
      </a:lvl6pPr>
      <a:lvl7pPr marL="1371600" indent="-283464" algn="l" eaLnBrk="1" hangingPunct="1">
        <a:spcAft>
          <a:spcPts val="600"/>
        </a:spcAft>
        <a:buFont typeface="Univers for KPMG Light" panose="020B0403020202020204" pitchFamily="34" charset="0"/>
        <a:buChar char="—"/>
        <a:defRPr sz="1000">
          <a:solidFill>
            <a:schemeClr val="tx2"/>
          </a:solidFill>
          <a:latin typeface="+mn-lt"/>
        </a:defRPr>
      </a:lvl7pPr>
      <a:lvl8pPr marL="1645200" indent="-230400" algn="l" eaLnBrk="1" hangingPunct="1">
        <a:spcAft>
          <a:spcPts val="600"/>
        </a:spcAft>
        <a:buFont typeface="Univers for KPMG Light" panose="020B0403020202020204" pitchFamily="34" charset="0"/>
        <a:buChar char="-"/>
        <a:defRPr sz="1000">
          <a:solidFill>
            <a:schemeClr val="tx2"/>
          </a:solidFill>
          <a:latin typeface="+mn-lt"/>
        </a:defRPr>
      </a:lvl8pPr>
      <a:lvl9pPr marL="2152650" indent="-283464" algn="l" eaLnBrk="1" hangingPunct="1">
        <a:spcAft>
          <a:spcPts val="600"/>
        </a:spcAft>
        <a:buFont typeface="Univers for KPMG Light" panose="020B0403020202020204" pitchFamily="34" charset="0"/>
        <a:buChar char="—"/>
        <a:defRPr sz="1000">
          <a:solidFill>
            <a:srgbClr val="00338D"/>
          </a:solidFill>
          <a:latin typeface="+mn-lt"/>
        </a:defRPr>
      </a:lvl9pPr>
    </p:bodyStyle>
    <p:otherStyle/>
  </p:txStyles>
  <p:extLst mod="1">
    <p:ext uri="{27BBF7A9-308A-43DC-89C8-2F10F3537804}">
      <p15:sldGuideLst xmlns:p15="http://schemas.microsoft.com/office/powerpoint/2012/main">
        <p15:guide id="1" orient="horz" pos="696" userDrawn="1">
          <p15:clr>
            <a:srgbClr val="F26B43"/>
          </p15:clr>
        </p15:guide>
        <p15:guide id="2" pos="519" userDrawn="1">
          <p15:clr>
            <a:srgbClr val="F26B43"/>
          </p15:clr>
        </p15:guide>
        <p15:guide id="3" pos="5722" userDrawn="1">
          <p15:clr>
            <a:srgbClr val="F26B43"/>
          </p15:clr>
        </p15:guide>
        <p15:guide id="4" orient="horz" pos="234" userDrawn="1">
          <p15:clr>
            <a:srgbClr val="F26B43"/>
          </p15:clr>
        </p15:guide>
        <p15:guide id="5" orient="horz" pos="847" userDrawn="1">
          <p15:clr>
            <a:srgbClr val="F26B43"/>
          </p15:clr>
        </p15:guide>
        <p15:guide id="6" orient="horz" pos="3756" userDrawn="1">
          <p15:clr>
            <a:srgbClr val="F26B43"/>
          </p15:clr>
        </p15:guide>
        <p15:guide id="7" pos="3053" userDrawn="1">
          <p15:clr>
            <a:srgbClr val="F26B43"/>
          </p15:clr>
        </p15:guide>
        <p15:guide id="8" pos="318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853556" y="1349279"/>
            <a:ext cx="4400385" cy="2645902"/>
          </a:xfrm>
        </p:spPr>
        <p:txBody>
          <a:bodyPr/>
          <a:lstStyle/>
          <a:p>
            <a:r>
              <a:rPr lang="es-ES" sz="6000" dirty="0"/>
              <a:t>Impacto</a:t>
            </a:r>
            <a:br>
              <a:rPr lang="es-ES" sz="6000" dirty="0"/>
            </a:br>
            <a:r>
              <a:rPr lang="es-ES" sz="6000" dirty="0"/>
              <a:t>socioeconómico </a:t>
            </a:r>
            <a:r>
              <a:rPr lang="es-ES" sz="6000" dirty="0" smtClean="0"/>
              <a:t/>
            </a:r>
            <a:br>
              <a:rPr lang="es-ES" sz="6000" dirty="0" smtClean="0"/>
            </a:br>
            <a:r>
              <a:rPr lang="es-ES" sz="6000" dirty="0" smtClean="0"/>
              <a:t>de la </a:t>
            </a:r>
            <a:r>
              <a:rPr lang="es-ES" sz="6000" dirty="0"/>
              <a:t>actividad </a:t>
            </a:r>
            <a:r>
              <a:rPr lang="es-ES" sz="6000" dirty="0" smtClean="0"/>
              <a:t/>
            </a:r>
            <a:br>
              <a:rPr lang="es-ES" sz="6000" dirty="0" smtClean="0"/>
            </a:br>
            <a:r>
              <a:rPr lang="es-ES" sz="6000" dirty="0" smtClean="0"/>
              <a:t>cultural </a:t>
            </a:r>
            <a:r>
              <a:rPr lang="es-ES" sz="6000" dirty="0"/>
              <a:t>de la </a:t>
            </a:r>
            <a:r>
              <a:rPr lang="es-ES" sz="6000" dirty="0" smtClean="0"/>
              <a:t>Iglesia en España</a:t>
            </a:r>
            <a:endParaRPr lang="en-US" sz="6000" dirty="0"/>
          </a:p>
        </p:txBody>
      </p:sp>
      <p:sp>
        <p:nvSpPr>
          <p:cNvPr id="9" name="Text Placeholder 8"/>
          <p:cNvSpPr>
            <a:spLocks noGrp="1"/>
          </p:cNvSpPr>
          <p:nvPr>
            <p:ph type="body" sz="quarter" idx="11"/>
          </p:nvPr>
        </p:nvSpPr>
        <p:spPr>
          <a:xfrm>
            <a:off x="853556" y="4847309"/>
            <a:ext cx="6192000" cy="216000"/>
          </a:xfrm>
        </p:spPr>
        <p:txBody>
          <a:bodyPr>
            <a:normAutofit/>
          </a:bodyPr>
          <a:lstStyle/>
          <a:p>
            <a:r>
              <a:rPr lang="en-GB" dirty="0" smtClean="0"/>
              <a:t>Mayo 2016</a:t>
            </a:r>
            <a:endParaRPr lang="en-GB" dirty="0"/>
          </a:p>
        </p:txBody>
      </p:sp>
      <p:pic>
        <p:nvPicPr>
          <p:cNvPr id="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20980"/>
          <a:stretch/>
        </p:blipFill>
        <p:spPr bwMode="auto">
          <a:xfrm>
            <a:off x="6296630" y="-4044"/>
            <a:ext cx="3611300" cy="6866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64172" y="5713430"/>
            <a:ext cx="1779537" cy="1013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4667066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54"/>
          <p:cNvSpPr/>
          <p:nvPr/>
        </p:nvSpPr>
        <p:spPr>
          <a:xfrm>
            <a:off x="5689925" y="1422273"/>
            <a:ext cx="4000499" cy="576184"/>
          </a:xfrm>
          <a:prstGeom prst="rect">
            <a:avLst/>
          </a:prstGeom>
          <a:noFill/>
          <a:ln w="6350" cap="flat" cmpd="sng" algn="ctr">
            <a:noFill/>
            <a:prstDash val="solid"/>
            <a:miter lim="800000"/>
          </a:ln>
          <a:effectLst/>
          <a:extLst>
            <a:ext uri="{909E8E84-426E-40DD-AFC4-6F175D3DCCD1}">
              <a14:hiddenFill xmlns:a14="http://schemas.microsoft.com/office/drawing/2010/main">
                <a:solidFill>
                  <a:schemeClr val="accent1"/>
                </a:solidFill>
              </a14:hiddenFill>
            </a:ext>
          </a:extLst>
        </p:spPr>
        <p:txBody>
          <a:bodyPr rtlCol="0" anchor="ctr" anchorCtr="0"/>
          <a:lstStyle/>
          <a:p>
            <a:pPr marL="88900"/>
            <a:endParaRPr kumimoji="0" lang="es-ES" sz="1000" b="0" i="0" u="none" strike="noStrike" kern="0" cap="none" spc="0" normalizeH="0" baseline="0" noProof="0" dirty="0" smtClean="0">
              <a:ln>
                <a:noFill/>
              </a:ln>
              <a:solidFill>
                <a:srgbClr val="660066"/>
              </a:solidFill>
              <a:effectLst/>
              <a:uLnTx/>
              <a:uFillTx/>
              <a:latin typeface="Univers for KPMG Cond" pitchFamily="34" charset="0"/>
              <a:ea typeface="+mn-ea"/>
              <a:cs typeface="+mn-cs"/>
            </a:endParaRPr>
          </a:p>
        </p:txBody>
      </p:sp>
      <p:sp>
        <p:nvSpPr>
          <p:cNvPr id="42" name="Title 3"/>
          <p:cNvSpPr>
            <a:spLocks noGrp="1"/>
          </p:cNvSpPr>
          <p:nvPr>
            <p:ph type="title"/>
          </p:nvPr>
        </p:nvSpPr>
        <p:spPr>
          <a:xfrm>
            <a:off x="825499" y="210145"/>
            <a:ext cx="8255002" cy="725086"/>
          </a:xfrm>
        </p:spPr>
        <p:txBody>
          <a:bodyPr/>
          <a:lstStyle/>
          <a:p>
            <a:r>
              <a:rPr lang="es-ES" sz="4400" dirty="0" smtClean="0"/>
              <a:t>Impacto de las celebraciones y fiestas religiosas</a:t>
            </a:r>
            <a:endParaRPr lang="es-ES" sz="4400" dirty="0"/>
          </a:p>
        </p:txBody>
      </p:sp>
      <p:grpSp>
        <p:nvGrpSpPr>
          <p:cNvPr id="38" name="Group 37"/>
          <p:cNvGrpSpPr/>
          <p:nvPr/>
        </p:nvGrpSpPr>
        <p:grpSpPr>
          <a:xfrm>
            <a:off x="327179" y="1283774"/>
            <a:ext cx="4563673" cy="3584510"/>
            <a:chOff x="1778446" y="1816148"/>
            <a:chExt cx="4563673" cy="3584510"/>
          </a:xfrm>
        </p:grpSpPr>
        <p:sp>
          <p:nvSpPr>
            <p:cNvPr id="39" name="Rectangle 38"/>
            <p:cNvSpPr/>
            <p:nvPr/>
          </p:nvSpPr>
          <p:spPr>
            <a:xfrm>
              <a:off x="1904251" y="1816148"/>
              <a:ext cx="4437868" cy="820764"/>
            </a:xfrm>
            <a:prstGeom prst="rect">
              <a:avLst/>
            </a:prstGeom>
            <a:noFill/>
            <a:ln w="6350" cap="flat" cmpd="sng" algn="ctr">
              <a:no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87313"/>
              <a:r>
                <a:rPr lang="es-ES" sz="2800" b="1" dirty="0" smtClean="0">
                  <a:solidFill>
                    <a:srgbClr val="00338D"/>
                  </a:solidFill>
                  <a:latin typeface="Univers for KPMG Light" panose="020B0403020202020204" pitchFamily="34" charset="0"/>
                </a:rPr>
                <a:t>9.900 Mill. € </a:t>
              </a:r>
              <a:r>
                <a:rPr lang="es-ES_tradnl" sz="2400" b="1" dirty="0" smtClean="0">
                  <a:solidFill>
                    <a:srgbClr val="00338D"/>
                  </a:solidFill>
                  <a:latin typeface="Univers for KPMG Light" panose="020B0403020202020204" pitchFamily="34" charset="0"/>
                </a:rPr>
                <a:t>Impacto total</a:t>
              </a:r>
              <a:endParaRPr lang="es-ES" sz="2800" b="1" dirty="0">
                <a:solidFill>
                  <a:srgbClr val="00338D"/>
                </a:solidFill>
                <a:latin typeface="Univers for KPMG Light" panose="020B0403020202020204" pitchFamily="34" charset="0"/>
              </a:endParaRPr>
            </a:p>
          </p:txBody>
        </p:sp>
        <p:sp>
          <p:nvSpPr>
            <p:cNvPr id="40" name="Oval 39"/>
            <p:cNvSpPr/>
            <p:nvPr/>
          </p:nvSpPr>
          <p:spPr>
            <a:xfrm>
              <a:off x="2938987" y="3716338"/>
              <a:ext cx="1047295" cy="1022514"/>
            </a:xfrm>
            <a:prstGeom prst="ellipse">
              <a:avLst/>
            </a:prstGeom>
            <a:solidFill>
              <a:srgbClr val="005EB8">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1" name="Oval 40"/>
            <p:cNvSpPr/>
            <p:nvPr/>
          </p:nvSpPr>
          <p:spPr>
            <a:xfrm>
              <a:off x="2350927" y="4254814"/>
              <a:ext cx="1176120" cy="1140480"/>
            </a:xfrm>
            <a:prstGeom prst="ellipse">
              <a:avLst/>
            </a:prstGeom>
            <a:solidFill>
              <a:schemeClr val="accent5">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3" name="Oval 42"/>
            <p:cNvSpPr/>
            <p:nvPr/>
          </p:nvSpPr>
          <p:spPr>
            <a:xfrm>
              <a:off x="1778446" y="3117716"/>
              <a:ext cx="1475063" cy="1440160"/>
            </a:xfrm>
            <a:prstGeom prst="ellipse">
              <a:avLst/>
            </a:prstGeom>
            <a:solidFill>
              <a:srgbClr val="00338D">
                <a:alpha val="8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4" name="Rectangle 43"/>
            <p:cNvSpPr/>
            <p:nvPr/>
          </p:nvSpPr>
          <p:spPr>
            <a:xfrm>
              <a:off x="4001754" y="2679247"/>
              <a:ext cx="1418658" cy="369332"/>
            </a:xfrm>
            <a:prstGeom prst="rect">
              <a:avLst/>
            </a:prstGeom>
            <a:noFill/>
          </p:spPr>
          <p:txBody>
            <a:bodyPr wrap="none" lIns="0" tIns="0" rIns="0" bIns="0" rtlCol="0">
              <a:spAutoFit/>
            </a:bodyPr>
            <a:lstStyle/>
            <a:p>
              <a:r>
                <a:rPr lang="es-ES" sz="2400" b="1" dirty="0">
                  <a:latin typeface="Univers for KPMG Cond" panose="020B0606020202020204" pitchFamily="34" charset="0"/>
                  <a:cs typeface="Arial" pitchFamily="34" charset="0"/>
                </a:rPr>
                <a:t>5</a:t>
              </a:r>
              <a:r>
                <a:rPr lang="es-ES" sz="2400" b="1" dirty="0" smtClean="0">
                  <a:latin typeface="Univers for KPMG Cond" panose="020B0606020202020204" pitchFamily="34" charset="0"/>
                  <a:cs typeface="Arial" pitchFamily="34" charset="0"/>
                </a:rPr>
                <a:t>.200 Mill. €</a:t>
              </a:r>
              <a:endParaRPr lang="es-ES_tradnl" sz="2400" b="1" dirty="0">
                <a:latin typeface="Univers for KPMG Cond" panose="020B0606020202020204" pitchFamily="34" charset="0"/>
                <a:cs typeface="Arial" pitchFamily="34" charset="0"/>
              </a:endParaRPr>
            </a:p>
          </p:txBody>
        </p:sp>
        <p:sp>
          <p:nvSpPr>
            <p:cNvPr id="45" name="Rectangle 44"/>
            <p:cNvSpPr/>
            <p:nvPr/>
          </p:nvSpPr>
          <p:spPr>
            <a:xfrm>
              <a:off x="2253801" y="3598372"/>
              <a:ext cx="834027" cy="430887"/>
            </a:xfrm>
            <a:prstGeom prst="rect">
              <a:avLst/>
            </a:prstGeom>
            <a:noFill/>
          </p:spPr>
          <p:txBody>
            <a:bodyPr wrap="square" lIns="0" tIns="0" rIns="0" bIns="0" rtlCol="0">
              <a:spAutoFit/>
            </a:bodyPr>
            <a:lstStyle/>
            <a:p>
              <a:r>
                <a:rPr lang="es-ES" sz="2800" dirty="0" smtClean="0">
                  <a:solidFill>
                    <a:schemeClr val="bg1"/>
                  </a:solidFill>
                  <a:latin typeface="Univers for KPMG Cond" panose="020B0606020202020204" pitchFamily="34" charset="0"/>
                  <a:cs typeface="Arial" pitchFamily="34" charset="0"/>
                </a:rPr>
                <a:t>52%</a:t>
              </a:r>
              <a:endParaRPr lang="es-ES_tradnl" sz="2800" dirty="0">
                <a:solidFill>
                  <a:schemeClr val="bg1"/>
                </a:solidFill>
                <a:latin typeface="Univers for KPMG Cond" panose="020B0606020202020204" pitchFamily="34" charset="0"/>
                <a:cs typeface="Arial" pitchFamily="34" charset="0"/>
              </a:endParaRPr>
            </a:p>
          </p:txBody>
        </p:sp>
        <p:sp>
          <p:nvSpPr>
            <p:cNvPr id="76" name="Rectangle 75"/>
            <p:cNvSpPr/>
            <p:nvPr/>
          </p:nvSpPr>
          <p:spPr>
            <a:xfrm>
              <a:off x="2659561" y="4632874"/>
              <a:ext cx="834027" cy="430887"/>
            </a:xfrm>
            <a:prstGeom prst="rect">
              <a:avLst/>
            </a:prstGeom>
            <a:noFill/>
          </p:spPr>
          <p:txBody>
            <a:bodyPr wrap="square" lIns="0" tIns="0" rIns="0" bIns="0" rtlCol="0">
              <a:spAutoFit/>
            </a:bodyPr>
            <a:lstStyle/>
            <a:p>
              <a:r>
                <a:rPr lang="es-ES" sz="2800" dirty="0" smtClean="0">
                  <a:solidFill>
                    <a:schemeClr val="bg1"/>
                  </a:solidFill>
                  <a:latin typeface="Univers for KPMG Cond" panose="020B0606020202020204" pitchFamily="34" charset="0"/>
                  <a:cs typeface="Arial" pitchFamily="34" charset="0"/>
                </a:rPr>
                <a:t>27%</a:t>
              </a:r>
              <a:endParaRPr lang="es-ES_tradnl" sz="2800" dirty="0">
                <a:solidFill>
                  <a:schemeClr val="bg1"/>
                </a:solidFill>
                <a:latin typeface="Univers for KPMG Cond" panose="020B0606020202020204" pitchFamily="34" charset="0"/>
                <a:cs typeface="Arial" pitchFamily="34" charset="0"/>
              </a:endParaRPr>
            </a:p>
          </p:txBody>
        </p:sp>
        <p:sp>
          <p:nvSpPr>
            <p:cNvPr id="82" name="Rectangle 81"/>
            <p:cNvSpPr/>
            <p:nvPr/>
          </p:nvSpPr>
          <p:spPr>
            <a:xfrm>
              <a:off x="3237902" y="3970327"/>
              <a:ext cx="834027" cy="430887"/>
            </a:xfrm>
            <a:prstGeom prst="rect">
              <a:avLst/>
            </a:prstGeom>
            <a:noFill/>
          </p:spPr>
          <p:txBody>
            <a:bodyPr wrap="square" lIns="0" tIns="0" rIns="0" bIns="0" rtlCol="0">
              <a:spAutoFit/>
            </a:bodyPr>
            <a:lstStyle/>
            <a:p>
              <a:r>
                <a:rPr lang="es-ES" sz="2800" dirty="0" smtClean="0">
                  <a:solidFill>
                    <a:schemeClr val="bg1"/>
                  </a:solidFill>
                  <a:latin typeface="Univers for KPMG Cond" panose="020B0606020202020204" pitchFamily="34" charset="0"/>
                  <a:cs typeface="Arial" pitchFamily="34" charset="0"/>
                </a:rPr>
                <a:t>21%</a:t>
              </a:r>
              <a:endParaRPr lang="es-ES_tradnl" sz="2800" dirty="0">
                <a:solidFill>
                  <a:schemeClr val="bg1"/>
                </a:solidFill>
                <a:latin typeface="Univers for KPMG Cond" panose="020B0606020202020204" pitchFamily="34" charset="0"/>
                <a:cs typeface="Arial" pitchFamily="34" charset="0"/>
              </a:endParaRPr>
            </a:p>
          </p:txBody>
        </p:sp>
        <p:grpSp>
          <p:nvGrpSpPr>
            <p:cNvPr id="83" name="Group 82"/>
            <p:cNvGrpSpPr/>
            <p:nvPr/>
          </p:nvGrpSpPr>
          <p:grpSpPr>
            <a:xfrm>
              <a:off x="3070959" y="3033114"/>
              <a:ext cx="2409403" cy="252000"/>
              <a:chOff x="6315537" y="4401214"/>
              <a:chExt cx="2409403" cy="252000"/>
            </a:xfrm>
          </p:grpSpPr>
          <p:cxnSp>
            <p:nvCxnSpPr>
              <p:cNvPr id="91" name="Straight Connector 90"/>
              <p:cNvCxnSpPr/>
              <p:nvPr/>
            </p:nvCxnSpPr>
            <p:spPr>
              <a:xfrm flipV="1">
                <a:off x="6315537" y="4401214"/>
                <a:ext cx="540000" cy="252000"/>
              </a:xfrm>
              <a:prstGeom prst="line">
                <a:avLst/>
              </a:prstGeom>
              <a:ln>
                <a:solidFill>
                  <a:srgbClr val="747678"/>
                </a:solidFill>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a:off x="6852732" y="4401214"/>
                <a:ext cx="1872208" cy="0"/>
              </a:xfrm>
              <a:prstGeom prst="line">
                <a:avLst/>
              </a:prstGeom>
              <a:ln>
                <a:solidFill>
                  <a:srgbClr val="747678"/>
                </a:solidFill>
              </a:ln>
            </p:spPr>
            <p:style>
              <a:lnRef idx="1">
                <a:schemeClr val="accent1"/>
              </a:lnRef>
              <a:fillRef idx="0">
                <a:schemeClr val="accent1"/>
              </a:fillRef>
              <a:effectRef idx="0">
                <a:schemeClr val="accent1"/>
              </a:effectRef>
              <a:fontRef idx="minor">
                <a:schemeClr val="tx1"/>
              </a:fontRef>
            </p:style>
          </p:cxnSp>
        </p:grpSp>
        <p:sp>
          <p:nvSpPr>
            <p:cNvPr id="84" name="Rectangle 83"/>
            <p:cNvSpPr/>
            <p:nvPr/>
          </p:nvSpPr>
          <p:spPr>
            <a:xfrm>
              <a:off x="4001754" y="3053394"/>
              <a:ext cx="1318118" cy="276999"/>
            </a:xfrm>
            <a:prstGeom prst="rect">
              <a:avLst/>
            </a:prstGeom>
            <a:noFill/>
          </p:spPr>
          <p:txBody>
            <a:bodyPr wrap="none" lIns="0" tIns="0" rIns="0" bIns="0" rtlCol="0">
              <a:spAutoFit/>
            </a:bodyPr>
            <a:lstStyle/>
            <a:p>
              <a:r>
                <a:rPr lang="es-ES" dirty="0" smtClean="0">
                  <a:latin typeface="Univers for KPMG Cond" panose="020B0606020202020204" pitchFamily="34" charset="0"/>
                  <a:cs typeface="Arial" pitchFamily="34" charset="0"/>
                </a:rPr>
                <a:t>Impacto directo</a:t>
              </a:r>
            </a:p>
          </p:txBody>
        </p:sp>
        <p:sp>
          <p:nvSpPr>
            <p:cNvPr id="85" name="Rectangle 84"/>
            <p:cNvSpPr/>
            <p:nvPr/>
          </p:nvSpPr>
          <p:spPr>
            <a:xfrm>
              <a:off x="4001754" y="3661237"/>
              <a:ext cx="1418658" cy="369332"/>
            </a:xfrm>
            <a:prstGeom prst="rect">
              <a:avLst/>
            </a:prstGeom>
            <a:noFill/>
          </p:spPr>
          <p:txBody>
            <a:bodyPr wrap="none" lIns="0" tIns="0" rIns="0" bIns="0" rtlCol="0">
              <a:spAutoFit/>
            </a:bodyPr>
            <a:lstStyle/>
            <a:p>
              <a:r>
                <a:rPr lang="es-ES" sz="2400" b="1" dirty="0" smtClean="0">
                  <a:latin typeface="Univers for KPMG Cond" panose="020B0606020202020204" pitchFamily="34" charset="0"/>
                  <a:cs typeface="Arial" pitchFamily="34" charset="0"/>
                </a:rPr>
                <a:t>2.100 Mill. €</a:t>
              </a:r>
              <a:endParaRPr lang="es-ES_tradnl" sz="2400" b="1" dirty="0">
                <a:latin typeface="Univers for KPMG Cond" panose="020B0606020202020204" pitchFamily="34" charset="0"/>
                <a:cs typeface="Arial" pitchFamily="34" charset="0"/>
              </a:endParaRPr>
            </a:p>
          </p:txBody>
        </p:sp>
        <p:cxnSp>
          <p:nvCxnSpPr>
            <p:cNvPr id="86" name="Straight Connector 85"/>
            <p:cNvCxnSpPr/>
            <p:nvPr/>
          </p:nvCxnSpPr>
          <p:spPr>
            <a:xfrm>
              <a:off x="4004362" y="4015104"/>
              <a:ext cx="1476000" cy="0"/>
            </a:xfrm>
            <a:prstGeom prst="line">
              <a:avLst/>
            </a:prstGeom>
            <a:ln>
              <a:solidFill>
                <a:srgbClr val="747678"/>
              </a:solidFill>
            </a:ln>
          </p:spPr>
          <p:style>
            <a:lnRef idx="1">
              <a:schemeClr val="accent1"/>
            </a:lnRef>
            <a:fillRef idx="0">
              <a:schemeClr val="accent1"/>
            </a:fillRef>
            <a:effectRef idx="0">
              <a:schemeClr val="accent1"/>
            </a:effectRef>
            <a:fontRef idx="minor">
              <a:schemeClr val="tx1"/>
            </a:fontRef>
          </p:style>
        </p:cxnSp>
        <p:sp>
          <p:nvSpPr>
            <p:cNvPr id="87" name="Rectangle 86"/>
            <p:cNvSpPr/>
            <p:nvPr/>
          </p:nvSpPr>
          <p:spPr>
            <a:xfrm>
              <a:off x="4001754" y="4755478"/>
              <a:ext cx="1418658" cy="369332"/>
            </a:xfrm>
            <a:prstGeom prst="rect">
              <a:avLst/>
            </a:prstGeom>
            <a:noFill/>
          </p:spPr>
          <p:txBody>
            <a:bodyPr wrap="none" lIns="0" tIns="0" rIns="0" bIns="0" rtlCol="0">
              <a:spAutoFit/>
            </a:bodyPr>
            <a:lstStyle/>
            <a:p>
              <a:r>
                <a:rPr lang="es-ES" sz="2400" b="1" dirty="0" smtClean="0">
                  <a:latin typeface="Univers for KPMG Cond" panose="020B0606020202020204" pitchFamily="34" charset="0"/>
                  <a:cs typeface="Arial" pitchFamily="34" charset="0"/>
                </a:rPr>
                <a:t>2.600 Mill. €</a:t>
              </a:r>
              <a:endParaRPr lang="es-ES_tradnl" sz="2400" b="1" dirty="0">
                <a:latin typeface="Univers for KPMG Cond" panose="020B0606020202020204" pitchFamily="34" charset="0"/>
                <a:cs typeface="Arial" pitchFamily="34" charset="0"/>
              </a:endParaRPr>
            </a:p>
          </p:txBody>
        </p:sp>
        <p:cxnSp>
          <p:nvCxnSpPr>
            <p:cNvPr id="88" name="Straight Connector 87"/>
            <p:cNvCxnSpPr/>
            <p:nvPr/>
          </p:nvCxnSpPr>
          <p:spPr>
            <a:xfrm>
              <a:off x="3572362" y="5109345"/>
              <a:ext cx="1908000" cy="0"/>
            </a:xfrm>
            <a:prstGeom prst="line">
              <a:avLst/>
            </a:prstGeom>
            <a:ln>
              <a:solidFill>
                <a:srgbClr val="747678"/>
              </a:solidFill>
            </a:ln>
          </p:spPr>
          <p:style>
            <a:lnRef idx="1">
              <a:schemeClr val="accent1"/>
            </a:lnRef>
            <a:fillRef idx="0">
              <a:schemeClr val="accent1"/>
            </a:fillRef>
            <a:effectRef idx="0">
              <a:schemeClr val="accent1"/>
            </a:effectRef>
            <a:fontRef idx="minor">
              <a:schemeClr val="tx1"/>
            </a:fontRef>
          </p:style>
        </p:cxnSp>
        <p:sp>
          <p:nvSpPr>
            <p:cNvPr id="89" name="Rectangle 88"/>
            <p:cNvSpPr/>
            <p:nvPr/>
          </p:nvSpPr>
          <p:spPr>
            <a:xfrm>
              <a:off x="4001754" y="4040020"/>
              <a:ext cx="1476815" cy="276999"/>
            </a:xfrm>
            <a:prstGeom prst="rect">
              <a:avLst/>
            </a:prstGeom>
            <a:noFill/>
          </p:spPr>
          <p:txBody>
            <a:bodyPr wrap="none" lIns="0" tIns="0" rIns="0" bIns="0" rtlCol="0">
              <a:spAutoFit/>
            </a:bodyPr>
            <a:lstStyle/>
            <a:p>
              <a:r>
                <a:rPr lang="es-ES" dirty="0" smtClean="0">
                  <a:latin typeface="Univers for KPMG Cond" panose="020B0606020202020204" pitchFamily="34" charset="0"/>
                  <a:cs typeface="Arial" pitchFamily="34" charset="0"/>
                </a:rPr>
                <a:t>Impacto indirecto</a:t>
              </a:r>
            </a:p>
          </p:txBody>
        </p:sp>
        <p:sp>
          <p:nvSpPr>
            <p:cNvPr id="90" name="Rectangle 89"/>
            <p:cNvSpPr/>
            <p:nvPr/>
          </p:nvSpPr>
          <p:spPr>
            <a:xfrm>
              <a:off x="4001754" y="5123659"/>
              <a:ext cx="1463542" cy="276999"/>
            </a:xfrm>
            <a:prstGeom prst="rect">
              <a:avLst/>
            </a:prstGeom>
            <a:noFill/>
          </p:spPr>
          <p:txBody>
            <a:bodyPr wrap="none" lIns="0" tIns="0" rIns="0" bIns="0" rtlCol="0">
              <a:spAutoFit/>
            </a:bodyPr>
            <a:lstStyle/>
            <a:p>
              <a:r>
                <a:rPr lang="es-ES" dirty="0" smtClean="0">
                  <a:latin typeface="Univers for KPMG Cond" panose="020B0606020202020204" pitchFamily="34" charset="0"/>
                  <a:cs typeface="Arial" pitchFamily="34" charset="0"/>
                </a:rPr>
                <a:t>Impacto inducido</a:t>
              </a:r>
            </a:p>
          </p:txBody>
        </p:sp>
      </p:grpSp>
      <p:grpSp>
        <p:nvGrpSpPr>
          <p:cNvPr id="93" name="Group 92"/>
          <p:cNvGrpSpPr/>
          <p:nvPr/>
        </p:nvGrpSpPr>
        <p:grpSpPr>
          <a:xfrm>
            <a:off x="5200739" y="1296232"/>
            <a:ext cx="5657918" cy="3559192"/>
            <a:chOff x="5673080" y="1828606"/>
            <a:chExt cx="5657918" cy="3559192"/>
          </a:xfrm>
        </p:grpSpPr>
        <p:cxnSp>
          <p:nvCxnSpPr>
            <p:cNvPr id="94" name="Straight Connector 93"/>
            <p:cNvCxnSpPr/>
            <p:nvPr/>
          </p:nvCxnSpPr>
          <p:spPr>
            <a:xfrm>
              <a:off x="7725536" y="3123425"/>
              <a:ext cx="2016000" cy="0"/>
            </a:xfrm>
            <a:prstGeom prst="line">
              <a:avLst/>
            </a:prstGeom>
            <a:ln>
              <a:solidFill>
                <a:srgbClr val="747678"/>
              </a:solidFill>
            </a:ln>
          </p:spPr>
          <p:style>
            <a:lnRef idx="1">
              <a:schemeClr val="accent1"/>
            </a:lnRef>
            <a:fillRef idx="0">
              <a:schemeClr val="accent1"/>
            </a:fillRef>
            <a:effectRef idx="0">
              <a:schemeClr val="accent1"/>
            </a:effectRef>
            <a:fontRef idx="minor">
              <a:schemeClr val="tx1"/>
            </a:fontRef>
          </p:style>
        </p:cxnSp>
        <p:sp>
          <p:nvSpPr>
            <p:cNvPr id="95" name="Rectangle 94"/>
            <p:cNvSpPr/>
            <p:nvPr/>
          </p:nvSpPr>
          <p:spPr>
            <a:xfrm>
              <a:off x="5694240" y="1828606"/>
              <a:ext cx="5636758" cy="820764"/>
            </a:xfrm>
            <a:prstGeom prst="rect">
              <a:avLst/>
            </a:prstGeom>
            <a:noFill/>
            <a:ln w="6350" cap="flat" cmpd="sng" algn="ctr">
              <a:no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87313"/>
              <a:r>
                <a:rPr lang="es-ES" sz="2800" b="1" dirty="0" smtClean="0">
                  <a:solidFill>
                    <a:srgbClr val="00338D"/>
                  </a:solidFill>
                  <a:latin typeface="Univers for KPMG Light" panose="020B0403020202020204" pitchFamily="34" charset="0"/>
                </a:rPr>
                <a:t>134.000 </a:t>
              </a:r>
              <a:r>
                <a:rPr lang="es-ES_tradnl" sz="2400" b="1" dirty="0" smtClean="0">
                  <a:solidFill>
                    <a:srgbClr val="00338D"/>
                  </a:solidFill>
                  <a:latin typeface="Univers for KPMG Light" panose="020B0403020202020204" pitchFamily="34" charset="0"/>
                </a:rPr>
                <a:t>empleos totales</a:t>
              </a:r>
              <a:endParaRPr lang="es-ES" sz="2400" b="1" dirty="0">
                <a:solidFill>
                  <a:srgbClr val="00338D"/>
                </a:solidFill>
                <a:latin typeface="Univers for KPMG Light" panose="020B0403020202020204" pitchFamily="34" charset="0"/>
              </a:endParaRPr>
            </a:p>
          </p:txBody>
        </p:sp>
        <p:sp>
          <p:nvSpPr>
            <p:cNvPr id="96" name="Oval 95"/>
            <p:cNvSpPr/>
            <p:nvPr/>
          </p:nvSpPr>
          <p:spPr>
            <a:xfrm>
              <a:off x="7013744" y="2792533"/>
              <a:ext cx="648000" cy="648000"/>
            </a:xfrm>
            <a:prstGeom prst="ellipse">
              <a:avLst/>
            </a:prstGeom>
            <a:solidFill>
              <a:srgbClr val="005EB8">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7" name="Oval 96"/>
            <p:cNvSpPr/>
            <p:nvPr/>
          </p:nvSpPr>
          <p:spPr>
            <a:xfrm>
              <a:off x="6797744" y="4523798"/>
              <a:ext cx="864000" cy="864000"/>
            </a:xfrm>
            <a:prstGeom prst="ellipse">
              <a:avLst/>
            </a:prstGeom>
            <a:solidFill>
              <a:schemeClr val="accent5">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8" name="Oval 97"/>
            <p:cNvSpPr/>
            <p:nvPr/>
          </p:nvSpPr>
          <p:spPr>
            <a:xfrm>
              <a:off x="5673080" y="3078252"/>
              <a:ext cx="1764000" cy="1764000"/>
            </a:xfrm>
            <a:prstGeom prst="ellipse">
              <a:avLst/>
            </a:prstGeom>
            <a:solidFill>
              <a:srgbClr val="00338D">
                <a:alpha val="8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9" name="Rectangle 98"/>
            <p:cNvSpPr/>
            <p:nvPr/>
          </p:nvSpPr>
          <p:spPr>
            <a:xfrm>
              <a:off x="6144466" y="3706074"/>
              <a:ext cx="1085278" cy="861774"/>
            </a:xfrm>
            <a:prstGeom prst="rect">
              <a:avLst/>
            </a:prstGeom>
            <a:noFill/>
          </p:spPr>
          <p:txBody>
            <a:bodyPr wrap="square" lIns="0" tIns="0" rIns="0" bIns="0" rtlCol="0">
              <a:spAutoFit/>
            </a:bodyPr>
            <a:lstStyle/>
            <a:p>
              <a:r>
                <a:rPr lang="es-ES" sz="2800" dirty="0">
                  <a:solidFill>
                    <a:schemeClr val="bg1"/>
                  </a:solidFill>
                  <a:latin typeface="Univers for KPMG Cond" panose="020B0606020202020204" pitchFamily="34" charset="0"/>
                  <a:cs typeface="Arial" pitchFamily="34" charset="0"/>
                </a:rPr>
                <a:t>72,4 %</a:t>
              </a:r>
              <a:endParaRPr lang="es-ES_tradnl" sz="2800" dirty="0">
                <a:solidFill>
                  <a:schemeClr val="bg1"/>
                </a:solidFill>
                <a:latin typeface="Univers for KPMG Cond" panose="020B0606020202020204" pitchFamily="34" charset="0"/>
                <a:cs typeface="Arial" pitchFamily="34" charset="0"/>
              </a:endParaRPr>
            </a:p>
            <a:p>
              <a:endParaRPr lang="es-ES_tradnl" sz="2800" dirty="0">
                <a:solidFill>
                  <a:schemeClr val="bg1"/>
                </a:solidFill>
                <a:latin typeface="Univers for KPMG Cond" panose="020B0606020202020204" pitchFamily="34" charset="0"/>
                <a:cs typeface="Arial" pitchFamily="34" charset="0"/>
              </a:endParaRPr>
            </a:p>
          </p:txBody>
        </p:sp>
        <p:sp>
          <p:nvSpPr>
            <p:cNvPr id="100" name="Rectangle 99"/>
            <p:cNvSpPr/>
            <p:nvPr/>
          </p:nvSpPr>
          <p:spPr>
            <a:xfrm>
              <a:off x="6948603" y="4807213"/>
              <a:ext cx="834027" cy="307777"/>
            </a:xfrm>
            <a:prstGeom prst="rect">
              <a:avLst/>
            </a:prstGeom>
            <a:noFill/>
          </p:spPr>
          <p:txBody>
            <a:bodyPr wrap="square" lIns="0" tIns="0" rIns="0" bIns="0" rtlCol="0">
              <a:spAutoFit/>
            </a:bodyPr>
            <a:lstStyle/>
            <a:p>
              <a:r>
                <a:rPr lang="es-ES" sz="2000" dirty="0" smtClean="0">
                  <a:solidFill>
                    <a:schemeClr val="bg1"/>
                  </a:solidFill>
                  <a:latin typeface="Univers for KPMG Cond" panose="020B0606020202020204" pitchFamily="34" charset="0"/>
                  <a:cs typeface="Arial" pitchFamily="34" charset="0"/>
                </a:rPr>
                <a:t>16,2%</a:t>
              </a:r>
              <a:endParaRPr lang="es-ES_tradnl" sz="2800" dirty="0">
                <a:solidFill>
                  <a:schemeClr val="bg1"/>
                </a:solidFill>
                <a:latin typeface="Univers for KPMG Cond" panose="020B0606020202020204" pitchFamily="34" charset="0"/>
                <a:cs typeface="Arial" pitchFamily="34" charset="0"/>
              </a:endParaRPr>
            </a:p>
          </p:txBody>
        </p:sp>
        <p:sp>
          <p:nvSpPr>
            <p:cNvPr id="101" name="Rectangle 100"/>
            <p:cNvSpPr/>
            <p:nvPr/>
          </p:nvSpPr>
          <p:spPr>
            <a:xfrm>
              <a:off x="7040643" y="2939624"/>
              <a:ext cx="834027" cy="307777"/>
            </a:xfrm>
            <a:prstGeom prst="rect">
              <a:avLst/>
            </a:prstGeom>
            <a:noFill/>
          </p:spPr>
          <p:txBody>
            <a:bodyPr wrap="square" lIns="0" tIns="0" rIns="0" bIns="0" rtlCol="0">
              <a:spAutoFit/>
            </a:bodyPr>
            <a:lstStyle/>
            <a:p>
              <a:r>
                <a:rPr lang="es-ES" sz="2000" dirty="0" smtClean="0">
                  <a:solidFill>
                    <a:schemeClr val="bg1"/>
                  </a:solidFill>
                  <a:latin typeface="Univers for KPMG Cond" panose="020B0606020202020204" pitchFamily="34" charset="0"/>
                  <a:cs typeface="Arial" pitchFamily="34" charset="0"/>
                </a:rPr>
                <a:t>11,4%</a:t>
              </a:r>
              <a:endParaRPr lang="es-ES_tradnl" sz="2000" dirty="0">
                <a:solidFill>
                  <a:schemeClr val="bg1"/>
                </a:solidFill>
                <a:latin typeface="Univers for KPMG Cond" panose="020B0606020202020204" pitchFamily="34" charset="0"/>
                <a:cs typeface="Arial" pitchFamily="34" charset="0"/>
              </a:endParaRPr>
            </a:p>
          </p:txBody>
        </p:sp>
        <p:sp>
          <p:nvSpPr>
            <p:cNvPr id="102" name="Rectangle 101"/>
            <p:cNvSpPr/>
            <p:nvPr/>
          </p:nvSpPr>
          <p:spPr>
            <a:xfrm>
              <a:off x="7977336" y="2780928"/>
              <a:ext cx="1628651" cy="369332"/>
            </a:xfrm>
            <a:prstGeom prst="rect">
              <a:avLst/>
            </a:prstGeom>
            <a:noFill/>
          </p:spPr>
          <p:txBody>
            <a:bodyPr wrap="none" lIns="0" tIns="0" rIns="0" bIns="0" rtlCol="0">
              <a:spAutoFit/>
            </a:bodyPr>
            <a:lstStyle/>
            <a:p>
              <a:r>
                <a:rPr lang="es-ES" sz="2400" b="1" dirty="0" smtClean="0">
                  <a:latin typeface="Univers for KPMG Cond" panose="020B0606020202020204" pitchFamily="34" charset="0"/>
                  <a:cs typeface="Arial" pitchFamily="34" charset="0"/>
                </a:rPr>
                <a:t>15.300 </a:t>
              </a:r>
              <a:r>
                <a:rPr lang="es-ES" sz="2000" b="1" dirty="0" smtClean="0">
                  <a:latin typeface="Univers for KPMG Cond" panose="020B0606020202020204" pitchFamily="34" charset="0"/>
                  <a:cs typeface="Arial" pitchFamily="34" charset="0"/>
                </a:rPr>
                <a:t>Empleos</a:t>
              </a:r>
              <a:endParaRPr lang="es-ES_tradnl" sz="2000" b="1" dirty="0">
                <a:latin typeface="Univers for KPMG Cond" panose="020B0606020202020204" pitchFamily="34" charset="0"/>
                <a:cs typeface="Arial" pitchFamily="34" charset="0"/>
              </a:endParaRPr>
            </a:p>
          </p:txBody>
        </p:sp>
        <p:sp>
          <p:nvSpPr>
            <p:cNvPr id="103" name="Rectangle 102"/>
            <p:cNvSpPr/>
            <p:nvPr/>
          </p:nvSpPr>
          <p:spPr>
            <a:xfrm>
              <a:off x="7977336" y="3148341"/>
              <a:ext cx="1476815" cy="276999"/>
            </a:xfrm>
            <a:prstGeom prst="rect">
              <a:avLst/>
            </a:prstGeom>
            <a:noFill/>
          </p:spPr>
          <p:txBody>
            <a:bodyPr wrap="none" lIns="0" tIns="0" rIns="0" bIns="0" rtlCol="0">
              <a:spAutoFit/>
            </a:bodyPr>
            <a:lstStyle/>
            <a:p>
              <a:r>
                <a:rPr lang="es-ES" dirty="0" smtClean="0">
                  <a:latin typeface="Univers for KPMG Cond" panose="020B0606020202020204" pitchFamily="34" charset="0"/>
                  <a:cs typeface="Arial" pitchFamily="34" charset="0"/>
                </a:rPr>
                <a:t>Impacto indirecto</a:t>
              </a:r>
            </a:p>
          </p:txBody>
        </p:sp>
        <p:cxnSp>
          <p:nvCxnSpPr>
            <p:cNvPr id="104" name="Straight Connector 103"/>
            <p:cNvCxnSpPr/>
            <p:nvPr/>
          </p:nvCxnSpPr>
          <p:spPr>
            <a:xfrm>
              <a:off x="7725536" y="4005064"/>
              <a:ext cx="2016000" cy="0"/>
            </a:xfrm>
            <a:prstGeom prst="line">
              <a:avLst/>
            </a:prstGeom>
            <a:ln>
              <a:solidFill>
                <a:srgbClr val="747678"/>
              </a:solidFill>
            </a:ln>
          </p:spPr>
          <p:style>
            <a:lnRef idx="1">
              <a:schemeClr val="accent1"/>
            </a:lnRef>
            <a:fillRef idx="0">
              <a:schemeClr val="accent1"/>
            </a:fillRef>
            <a:effectRef idx="0">
              <a:schemeClr val="accent1"/>
            </a:effectRef>
            <a:fontRef idx="minor">
              <a:schemeClr val="tx1"/>
            </a:fontRef>
          </p:style>
        </p:cxnSp>
        <p:sp>
          <p:nvSpPr>
            <p:cNvPr id="105" name="Rectangle 104"/>
            <p:cNvSpPr/>
            <p:nvPr/>
          </p:nvSpPr>
          <p:spPr>
            <a:xfrm>
              <a:off x="7905328" y="3664140"/>
              <a:ext cx="1628651" cy="369332"/>
            </a:xfrm>
            <a:prstGeom prst="rect">
              <a:avLst/>
            </a:prstGeom>
            <a:noFill/>
          </p:spPr>
          <p:txBody>
            <a:bodyPr wrap="none" lIns="0" tIns="0" rIns="0" bIns="0" rtlCol="0">
              <a:spAutoFit/>
            </a:bodyPr>
            <a:lstStyle/>
            <a:p>
              <a:r>
                <a:rPr lang="es-ES" sz="2400" b="1" dirty="0" smtClean="0">
                  <a:latin typeface="Univers for KPMG Cond" panose="020B0606020202020204" pitchFamily="34" charset="0"/>
                  <a:cs typeface="Arial" pitchFamily="34" charset="0"/>
                </a:rPr>
                <a:t>97.000 </a:t>
              </a:r>
              <a:r>
                <a:rPr lang="es-ES" sz="2000" b="1" dirty="0" smtClean="0">
                  <a:latin typeface="Univers for KPMG Cond" panose="020B0606020202020204" pitchFamily="34" charset="0"/>
                  <a:cs typeface="Arial" pitchFamily="34" charset="0"/>
                </a:rPr>
                <a:t>Empleos</a:t>
              </a:r>
              <a:endParaRPr lang="es-ES_tradnl" sz="2000" b="1" dirty="0">
                <a:latin typeface="Univers for KPMG Cond" panose="020B0606020202020204" pitchFamily="34" charset="0"/>
                <a:cs typeface="Arial" pitchFamily="34" charset="0"/>
              </a:endParaRPr>
            </a:p>
          </p:txBody>
        </p:sp>
        <p:sp>
          <p:nvSpPr>
            <p:cNvPr id="106" name="Rectangle 105"/>
            <p:cNvSpPr/>
            <p:nvPr/>
          </p:nvSpPr>
          <p:spPr>
            <a:xfrm>
              <a:off x="7977336" y="4040020"/>
              <a:ext cx="1318118" cy="276999"/>
            </a:xfrm>
            <a:prstGeom prst="rect">
              <a:avLst/>
            </a:prstGeom>
            <a:noFill/>
          </p:spPr>
          <p:txBody>
            <a:bodyPr wrap="none" lIns="0" tIns="0" rIns="0" bIns="0" rtlCol="0">
              <a:spAutoFit/>
            </a:bodyPr>
            <a:lstStyle/>
            <a:p>
              <a:r>
                <a:rPr lang="es-ES" dirty="0" smtClean="0">
                  <a:latin typeface="Univers for KPMG Cond" panose="020B0606020202020204" pitchFamily="34" charset="0"/>
                  <a:cs typeface="Arial" pitchFamily="34" charset="0"/>
                </a:rPr>
                <a:t>Impacto directo</a:t>
              </a:r>
            </a:p>
          </p:txBody>
        </p:sp>
        <p:sp>
          <p:nvSpPr>
            <p:cNvPr id="107" name="Rectangle 106"/>
            <p:cNvSpPr/>
            <p:nvPr/>
          </p:nvSpPr>
          <p:spPr>
            <a:xfrm>
              <a:off x="7905328" y="4593376"/>
              <a:ext cx="1628651" cy="369332"/>
            </a:xfrm>
            <a:prstGeom prst="rect">
              <a:avLst/>
            </a:prstGeom>
            <a:noFill/>
          </p:spPr>
          <p:txBody>
            <a:bodyPr wrap="none" lIns="0" tIns="0" rIns="0" bIns="0" rtlCol="0">
              <a:spAutoFit/>
            </a:bodyPr>
            <a:lstStyle/>
            <a:p>
              <a:r>
                <a:rPr lang="es-ES" sz="2400" b="1" dirty="0" smtClean="0">
                  <a:latin typeface="Univers for KPMG Cond" panose="020B0606020202020204" pitchFamily="34" charset="0"/>
                  <a:cs typeface="Arial" pitchFamily="34" charset="0"/>
                </a:rPr>
                <a:t>21.700 </a:t>
              </a:r>
              <a:r>
                <a:rPr lang="es-ES" sz="2000" b="1" dirty="0" smtClean="0">
                  <a:latin typeface="Univers for KPMG Cond" panose="020B0606020202020204" pitchFamily="34" charset="0"/>
                  <a:cs typeface="Arial" pitchFamily="34" charset="0"/>
                </a:rPr>
                <a:t>Empleos</a:t>
              </a:r>
              <a:endParaRPr lang="es-ES_tradnl" sz="2000" b="1" dirty="0">
                <a:latin typeface="Univers for KPMG Cond" panose="020B0606020202020204" pitchFamily="34" charset="0"/>
                <a:cs typeface="Arial" pitchFamily="34" charset="0"/>
              </a:endParaRPr>
            </a:p>
          </p:txBody>
        </p:sp>
        <p:sp>
          <p:nvSpPr>
            <p:cNvPr id="108" name="Rectangle 107"/>
            <p:cNvSpPr/>
            <p:nvPr/>
          </p:nvSpPr>
          <p:spPr>
            <a:xfrm>
              <a:off x="7977336" y="4960789"/>
              <a:ext cx="1463542" cy="276999"/>
            </a:xfrm>
            <a:prstGeom prst="rect">
              <a:avLst/>
            </a:prstGeom>
            <a:noFill/>
          </p:spPr>
          <p:txBody>
            <a:bodyPr wrap="none" lIns="0" tIns="0" rIns="0" bIns="0" rtlCol="0">
              <a:spAutoFit/>
            </a:bodyPr>
            <a:lstStyle/>
            <a:p>
              <a:r>
                <a:rPr lang="es-ES" dirty="0" smtClean="0">
                  <a:latin typeface="Univers for KPMG Cond" panose="020B0606020202020204" pitchFamily="34" charset="0"/>
                  <a:cs typeface="Arial" pitchFamily="34" charset="0"/>
                </a:rPr>
                <a:t>Impacto inducido</a:t>
              </a:r>
            </a:p>
          </p:txBody>
        </p:sp>
        <p:cxnSp>
          <p:nvCxnSpPr>
            <p:cNvPr id="109" name="Straight Connector 108"/>
            <p:cNvCxnSpPr/>
            <p:nvPr/>
          </p:nvCxnSpPr>
          <p:spPr>
            <a:xfrm>
              <a:off x="7725536" y="4941168"/>
              <a:ext cx="2016000" cy="0"/>
            </a:xfrm>
            <a:prstGeom prst="line">
              <a:avLst/>
            </a:prstGeom>
            <a:ln>
              <a:solidFill>
                <a:srgbClr val="747678"/>
              </a:solidFill>
            </a:ln>
          </p:spPr>
          <p:style>
            <a:lnRef idx="1">
              <a:schemeClr val="accent1"/>
            </a:lnRef>
            <a:fillRef idx="0">
              <a:schemeClr val="accent1"/>
            </a:fillRef>
            <a:effectRef idx="0">
              <a:schemeClr val="accent1"/>
            </a:effectRef>
            <a:fontRef idx="minor">
              <a:schemeClr val="tx1"/>
            </a:fontRef>
          </p:style>
        </p:cxnSp>
      </p:grpSp>
      <p:sp>
        <p:nvSpPr>
          <p:cNvPr id="110" name="Rectangle 109"/>
          <p:cNvSpPr/>
          <p:nvPr/>
        </p:nvSpPr>
        <p:spPr>
          <a:xfrm>
            <a:off x="936646" y="1145274"/>
            <a:ext cx="3244478" cy="276999"/>
          </a:xfrm>
          <a:prstGeom prst="rect">
            <a:avLst/>
          </a:prstGeom>
          <a:noFill/>
        </p:spPr>
        <p:txBody>
          <a:bodyPr wrap="none" lIns="0" tIns="0" rIns="0" bIns="0" rtlCol="0">
            <a:spAutoFit/>
          </a:bodyPr>
          <a:lstStyle/>
          <a:p>
            <a:r>
              <a:rPr lang="es-ES" b="1" dirty="0" smtClean="0">
                <a:latin typeface="Univers for KPMG Cond" panose="020B0606020202020204" pitchFamily="34" charset="0"/>
                <a:cs typeface="Arial" pitchFamily="34" charset="0"/>
              </a:rPr>
              <a:t>Impacto estimado en el PIB de España</a:t>
            </a:r>
            <a:endParaRPr lang="es-ES_tradnl" b="1" dirty="0">
              <a:latin typeface="Univers for KPMG Cond" panose="020B0606020202020204" pitchFamily="34" charset="0"/>
              <a:cs typeface="Arial" pitchFamily="34" charset="0"/>
            </a:endParaRPr>
          </a:p>
        </p:txBody>
      </p:sp>
      <p:sp>
        <p:nvSpPr>
          <p:cNvPr id="111" name="Rectangle 110"/>
          <p:cNvSpPr/>
          <p:nvPr/>
        </p:nvSpPr>
        <p:spPr>
          <a:xfrm>
            <a:off x="5589012" y="1110421"/>
            <a:ext cx="3500958" cy="276999"/>
          </a:xfrm>
          <a:prstGeom prst="rect">
            <a:avLst/>
          </a:prstGeom>
          <a:noFill/>
        </p:spPr>
        <p:txBody>
          <a:bodyPr wrap="none" lIns="0" tIns="0" rIns="0" bIns="0" rtlCol="0">
            <a:spAutoFit/>
          </a:bodyPr>
          <a:lstStyle/>
          <a:p>
            <a:r>
              <a:rPr lang="es-ES" b="1" dirty="0" smtClean="0">
                <a:latin typeface="Univers for KPMG Cond" panose="020B0606020202020204" pitchFamily="34" charset="0"/>
                <a:cs typeface="Arial" pitchFamily="34" charset="0"/>
              </a:rPr>
              <a:t>Impacto estimado en términos de empleo</a:t>
            </a:r>
            <a:endParaRPr lang="es-ES_tradnl" b="1" dirty="0">
              <a:latin typeface="Univers for KPMG Cond" panose="020B0606020202020204" pitchFamily="34" charset="0"/>
              <a:cs typeface="Arial" pitchFamily="34" charset="0"/>
            </a:endParaRPr>
          </a:p>
        </p:txBody>
      </p:sp>
      <p:sp>
        <p:nvSpPr>
          <p:cNvPr id="114" name="Rectangle 113"/>
          <p:cNvSpPr/>
          <p:nvPr/>
        </p:nvSpPr>
        <p:spPr>
          <a:xfrm>
            <a:off x="717080" y="5176842"/>
            <a:ext cx="8893450" cy="823677"/>
          </a:xfrm>
          <a:prstGeom prst="rect">
            <a:avLst/>
          </a:prstGeom>
          <a:noFill/>
          <a:ln w="6350" cap="flat" cmpd="sng" algn="ctr">
            <a:no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87313"/>
            <a:r>
              <a:rPr lang="es-ES_tradnl" sz="1800" dirty="0" smtClean="0">
                <a:solidFill>
                  <a:schemeClr val="tx1">
                    <a:lumMod val="50000"/>
                    <a:lumOff val="50000"/>
                  </a:schemeClr>
                </a:solidFill>
                <a:latin typeface="Univers for KPMG Light" panose="020B0403020202020204" pitchFamily="34" charset="0"/>
              </a:rPr>
              <a:t>El impacto global estimado de las celebraciones y fiestas religiosas es equivalente a alrededor del</a:t>
            </a:r>
            <a:r>
              <a:rPr lang="es-ES" sz="1800" dirty="0" smtClean="0">
                <a:solidFill>
                  <a:schemeClr val="tx1">
                    <a:lumMod val="50000"/>
                    <a:lumOff val="50000"/>
                  </a:schemeClr>
                </a:solidFill>
                <a:latin typeface="Univers for KPMG Light" panose="020B0403020202020204" pitchFamily="34" charset="0"/>
              </a:rPr>
              <a:t> </a:t>
            </a:r>
            <a:r>
              <a:rPr lang="es-ES" sz="2400" b="1" dirty="0" smtClean="0">
                <a:solidFill>
                  <a:srgbClr val="00338D"/>
                </a:solidFill>
                <a:latin typeface="Univers for KPMG Light" panose="020B0403020202020204" pitchFamily="34" charset="0"/>
              </a:rPr>
              <a:t>0,95% del </a:t>
            </a:r>
            <a:r>
              <a:rPr lang="es-ES_tradnl" sz="2400" b="1" dirty="0" smtClean="0">
                <a:solidFill>
                  <a:srgbClr val="00338D"/>
                </a:solidFill>
                <a:latin typeface="Univers for KPMG Light" panose="020B0403020202020204" pitchFamily="34" charset="0"/>
              </a:rPr>
              <a:t>PIB </a:t>
            </a:r>
            <a:r>
              <a:rPr lang="es-ES_tradnl" sz="1800" b="1" dirty="0">
                <a:solidFill>
                  <a:srgbClr val="00338D"/>
                </a:solidFill>
                <a:latin typeface="Univers for KPMG Light" panose="020B0403020202020204" pitchFamily="34" charset="0"/>
              </a:rPr>
              <a:t>de España en </a:t>
            </a:r>
            <a:r>
              <a:rPr lang="es-ES_tradnl" sz="1800" b="1" dirty="0" smtClean="0">
                <a:solidFill>
                  <a:srgbClr val="00338D"/>
                </a:solidFill>
                <a:latin typeface="Univers for KPMG Light" panose="020B0403020202020204" pitchFamily="34" charset="0"/>
              </a:rPr>
              <a:t>2014.</a:t>
            </a:r>
            <a:endParaRPr lang="es-ES" sz="2400" b="1" dirty="0">
              <a:solidFill>
                <a:srgbClr val="00338D"/>
              </a:solidFill>
              <a:latin typeface="Univers for KPMG Light" panose="020B0403020202020204" pitchFamily="34" charset="0"/>
            </a:endParaRPr>
          </a:p>
        </p:txBody>
      </p:sp>
      <p:sp>
        <p:nvSpPr>
          <p:cNvPr id="115" name="Text Placeholder 17"/>
          <p:cNvSpPr txBox="1">
            <a:spLocks/>
          </p:cNvSpPr>
          <p:nvPr/>
        </p:nvSpPr>
        <p:spPr>
          <a:xfrm>
            <a:off x="822459" y="6012175"/>
            <a:ext cx="8159351" cy="153888"/>
          </a:xfrm>
          <a:prstGeom prst="rect">
            <a:avLst/>
          </a:prstGeom>
          <a:noFill/>
        </p:spPr>
        <p:txBody>
          <a:bodyPr wrap="square" lIns="0" tIns="0" rIns="0" bIns="0" rtlCol="0">
            <a:spAutoFit/>
          </a:bodyPr>
          <a:lstStyle>
            <a:defPPr>
              <a:defRPr lang="en-US"/>
            </a:defPPr>
            <a:lvl1pPr marL="87313">
              <a:defRPr sz="1000">
                <a:latin typeface="Univers for KPMG Cond" panose="020B0606020202020204" pitchFamily="34" charset="0"/>
                <a:cs typeface="Arial" pitchFamily="34" charset="0"/>
              </a:defRPr>
            </a:lvl1pPr>
          </a:lstStyle>
          <a:p>
            <a:r>
              <a:rPr lang="es-ES" dirty="0">
                <a:solidFill>
                  <a:schemeClr val="tx1">
                    <a:lumMod val="65000"/>
                    <a:lumOff val="35000"/>
                  </a:schemeClr>
                </a:solidFill>
              </a:rPr>
              <a:t>Estimaciones para el año 2014 en base a la información disponible. Se ha utilizado el marco Input-Output para calcular el impacto indirecto e inducido.</a:t>
            </a:r>
          </a:p>
        </p:txBody>
      </p:sp>
    </p:spTree>
    <p:extLst>
      <p:ext uri="{BB962C8B-B14F-4D97-AF65-F5344CB8AC3E}">
        <p14:creationId xmlns:p14="http://schemas.microsoft.com/office/powerpoint/2010/main" val="91385031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1"/>
                                        </p:tgtEl>
                                        <p:attrNameLst>
                                          <p:attrName>style.visibility</p:attrName>
                                        </p:attrNameLst>
                                      </p:cBhvr>
                                      <p:to>
                                        <p:strVal val="visible"/>
                                      </p:to>
                                    </p:set>
                                    <p:animEffect transition="in" filter="fade">
                                      <p:cBhvr>
                                        <p:cTn id="7" dur="500"/>
                                        <p:tgtEl>
                                          <p:spTgt spid="111"/>
                                        </p:tgtEl>
                                      </p:cBhvr>
                                    </p:animEffect>
                                  </p:childTnLst>
                                </p:cTn>
                              </p:par>
                              <p:par>
                                <p:cTn id="8" presetID="10" presetClass="entr" presetSubtype="0" fill="hold" nodeType="withEffect">
                                  <p:stCondLst>
                                    <p:cond delay="0"/>
                                  </p:stCondLst>
                                  <p:childTnLst>
                                    <p:set>
                                      <p:cBhvr>
                                        <p:cTn id="9" dur="1" fill="hold">
                                          <p:stCondLst>
                                            <p:cond delay="0"/>
                                          </p:stCondLst>
                                        </p:cTn>
                                        <p:tgtEl>
                                          <p:spTgt spid="93"/>
                                        </p:tgtEl>
                                        <p:attrNameLst>
                                          <p:attrName>style.visibility</p:attrName>
                                        </p:attrNameLst>
                                      </p:cBhvr>
                                      <p:to>
                                        <p:strVal val="visible"/>
                                      </p:to>
                                    </p:set>
                                    <p:animEffect transition="in" filter="fade">
                                      <p:cBhvr>
                                        <p:cTn id="10" dur="500"/>
                                        <p:tgtEl>
                                          <p:spTgt spid="9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14"/>
                                        </p:tgtEl>
                                        <p:attrNameLst>
                                          <p:attrName>style.visibility</p:attrName>
                                        </p:attrNameLst>
                                      </p:cBhvr>
                                      <p:to>
                                        <p:strVal val="visible"/>
                                      </p:to>
                                    </p:set>
                                    <p:animEffect transition="in" filter="fade">
                                      <p:cBhvr>
                                        <p:cTn id="15" dur="500"/>
                                        <p:tgtEl>
                                          <p:spTgt spid="1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 grpId="0"/>
      <p:bldP spid="1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7"/>
          <p:cNvSpPr txBox="1">
            <a:spLocks/>
          </p:cNvSpPr>
          <p:nvPr/>
        </p:nvSpPr>
        <p:spPr>
          <a:xfrm>
            <a:off x="3907656" y="93133"/>
            <a:ext cx="6673735" cy="2645902"/>
          </a:xfrm>
          <a:prstGeom prst="rect">
            <a:avLst/>
          </a:prstGeom>
        </p:spPr>
        <p:txBody>
          <a:bodyPr/>
          <a:lstStyle>
            <a:lvl1pPr eaLnBrk="1" hangingPunct="1">
              <a:lnSpc>
                <a:spcPct val="70000"/>
              </a:lnSpc>
              <a:defRPr sz="5400" b="0" i="0">
                <a:solidFill>
                  <a:srgbClr val="00338D"/>
                </a:solidFill>
                <a:latin typeface="+mj-lt"/>
                <a:cs typeface="KPMG Extralight"/>
              </a:defRPr>
            </a:lvl1pPr>
          </a:lstStyle>
          <a:p>
            <a:pPr defTabSz="914400"/>
            <a:r>
              <a:rPr lang="en-US" kern="0" smtClean="0"/>
              <a:t/>
            </a:r>
            <a:br>
              <a:rPr lang="en-US" kern="0" smtClean="0"/>
            </a:br>
            <a:r>
              <a:rPr lang="en-US" sz="3600" b="1" kern="0" smtClean="0"/>
              <a:t>Dirección del Proyecto</a:t>
            </a:r>
            <a:r>
              <a:rPr lang="en-US" sz="3600" kern="0" smtClean="0"/>
              <a:t/>
            </a:r>
            <a:br>
              <a:rPr lang="en-US" sz="3600" kern="0" smtClean="0"/>
            </a:br>
            <a:r>
              <a:rPr lang="en-US" sz="3600" kern="0" smtClean="0"/>
              <a:t>José Luis Blasco, socio de KPMG en España</a:t>
            </a:r>
            <a:br>
              <a:rPr lang="en-US" sz="3600" kern="0" smtClean="0"/>
            </a:br>
            <a:r>
              <a:rPr lang="en-US" sz="3600" kern="0" smtClean="0"/>
              <a:t/>
            </a:r>
            <a:br>
              <a:rPr lang="en-US" sz="3600" kern="0" smtClean="0"/>
            </a:br>
            <a:r>
              <a:rPr lang="en-US" sz="3600" b="1" kern="0" smtClean="0"/>
              <a:t>Dirección técnica</a:t>
            </a:r>
            <a:r>
              <a:rPr lang="en-US" sz="3600" kern="0" smtClean="0"/>
              <a:t/>
            </a:r>
            <a:br>
              <a:rPr lang="en-US" sz="3600" kern="0" smtClean="0"/>
            </a:br>
            <a:r>
              <a:rPr lang="en-US" sz="3600" kern="0" smtClean="0"/>
              <a:t>Ramón Pueyo, socio de KPMG en España</a:t>
            </a:r>
            <a:endParaRPr lang="en-US" sz="3600" kern="0" dirty="0"/>
          </a:p>
        </p:txBody>
      </p:sp>
    </p:spTree>
    <p:extLst>
      <p:ext uri="{BB962C8B-B14F-4D97-AF65-F5344CB8AC3E}">
        <p14:creationId xmlns:p14="http://schemas.microsoft.com/office/powerpoint/2010/main" val="32632312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2097407" y="333279"/>
            <a:ext cx="6149127" cy="1579116"/>
          </a:xfrm>
        </p:spPr>
        <p:txBody>
          <a:bodyPr/>
          <a:lstStyle/>
          <a:p>
            <a:r>
              <a:rPr lang="es-ES" sz="6000" dirty="0" smtClean="0"/>
              <a:t>Impacto socioeconómico </a:t>
            </a:r>
            <a:r>
              <a:rPr lang="es-ES" sz="6000" dirty="0" smtClean="0"/>
              <a:t>del patrimonio con interés cultural de la iglesia</a:t>
            </a:r>
            <a:br>
              <a:rPr lang="es-ES" sz="6000" dirty="0" smtClean="0"/>
            </a:br>
            <a:r>
              <a:rPr lang="es-ES" sz="6000" dirty="0"/>
              <a:t/>
            </a:r>
            <a:br>
              <a:rPr lang="es-ES" sz="6000" dirty="0"/>
            </a:br>
            <a:r>
              <a:rPr lang="es-ES" sz="6000" dirty="0" smtClean="0"/>
              <a:t>Base del cálculo</a:t>
            </a:r>
            <a:br>
              <a:rPr lang="es-ES" sz="6000" dirty="0" smtClean="0"/>
            </a:br>
            <a:r>
              <a:rPr lang="es-ES" sz="3200" dirty="0" smtClean="0"/>
              <a:t>Visitantes a bienes de la iglesia con interés cultural en España. Gasto medio de visitantes</a:t>
            </a:r>
            <a:endParaRPr lang="en-US" sz="3200" dirty="0"/>
          </a:p>
        </p:txBody>
      </p:sp>
      <p:sp>
        <p:nvSpPr>
          <p:cNvPr id="6" name="object 3"/>
          <p:cNvSpPr/>
          <p:nvPr/>
        </p:nvSpPr>
        <p:spPr>
          <a:xfrm>
            <a:off x="0" y="0"/>
            <a:ext cx="1720042"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rgbClr val="00338D"/>
          </a:solidFill>
        </p:spPr>
        <p:txBody>
          <a:bodyPr wrap="square" lIns="0" tIns="0" rIns="0" bIns="0" rtlCol="0">
            <a:noAutofit/>
          </a:bodyPr>
          <a:lstStyle/>
          <a:p>
            <a:endParaRPr sz="1692" dirty="0">
              <a:latin typeface="Arial" panose="020B0604020202020204" pitchFamily="34" charset="0"/>
            </a:endParaRPr>
          </a:p>
        </p:txBody>
      </p:sp>
      <p:sp>
        <p:nvSpPr>
          <p:cNvPr id="2" name="TextBox 1"/>
          <p:cNvSpPr txBox="1"/>
          <p:nvPr/>
        </p:nvSpPr>
        <p:spPr>
          <a:xfrm>
            <a:off x="355600" y="4851400"/>
            <a:ext cx="869149" cy="1569660"/>
          </a:xfrm>
          <a:prstGeom prst="rect">
            <a:avLst/>
          </a:prstGeom>
          <a:noFill/>
        </p:spPr>
        <p:txBody>
          <a:bodyPr wrap="none" rtlCol="0">
            <a:spAutoFit/>
          </a:bodyPr>
          <a:lstStyle/>
          <a:p>
            <a:r>
              <a:rPr lang="es-ES_tradnl" sz="9600" dirty="0" smtClean="0">
                <a:solidFill>
                  <a:srgbClr val="00A3A1"/>
                </a:solidFill>
                <a:latin typeface="Univers for KPMG"/>
                <a:cs typeface="Univers for KPMG"/>
              </a:rPr>
              <a:t>1</a:t>
            </a:r>
            <a:endParaRPr lang="es-ES" sz="9600" dirty="0" smtClean="0">
              <a:solidFill>
                <a:srgbClr val="00A3A1"/>
              </a:solidFill>
              <a:latin typeface="Univers for KPMG"/>
              <a:cs typeface="Univers for KPMG"/>
            </a:endParaRPr>
          </a:p>
        </p:txBody>
      </p:sp>
    </p:spTree>
    <p:extLst>
      <p:ext uri="{BB962C8B-B14F-4D97-AF65-F5344CB8AC3E}">
        <p14:creationId xmlns:p14="http://schemas.microsoft.com/office/powerpoint/2010/main" val="13331377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 name="Group 276"/>
          <p:cNvGrpSpPr/>
          <p:nvPr/>
        </p:nvGrpSpPr>
        <p:grpSpPr>
          <a:xfrm>
            <a:off x="5100817" y="2164864"/>
            <a:ext cx="252000" cy="228000"/>
            <a:chOff x="414338" y="2293937"/>
            <a:chExt cx="815975" cy="814387"/>
          </a:xfrm>
          <a:solidFill>
            <a:srgbClr val="00338D"/>
          </a:solidFill>
        </p:grpSpPr>
        <p:sp>
          <p:nvSpPr>
            <p:cNvPr id="48" name="Freeform 187"/>
            <p:cNvSpPr>
              <a:spLocks noEditPoints="1"/>
            </p:cNvSpPr>
            <p:nvPr/>
          </p:nvSpPr>
          <p:spPr bwMode="auto">
            <a:xfrm>
              <a:off x="414338" y="2293937"/>
              <a:ext cx="815975" cy="814387"/>
            </a:xfrm>
            <a:custGeom>
              <a:avLst/>
              <a:gdLst/>
              <a:ahLst/>
              <a:cxnLst>
                <a:cxn ang="0">
                  <a:pos x="317" y="634"/>
                </a:cxn>
                <a:cxn ang="0">
                  <a:pos x="0" y="317"/>
                </a:cxn>
                <a:cxn ang="0">
                  <a:pos x="317" y="0"/>
                </a:cxn>
                <a:cxn ang="0">
                  <a:pos x="635" y="317"/>
                </a:cxn>
                <a:cxn ang="0">
                  <a:pos x="317" y="634"/>
                </a:cxn>
                <a:cxn ang="0">
                  <a:pos x="317" y="36"/>
                </a:cxn>
                <a:cxn ang="0">
                  <a:pos x="36" y="317"/>
                </a:cxn>
                <a:cxn ang="0">
                  <a:pos x="317" y="598"/>
                </a:cxn>
                <a:cxn ang="0">
                  <a:pos x="599" y="317"/>
                </a:cxn>
                <a:cxn ang="0">
                  <a:pos x="317" y="36"/>
                </a:cxn>
              </a:cxnLst>
              <a:rect l="0" t="0" r="r" b="b"/>
              <a:pathLst>
                <a:path w="635" h="634">
                  <a:moveTo>
                    <a:pt x="317" y="634"/>
                  </a:moveTo>
                  <a:cubicBezTo>
                    <a:pt x="143" y="634"/>
                    <a:pt x="0" y="492"/>
                    <a:pt x="0" y="317"/>
                  </a:cubicBezTo>
                  <a:cubicBezTo>
                    <a:pt x="0" y="142"/>
                    <a:pt x="143" y="0"/>
                    <a:pt x="317" y="0"/>
                  </a:cubicBezTo>
                  <a:cubicBezTo>
                    <a:pt x="492" y="0"/>
                    <a:pt x="635" y="142"/>
                    <a:pt x="635" y="317"/>
                  </a:cubicBezTo>
                  <a:cubicBezTo>
                    <a:pt x="635" y="492"/>
                    <a:pt x="492" y="634"/>
                    <a:pt x="317" y="634"/>
                  </a:cubicBezTo>
                  <a:close/>
                  <a:moveTo>
                    <a:pt x="317" y="36"/>
                  </a:moveTo>
                  <a:cubicBezTo>
                    <a:pt x="162" y="36"/>
                    <a:pt x="36" y="162"/>
                    <a:pt x="36" y="317"/>
                  </a:cubicBezTo>
                  <a:cubicBezTo>
                    <a:pt x="36" y="472"/>
                    <a:pt x="162" y="598"/>
                    <a:pt x="317" y="598"/>
                  </a:cubicBezTo>
                  <a:cubicBezTo>
                    <a:pt x="473" y="598"/>
                    <a:pt x="599" y="472"/>
                    <a:pt x="599" y="317"/>
                  </a:cubicBezTo>
                  <a:cubicBezTo>
                    <a:pt x="599" y="162"/>
                    <a:pt x="473" y="36"/>
                    <a:pt x="317" y="36"/>
                  </a:cubicBezTo>
                  <a:close/>
                </a:path>
              </a:pathLst>
            </a:custGeom>
            <a:grpFill/>
            <a:ln w="9525">
              <a:solidFill>
                <a:srgbClr val="00338D"/>
              </a:solid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sp>
          <p:nvSpPr>
            <p:cNvPr id="49" name="Freeform 188"/>
            <p:cNvSpPr>
              <a:spLocks noEditPoints="1"/>
            </p:cNvSpPr>
            <p:nvPr/>
          </p:nvSpPr>
          <p:spPr bwMode="auto">
            <a:xfrm>
              <a:off x="576263" y="2298700"/>
              <a:ext cx="492125" cy="804862"/>
            </a:xfrm>
            <a:custGeom>
              <a:avLst/>
              <a:gdLst/>
              <a:ahLst/>
              <a:cxnLst>
                <a:cxn ang="0">
                  <a:pos x="191" y="626"/>
                </a:cxn>
                <a:cxn ang="0">
                  <a:pos x="54" y="532"/>
                </a:cxn>
                <a:cxn ang="0">
                  <a:pos x="0" y="313"/>
                </a:cxn>
                <a:cxn ang="0">
                  <a:pos x="54" y="94"/>
                </a:cxn>
                <a:cxn ang="0">
                  <a:pos x="191" y="0"/>
                </a:cxn>
                <a:cxn ang="0">
                  <a:pos x="329" y="94"/>
                </a:cxn>
                <a:cxn ang="0">
                  <a:pos x="383" y="313"/>
                </a:cxn>
                <a:cxn ang="0">
                  <a:pos x="329" y="532"/>
                </a:cxn>
                <a:cxn ang="0">
                  <a:pos x="191" y="626"/>
                </a:cxn>
                <a:cxn ang="0">
                  <a:pos x="191" y="28"/>
                </a:cxn>
                <a:cxn ang="0">
                  <a:pos x="28" y="313"/>
                </a:cxn>
                <a:cxn ang="0">
                  <a:pos x="191" y="598"/>
                </a:cxn>
                <a:cxn ang="0">
                  <a:pos x="355" y="313"/>
                </a:cxn>
                <a:cxn ang="0">
                  <a:pos x="191" y="28"/>
                </a:cxn>
              </a:cxnLst>
              <a:rect l="0" t="0" r="r" b="b"/>
              <a:pathLst>
                <a:path w="383" h="626">
                  <a:moveTo>
                    <a:pt x="191" y="626"/>
                  </a:moveTo>
                  <a:cubicBezTo>
                    <a:pt x="139" y="626"/>
                    <a:pt x="90" y="592"/>
                    <a:pt x="54" y="532"/>
                  </a:cubicBezTo>
                  <a:cubicBezTo>
                    <a:pt x="19" y="473"/>
                    <a:pt x="0" y="395"/>
                    <a:pt x="0" y="313"/>
                  </a:cubicBezTo>
                  <a:cubicBezTo>
                    <a:pt x="0" y="230"/>
                    <a:pt x="19" y="153"/>
                    <a:pt x="54" y="94"/>
                  </a:cubicBezTo>
                  <a:cubicBezTo>
                    <a:pt x="90" y="33"/>
                    <a:pt x="139" y="0"/>
                    <a:pt x="191" y="0"/>
                  </a:cubicBezTo>
                  <a:cubicBezTo>
                    <a:pt x="244" y="0"/>
                    <a:pt x="293" y="33"/>
                    <a:pt x="329" y="94"/>
                  </a:cubicBezTo>
                  <a:cubicBezTo>
                    <a:pt x="364" y="153"/>
                    <a:pt x="383" y="230"/>
                    <a:pt x="383" y="313"/>
                  </a:cubicBezTo>
                  <a:cubicBezTo>
                    <a:pt x="383" y="395"/>
                    <a:pt x="364" y="473"/>
                    <a:pt x="329" y="532"/>
                  </a:cubicBezTo>
                  <a:cubicBezTo>
                    <a:pt x="293" y="592"/>
                    <a:pt x="244" y="626"/>
                    <a:pt x="191" y="626"/>
                  </a:cubicBezTo>
                  <a:close/>
                  <a:moveTo>
                    <a:pt x="191" y="28"/>
                  </a:moveTo>
                  <a:cubicBezTo>
                    <a:pt x="101" y="28"/>
                    <a:pt x="28" y="156"/>
                    <a:pt x="28" y="313"/>
                  </a:cubicBezTo>
                  <a:cubicBezTo>
                    <a:pt x="28" y="470"/>
                    <a:pt x="101" y="598"/>
                    <a:pt x="191" y="598"/>
                  </a:cubicBezTo>
                  <a:cubicBezTo>
                    <a:pt x="282" y="598"/>
                    <a:pt x="355" y="470"/>
                    <a:pt x="355" y="313"/>
                  </a:cubicBezTo>
                  <a:cubicBezTo>
                    <a:pt x="355" y="156"/>
                    <a:pt x="282" y="28"/>
                    <a:pt x="191" y="28"/>
                  </a:cubicBezTo>
                  <a:close/>
                </a:path>
              </a:pathLst>
            </a:custGeom>
            <a:grpFill/>
            <a:ln w="9525">
              <a:solidFill>
                <a:srgbClr val="00338D"/>
              </a:solid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sp>
          <p:nvSpPr>
            <p:cNvPr id="50" name="Rectangle 189"/>
            <p:cNvSpPr>
              <a:spLocks noChangeArrowheads="1"/>
            </p:cNvSpPr>
            <p:nvPr/>
          </p:nvSpPr>
          <p:spPr bwMode="auto">
            <a:xfrm>
              <a:off x="803275" y="2317750"/>
              <a:ext cx="36513" cy="766762"/>
            </a:xfrm>
            <a:prstGeom prst="rect">
              <a:avLst/>
            </a:prstGeom>
            <a:grpFill/>
            <a:ln w="9525">
              <a:solidFill>
                <a:srgbClr val="00338D"/>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sp>
          <p:nvSpPr>
            <p:cNvPr id="51" name="Rectangle 190"/>
            <p:cNvSpPr>
              <a:spLocks noChangeArrowheads="1"/>
            </p:cNvSpPr>
            <p:nvPr/>
          </p:nvSpPr>
          <p:spPr bwMode="auto">
            <a:xfrm>
              <a:off x="438150" y="2678112"/>
              <a:ext cx="768350" cy="46037"/>
            </a:xfrm>
            <a:prstGeom prst="rect">
              <a:avLst/>
            </a:prstGeom>
            <a:grpFill/>
            <a:ln w="9525">
              <a:solidFill>
                <a:srgbClr val="00338D"/>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sp>
          <p:nvSpPr>
            <p:cNvPr id="52" name="Rectangle 191"/>
            <p:cNvSpPr>
              <a:spLocks noChangeArrowheads="1"/>
            </p:cNvSpPr>
            <p:nvPr/>
          </p:nvSpPr>
          <p:spPr bwMode="auto">
            <a:xfrm>
              <a:off x="506413" y="2462212"/>
              <a:ext cx="644525" cy="36512"/>
            </a:xfrm>
            <a:prstGeom prst="rect">
              <a:avLst/>
            </a:prstGeom>
            <a:grpFill/>
            <a:ln w="9525">
              <a:solidFill>
                <a:srgbClr val="00338D"/>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sp>
          <p:nvSpPr>
            <p:cNvPr id="53" name="Rectangle 192"/>
            <p:cNvSpPr>
              <a:spLocks noChangeArrowheads="1"/>
            </p:cNvSpPr>
            <p:nvPr/>
          </p:nvSpPr>
          <p:spPr bwMode="auto">
            <a:xfrm>
              <a:off x="506413" y="2903537"/>
              <a:ext cx="641350" cy="34925"/>
            </a:xfrm>
            <a:prstGeom prst="rect">
              <a:avLst/>
            </a:prstGeom>
            <a:grpFill/>
            <a:ln w="9525">
              <a:solidFill>
                <a:srgbClr val="00338D"/>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grpSp>
      <p:sp>
        <p:nvSpPr>
          <p:cNvPr id="55" name="Rectangle 54"/>
          <p:cNvSpPr/>
          <p:nvPr/>
        </p:nvSpPr>
        <p:spPr>
          <a:xfrm>
            <a:off x="5562600" y="1422273"/>
            <a:ext cx="4000499" cy="576184"/>
          </a:xfrm>
          <a:prstGeom prst="rect">
            <a:avLst/>
          </a:prstGeom>
          <a:noFill/>
          <a:ln w="6350" cap="flat" cmpd="sng" algn="ctr">
            <a:noFill/>
            <a:prstDash val="solid"/>
            <a:miter lim="800000"/>
          </a:ln>
          <a:effectLst/>
          <a:extLst>
            <a:ext uri="{909E8E84-426E-40DD-AFC4-6F175D3DCCD1}">
              <a14:hiddenFill xmlns:a14="http://schemas.microsoft.com/office/drawing/2010/main">
                <a:solidFill>
                  <a:schemeClr val="accent1"/>
                </a:solidFill>
              </a14:hiddenFill>
            </a:ext>
          </a:extLst>
        </p:spPr>
        <p:txBody>
          <a:bodyPr rtlCol="0" anchor="ctr" anchorCtr="0"/>
          <a:lstStyle/>
          <a:p>
            <a:pPr marL="88900"/>
            <a:endParaRPr kumimoji="0" lang="es-ES" sz="1000" b="0" i="0" u="none" strike="noStrike" kern="0" cap="none" spc="0" normalizeH="0" baseline="0" noProof="0" dirty="0" smtClean="0">
              <a:ln>
                <a:noFill/>
              </a:ln>
              <a:solidFill>
                <a:srgbClr val="660066"/>
              </a:solidFill>
              <a:effectLst/>
              <a:uLnTx/>
              <a:uFillTx/>
              <a:latin typeface="Univers for KPMG Cond" pitchFamily="34" charset="0"/>
              <a:ea typeface="+mn-ea"/>
              <a:cs typeface="+mn-cs"/>
            </a:endParaRPr>
          </a:p>
        </p:txBody>
      </p:sp>
      <p:grpSp>
        <p:nvGrpSpPr>
          <p:cNvPr id="58" name="Group 57"/>
          <p:cNvGrpSpPr/>
          <p:nvPr/>
        </p:nvGrpSpPr>
        <p:grpSpPr>
          <a:xfrm>
            <a:off x="5100817" y="3385991"/>
            <a:ext cx="252000" cy="260571"/>
            <a:chOff x="9857680" y="2192784"/>
            <a:chExt cx="999976" cy="1380232"/>
          </a:xfrm>
          <a:solidFill>
            <a:srgbClr val="00338D"/>
          </a:solidFill>
        </p:grpSpPr>
        <p:grpSp>
          <p:nvGrpSpPr>
            <p:cNvPr id="59" name="Group 58"/>
            <p:cNvGrpSpPr/>
            <p:nvPr/>
          </p:nvGrpSpPr>
          <p:grpSpPr>
            <a:xfrm>
              <a:off x="9857680" y="2498866"/>
              <a:ext cx="999976" cy="1074150"/>
              <a:chOff x="1216025" y="5013562"/>
              <a:chExt cx="454025" cy="438150"/>
            </a:xfrm>
            <a:grpFill/>
          </p:grpSpPr>
          <p:sp>
            <p:nvSpPr>
              <p:cNvPr id="63" name="Freeform 163"/>
              <p:cNvSpPr>
                <a:spLocks/>
              </p:cNvSpPr>
              <p:nvPr/>
            </p:nvSpPr>
            <p:spPr bwMode="auto">
              <a:xfrm>
                <a:off x="1263650" y="5165962"/>
                <a:ext cx="50800" cy="228600"/>
              </a:xfrm>
              <a:custGeom>
                <a:avLst/>
                <a:gdLst/>
                <a:ahLst/>
                <a:cxnLst>
                  <a:cxn ang="0">
                    <a:pos x="16" y="69"/>
                  </a:cxn>
                  <a:cxn ang="0">
                    <a:pos x="14" y="72"/>
                  </a:cxn>
                  <a:cxn ang="0">
                    <a:pos x="3" y="72"/>
                  </a:cxn>
                  <a:cxn ang="0">
                    <a:pos x="0" y="69"/>
                  </a:cxn>
                  <a:cxn ang="0">
                    <a:pos x="0" y="2"/>
                  </a:cxn>
                  <a:cxn ang="0">
                    <a:pos x="3" y="0"/>
                  </a:cxn>
                  <a:cxn ang="0">
                    <a:pos x="14" y="0"/>
                  </a:cxn>
                  <a:cxn ang="0">
                    <a:pos x="16" y="2"/>
                  </a:cxn>
                  <a:cxn ang="0">
                    <a:pos x="16" y="69"/>
                  </a:cxn>
                </a:cxnLst>
                <a:rect l="0" t="0" r="r" b="b"/>
                <a:pathLst>
                  <a:path w="16" h="72">
                    <a:moveTo>
                      <a:pt x="16" y="69"/>
                    </a:moveTo>
                    <a:cubicBezTo>
                      <a:pt x="16" y="70"/>
                      <a:pt x="15" y="72"/>
                      <a:pt x="14" y="72"/>
                    </a:cubicBezTo>
                    <a:cubicBezTo>
                      <a:pt x="3" y="72"/>
                      <a:pt x="3" y="72"/>
                      <a:pt x="3" y="72"/>
                    </a:cubicBezTo>
                    <a:cubicBezTo>
                      <a:pt x="1" y="72"/>
                      <a:pt x="0" y="70"/>
                      <a:pt x="0" y="69"/>
                    </a:cubicBezTo>
                    <a:cubicBezTo>
                      <a:pt x="0" y="2"/>
                      <a:pt x="0" y="2"/>
                      <a:pt x="0" y="2"/>
                    </a:cubicBezTo>
                    <a:cubicBezTo>
                      <a:pt x="0" y="1"/>
                      <a:pt x="1" y="0"/>
                      <a:pt x="3" y="0"/>
                    </a:cubicBezTo>
                    <a:cubicBezTo>
                      <a:pt x="14" y="0"/>
                      <a:pt x="14" y="0"/>
                      <a:pt x="14" y="0"/>
                    </a:cubicBezTo>
                    <a:cubicBezTo>
                      <a:pt x="15" y="0"/>
                      <a:pt x="16" y="1"/>
                      <a:pt x="16" y="2"/>
                    </a:cubicBezTo>
                    <a:lnTo>
                      <a:pt x="16" y="6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sp>
            <p:nvSpPr>
              <p:cNvPr id="64" name="Freeform 164"/>
              <p:cNvSpPr>
                <a:spLocks/>
              </p:cNvSpPr>
              <p:nvPr/>
            </p:nvSpPr>
            <p:spPr bwMode="auto">
              <a:xfrm>
                <a:off x="1339850" y="5165962"/>
                <a:ext cx="50800" cy="228600"/>
              </a:xfrm>
              <a:custGeom>
                <a:avLst/>
                <a:gdLst/>
                <a:ahLst/>
                <a:cxnLst>
                  <a:cxn ang="0">
                    <a:pos x="16" y="69"/>
                  </a:cxn>
                  <a:cxn ang="0">
                    <a:pos x="14" y="72"/>
                  </a:cxn>
                  <a:cxn ang="0">
                    <a:pos x="3" y="72"/>
                  </a:cxn>
                  <a:cxn ang="0">
                    <a:pos x="0" y="69"/>
                  </a:cxn>
                  <a:cxn ang="0">
                    <a:pos x="0" y="2"/>
                  </a:cxn>
                  <a:cxn ang="0">
                    <a:pos x="3" y="0"/>
                  </a:cxn>
                  <a:cxn ang="0">
                    <a:pos x="14" y="0"/>
                  </a:cxn>
                  <a:cxn ang="0">
                    <a:pos x="16" y="2"/>
                  </a:cxn>
                  <a:cxn ang="0">
                    <a:pos x="16" y="69"/>
                  </a:cxn>
                </a:cxnLst>
                <a:rect l="0" t="0" r="r" b="b"/>
                <a:pathLst>
                  <a:path w="16" h="72">
                    <a:moveTo>
                      <a:pt x="16" y="69"/>
                    </a:moveTo>
                    <a:cubicBezTo>
                      <a:pt x="16" y="70"/>
                      <a:pt x="15" y="72"/>
                      <a:pt x="14" y="72"/>
                    </a:cubicBezTo>
                    <a:cubicBezTo>
                      <a:pt x="3" y="72"/>
                      <a:pt x="3" y="72"/>
                      <a:pt x="3" y="72"/>
                    </a:cubicBezTo>
                    <a:cubicBezTo>
                      <a:pt x="1" y="72"/>
                      <a:pt x="0" y="70"/>
                      <a:pt x="0" y="69"/>
                    </a:cubicBezTo>
                    <a:cubicBezTo>
                      <a:pt x="0" y="2"/>
                      <a:pt x="0" y="2"/>
                      <a:pt x="0" y="2"/>
                    </a:cubicBezTo>
                    <a:cubicBezTo>
                      <a:pt x="0" y="1"/>
                      <a:pt x="1" y="0"/>
                      <a:pt x="3" y="0"/>
                    </a:cubicBezTo>
                    <a:cubicBezTo>
                      <a:pt x="14" y="0"/>
                      <a:pt x="14" y="0"/>
                      <a:pt x="14" y="0"/>
                    </a:cubicBezTo>
                    <a:cubicBezTo>
                      <a:pt x="15" y="0"/>
                      <a:pt x="16" y="1"/>
                      <a:pt x="16" y="2"/>
                    </a:cubicBezTo>
                    <a:lnTo>
                      <a:pt x="16" y="6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sp>
            <p:nvSpPr>
              <p:cNvPr id="65" name="Freeform 165"/>
              <p:cNvSpPr>
                <a:spLocks/>
              </p:cNvSpPr>
              <p:nvPr/>
            </p:nvSpPr>
            <p:spPr bwMode="auto">
              <a:xfrm>
                <a:off x="1495425" y="5165962"/>
                <a:ext cx="50800" cy="228600"/>
              </a:xfrm>
              <a:custGeom>
                <a:avLst/>
                <a:gdLst/>
                <a:ahLst/>
                <a:cxnLst>
                  <a:cxn ang="0">
                    <a:pos x="16" y="69"/>
                  </a:cxn>
                  <a:cxn ang="0">
                    <a:pos x="13" y="72"/>
                  </a:cxn>
                  <a:cxn ang="0">
                    <a:pos x="2" y="72"/>
                  </a:cxn>
                  <a:cxn ang="0">
                    <a:pos x="0" y="69"/>
                  </a:cxn>
                  <a:cxn ang="0">
                    <a:pos x="0" y="2"/>
                  </a:cxn>
                  <a:cxn ang="0">
                    <a:pos x="2" y="0"/>
                  </a:cxn>
                  <a:cxn ang="0">
                    <a:pos x="13" y="0"/>
                  </a:cxn>
                  <a:cxn ang="0">
                    <a:pos x="16" y="2"/>
                  </a:cxn>
                  <a:cxn ang="0">
                    <a:pos x="16" y="69"/>
                  </a:cxn>
                </a:cxnLst>
                <a:rect l="0" t="0" r="r" b="b"/>
                <a:pathLst>
                  <a:path w="16" h="72">
                    <a:moveTo>
                      <a:pt x="16" y="69"/>
                    </a:moveTo>
                    <a:cubicBezTo>
                      <a:pt x="16" y="70"/>
                      <a:pt x="15" y="72"/>
                      <a:pt x="13" y="72"/>
                    </a:cubicBezTo>
                    <a:cubicBezTo>
                      <a:pt x="2" y="72"/>
                      <a:pt x="2" y="72"/>
                      <a:pt x="2" y="72"/>
                    </a:cubicBezTo>
                    <a:cubicBezTo>
                      <a:pt x="1" y="72"/>
                      <a:pt x="0" y="70"/>
                      <a:pt x="0" y="69"/>
                    </a:cubicBezTo>
                    <a:cubicBezTo>
                      <a:pt x="0" y="2"/>
                      <a:pt x="0" y="2"/>
                      <a:pt x="0" y="2"/>
                    </a:cubicBezTo>
                    <a:cubicBezTo>
                      <a:pt x="0" y="1"/>
                      <a:pt x="1" y="0"/>
                      <a:pt x="2" y="0"/>
                    </a:cubicBezTo>
                    <a:cubicBezTo>
                      <a:pt x="13" y="0"/>
                      <a:pt x="13" y="0"/>
                      <a:pt x="13" y="0"/>
                    </a:cubicBezTo>
                    <a:cubicBezTo>
                      <a:pt x="15" y="0"/>
                      <a:pt x="16" y="1"/>
                      <a:pt x="16" y="2"/>
                    </a:cubicBezTo>
                    <a:lnTo>
                      <a:pt x="16" y="6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sp>
            <p:nvSpPr>
              <p:cNvPr id="66" name="Freeform 166"/>
              <p:cNvSpPr>
                <a:spLocks/>
              </p:cNvSpPr>
              <p:nvPr/>
            </p:nvSpPr>
            <p:spPr bwMode="auto">
              <a:xfrm>
                <a:off x="1419225" y="5165962"/>
                <a:ext cx="47625" cy="228600"/>
              </a:xfrm>
              <a:custGeom>
                <a:avLst/>
                <a:gdLst/>
                <a:ahLst/>
                <a:cxnLst>
                  <a:cxn ang="0">
                    <a:pos x="15" y="69"/>
                  </a:cxn>
                  <a:cxn ang="0">
                    <a:pos x="13" y="72"/>
                  </a:cxn>
                  <a:cxn ang="0">
                    <a:pos x="2" y="72"/>
                  </a:cxn>
                  <a:cxn ang="0">
                    <a:pos x="0" y="69"/>
                  </a:cxn>
                  <a:cxn ang="0">
                    <a:pos x="0" y="2"/>
                  </a:cxn>
                  <a:cxn ang="0">
                    <a:pos x="2" y="0"/>
                  </a:cxn>
                  <a:cxn ang="0">
                    <a:pos x="13" y="0"/>
                  </a:cxn>
                  <a:cxn ang="0">
                    <a:pos x="15" y="2"/>
                  </a:cxn>
                  <a:cxn ang="0">
                    <a:pos x="15" y="69"/>
                  </a:cxn>
                </a:cxnLst>
                <a:rect l="0" t="0" r="r" b="b"/>
                <a:pathLst>
                  <a:path w="15" h="72">
                    <a:moveTo>
                      <a:pt x="15" y="69"/>
                    </a:moveTo>
                    <a:cubicBezTo>
                      <a:pt x="15" y="70"/>
                      <a:pt x="14" y="72"/>
                      <a:pt x="13" y="72"/>
                    </a:cubicBezTo>
                    <a:cubicBezTo>
                      <a:pt x="2" y="72"/>
                      <a:pt x="2" y="72"/>
                      <a:pt x="2" y="72"/>
                    </a:cubicBezTo>
                    <a:cubicBezTo>
                      <a:pt x="1" y="72"/>
                      <a:pt x="0" y="70"/>
                      <a:pt x="0" y="69"/>
                    </a:cubicBezTo>
                    <a:cubicBezTo>
                      <a:pt x="0" y="2"/>
                      <a:pt x="0" y="2"/>
                      <a:pt x="0" y="2"/>
                    </a:cubicBezTo>
                    <a:cubicBezTo>
                      <a:pt x="0" y="1"/>
                      <a:pt x="1" y="0"/>
                      <a:pt x="2" y="0"/>
                    </a:cubicBezTo>
                    <a:cubicBezTo>
                      <a:pt x="13" y="0"/>
                      <a:pt x="13" y="0"/>
                      <a:pt x="13" y="0"/>
                    </a:cubicBezTo>
                    <a:cubicBezTo>
                      <a:pt x="14" y="0"/>
                      <a:pt x="15" y="1"/>
                      <a:pt x="15" y="2"/>
                    </a:cubicBezTo>
                    <a:lnTo>
                      <a:pt x="15" y="6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sp>
            <p:nvSpPr>
              <p:cNvPr id="67" name="Freeform 167"/>
              <p:cNvSpPr>
                <a:spLocks/>
              </p:cNvSpPr>
              <p:nvPr/>
            </p:nvSpPr>
            <p:spPr bwMode="auto">
              <a:xfrm>
                <a:off x="1571625" y="5165962"/>
                <a:ext cx="50800" cy="228600"/>
              </a:xfrm>
              <a:custGeom>
                <a:avLst/>
                <a:gdLst/>
                <a:ahLst/>
                <a:cxnLst>
                  <a:cxn ang="0">
                    <a:pos x="16" y="70"/>
                  </a:cxn>
                  <a:cxn ang="0">
                    <a:pos x="14" y="72"/>
                  </a:cxn>
                  <a:cxn ang="0">
                    <a:pos x="2" y="72"/>
                  </a:cxn>
                  <a:cxn ang="0">
                    <a:pos x="0" y="70"/>
                  </a:cxn>
                  <a:cxn ang="0">
                    <a:pos x="0" y="3"/>
                  </a:cxn>
                  <a:cxn ang="0">
                    <a:pos x="2" y="0"/>
                  </a:cxn>
                  <a:cxn ang="0">
                    <a:pos x="14" y="0"/>
                  </a:cxn>
                  <a:cxn ang="0">
                    <a:pos x="16" y="3"/>
                  </a:cxn>
                  <a:cxn ang="0">
                    <a:pos x="16" y="70"/>
                  </a:cxn>
                </a:cxnLst>
                <a:rect l="0" t="0" r="r" b="b"/>
                <a:pathLst>
                  <a:path w="16" h="72">
                    <a:moveTo>
                      <a:pt x="16" y="70"/>
                    </a:moveTo>
                    <a:cubicBezTo>
                      <a:pt x="16" y="71"/>
                      <a:pt x="15" y="72"/>
                      <a:pt x="14" y="72"/>
                    </a:cubicBezTo>
                    <a:cubicBezTo>
                      <a:pt x="2" y="72"/>
                      <a:pt x="2" y="72"/>
                      <a:pt x="2" y="72"/>
                    </a:cubicBezTo>
                    <a:cubicBezTo>
                      <a:pt x="1" y="72"/>
                      <a:pt x="0" y="71"/>
                      <a:pt x="0" y="70"/>
                    </a:cubicBezTo>
                    <a:cubicBezTo>
                      <a:pt x="0" y="3"/>
                      <a:pt x="0" y="3"/>
                      <a:pt x="0" y="3"/>
                    </a:cubicBezTo>
                    <a:cubicBezTo>
                      <a:pt x="0" y="1"/>
                      <a:pt x="1" y="0"/>
                      <a:pt x="2" y="0"/>
                    </a:cubicBezTo>
                    <a:cubicBezTo>
                      <a:pt x="14" y="0"/>
                      <a:pt x="14" y="0"/>
                      <a:pt x="14" y="0"/>
                    </a:cubicBezTo>
                    <a:cubicBezTo>
                      <a:pt x="15" y="0"/>
                      <a:pt x="16" y="1"/>
                      <a:pt x="16" y="3"/>
                    </a:cubicBezTo>
                    <a:lnTo>
                      <a:pt x="16" y="7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sp>
            <p:nvSpPr>
              <p:cNvPr id="68" name="Freeform 168"/>
              <p:cNvSpPr>
                <a:spLocks/>
              </p:cNvSpPr>
              <p:nvPr/>
            </p:nvSpPr>
            <p:spPr bwMode="auto">
              <a:xfrm>
                <a:off x="1231900" y="5013562"/>
                <a:ext cx="425450" cy="130175"/>
              </a:xfrm>
              <a:custGeom>
                <a:avLst/>
                <a:gdLst/>
                <a:ahLst/>
                <a:cxnLst>
                  <a:cxn ang="0">
                    <a:pos x="53" y="5"/>
                  </a:cxn>
                  <a:cxn ang="0">
                    <a:pos x="80" y="5"/>
                  </a:cxn>
                  <a:cxn ang="0">
                    <a:pos x="126" y="33"/>
                  </a:cxn>
                  <a:cxn ang="0">
                    <a:pos x="124" y="41"/>
                  </a:cxn>
                  <a:cxn ang="0">
                    <a:pos x="83" y="41"/>
                  </a:cxn>
                  <a:cxn ang="0">
                    <a:pos x="50" y="41"/>
                  </a:cxn>
                  <a:cxn ang="0">
                    <a:pos x="10" y="41"/>
                  </a:cxn>
                  <a:cxn ang="0">
                    <a:pos x="7" y="33"/>
                  </a:cxn>
                  <a:cxn ang="0">
                    <a:pos x="53" y="5"/>
                  </a:cxn>
                </a:cxnLst>
                <a:rect l="0" t="0" r="r" b="b"/>
                <a:pathLst>
                  <a:path w="134" h="41">
                    <a:moveTo>
                      <a:pt x="53" y="5"/>
                    </a:moveTo>
                    <a:cubicBezTo>
                      <a:pt x="60" y="0"/>
                      <a:pt x="73" y="0"/>
                      <a:pt x="80" y="5"/>
                    </a:cubicBezTo>
                    <a:cubicBezTo>
                      <a:pt x="126" y="33"/>
                      <a:pt x="126" y="33"/>
                      <a:pt x="126" y="33"/>
                    </a:cubicBezTo>
                    <a:cubicBezTo>
                      <a:pt x="134" y="37"/>
                      <a:pt x="132" y="41"/>
                      <a:pt x="124" y="41"/>
                    </a:cubicBezTo>
                    <a:cubicBezTo>
                      <a:pt x="83" y="41"/>
                      <a:pt x="83" y="41"/>
                      <a:pt x="83" y="41"/>
                    </a:cubicBezTo>
                    <a:cubicBezTo>
                      <a:pt x="74" y="41"/>
                      <a:pt x="59" y="41"/>
                      <a:pt x="50" y="41"/>
                    </a:cubicBezTo>
                    <a:cubicBezTo>
                      <a:pt x="10" y="41"/>
                      <a:pt x="10" y="41"/>
                      <a:pt x="10" y="41"/>
                    </a:cubicBezTo>
                    <a:cubicBezTo>
                      <a:pt x="1" y="41"/>
                      <a:pt x="0" y="37"/>
                      <a:pt x="7" y="33"/>
                    </a:cubicBezTo>
                    <a:lnTo>
                      <a:pt x="53" y="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sp>
            <p:nvSpPr>
              <p:cNvPr id="69" name="Freeform 169"/>
              <p:cNvSpPr>
                <a:spLocks noEditPoints="1"/>
              </p:cNvSpPr>
              <p:nvPr/>
            </p:nvSpPr>
            <p:spPr bwMode="auto">
              <a:xfrm>
                <a:off x="1216025" y="5400912"/>
                <a:ext cx="454025" cy="50800"/>
              </a:xfrm>
              <a:custGeom>
                <a:avLst/>
                <a:gdLst/>
                <a:ahLst/>
                <a:cxnLst>
                  <a:cxn ang="0">
                    <a:pos x="141" y="0"/>
                  </a:cxn>
                  <a:cxn ang="0">
                    <a:pos x="2" y="0"/>
                  </a:cxn>
                  <a:cxn ang="0">
                    <a:pos x="0" y="1"/>
                  </a:cxn>
                  <a:cxn ang="0">
                    <a:pos x="0" y="15"/>
                  </a:cxn>
                  <a:cxn ang="0">
                    <a:pos x="2" y="16"/>
                  </a:cxn>
                  <a:cxn ang="0">
                    <a:pos x="141" y="16"/>
                  </a:cxn>
                  <a:cxn ang="0">
                    <a:pos x="143" y="15"/>
                  </a:cxn>
                  <a:cxn ang="0">
                    <a:pos x="143" y="1"/>
                  </a:cxn>
                  <a:cxn ang="0">
                    <a:pos x="141" y="0"/>
                  </a:cxn>
                  <a:cxn ang="0">
                    <a:pos x="98" y="12"/>
                  </a:cxn>
                  <a:cxn ang="0">
                    <a:pos x="96" y="14"/>
                  </a:cxn>
                  <a:cxn ang="0">
                    <a:pos x="48" y="14"/>
                  </a:cxn>
                  <a:cxn ang="0">
                    <a:pos x="45" y="12"/>
                  </a:cxn>
                  <a:cxn ang="0">
                    <a:pos x="45" y="11"/>
                  </a:cxn>
                  <a:cxn ang="0">
                    <a:pos x="48" y="10"/>
                  </a:cxn>
                  <a:cxn ang="0">
                    <a:pos x="96" y="10"/>
                  </a:cxn>
                  <a:cxn ang="0">
                    <a:pos x="98" y="11"/>
                  </a:cxn>
                  <a:cxn ang="0">
                    <a:pos x="98" y="12"/>
                  </a:cxn>
                  <a:cxn ang="0">
                    <a:pos x="98" y="6"/>
                  </a:cxn>
                  <a:cxn ang="0">
                    <a:pos x="96" y="7"/>
                  </a:cxn>
                  <a:cxn ang="0">
                    <a:pos x="48" y="7"/>
                  </a:cxn>
                  <a:cxn ang="0">
                    <a:pos x="45" y="6"/>
                  </a:cxn>
                  <a:cxn ang="0">
                    <a:pos x="45" y="5"/>
                  </a:cxn>
                  <a:cxn ang="0">
                    <a:pos x="48" y="3"/>
                  </a:cxn>
                  <a:cxn ang="0">
                    <a:pos x="96" y="3"/>
                  </a:cxn>
                  <a:cxn ang="0">
                    <a:pos x="98" y="5"/>
                  </a:cxn>
                  <a:cxn ang="0">
                    <a:pos x="98" y="6"/>
                  </a:cxn>
                </a:cxnLst>
                <a:rect l="0" t="0" r="r" b="b"/>
                <a:pathLst>
                  <a:path w="143" h="16">
                    <a:moveTo>
                      <a:pt x="141" y="0"/>
                    </a:moveTo>
                    <a:cubicBezTo>
                      <a:pt x="2" y="0"/>
                      <a:pt x="2" y="0"/>
                      <a:pt x="2" y="0"/>
                    </a:cubicBezTo>
                    <a:cubicBezTo>
                      <a:pt x="1" y="0"/>
                      <a:pt x="0" y="1"/>
                      <a:pt x="0" y="1"/>
                    </a:cubicBezTo>
                    <a:cubicBezTo>
                      <a:pt x="0" y="15"/>
                      <a:pt x="0" y="15"/>
                      <a:pt x="0" y="15"/>
                    </a:cubicBezTo>
                    <a:cubicBezTo>
                      <a:pt x="0" y="16"/>
                      <a:pt x="1" y="16"/>
                      <a:pt x="2" y="16"/>
                    </a:cubicBezTo>
                    <a:cubicBezTo>
                      <a:pt x="141" y="16"/>
                      <a:pt x="141" y="16"/>
                      <a:pt x="141" y="16"/>
                    </a:cubicBezTo>
                    <a:cubicBezTo>
                      <a:pt x="142" y="16"/>
                      <a:pt x="143" y="16"/>
                      <a:pt x="143" y="15"/>
                    </a:cubicBezTo>
                    <a:cubicBezTo>
                      <a:pt x="143" y="1"/>
                      <a:pt x="143" y="1"/>
                      <a:pt x="143" y="1"/>
                    </a:cubicBezTo>
                    <a:cubicBezTo>
                      <a:pt x="143" y="1"/>
                      <a:pt x="142" y="0"/>
                      <a:pt x="141" y="0"/>
                    </a:cubicBezTo>
                    <a:close/>
                    <a:moveTo>
                      <a:pt x="98" y="12"/>
                    </a:moveTo>
                    <a:cubicBezTo>
                      <a:pt x="98" y="13"/>
                      <a:pt x="97" y="14"/>
                      <a:pt x="96" y="14"/>
                    </a:cubicBezTo>
                    <a:cubicBezTo>
                      <a:pt x="48" y="14"/>
                      <a:pt x="48" y="14"/>
                      <a:pt x="48" y="14"/>
                    </a:cubicBezTo>
                    <a:cubicBezTo>
                      <a:pt x="46" y="14"/>
                      <a:pt x="45" y="13"/>
                      <a:pt x="45" y="12"/>
                    </a:cubicBezTo>
                    <a:cubicBezTo>
                      <a:pt x="45" y="11"/>
                      <a:pt x="45" y="11"/>
                      <a:pt x="45" y="11"/>
                    </a:cubicBezTo>
                    <a:cubicBezTo>
                      <a:pt x="45" y="10"/>
                      <a:pt x="46" y="10"/>
                      <a:pt x="48" y="10"/>
                    </a:cubicBezTo>
                    <a:cubicBezTo>
                      <a:pt x="96" y="10"/>
                      <a:pt x="96" y="10"/>
                      <a:pt x="96" y="10"/>
                    </a:cubicBezTo>
                    <a:cubicBezTo>
                      <a:pt x="97" y="10"/>
                      <a:pt x="98" y="10"/>
                      <a:pt x="98" y="11"/>
                    </a:cubicBezTo>
                    <a:lnTo>
                      <a:pt x="98" y="12"/>
                    </a:lnTo>
                    <a:close/>
                    <a:moveTo>
                      <a:pt x="98" y="6"/>
                    </a:moveTo>
                    <a:cubicBezTo>
                      <a:pt x="98" y="6"/>
                      <a:pt x="97" y="7"/>
                      <a:pt x="96" y="7"/>
                    </a:cubicBezTo>
                    <a:cubicBezTo>
                      <a:pt x="48" y="7"/>
                      <a:pt x="48" y="7"/>
                      <a:pt x="48" y="7"/>
                    </a:cubicBezTo>
                    <a:cubicBezTo>
                      <a:pt x="46" y="7"/>
                      <a:pt x="45" y="6"/>
                      <a:pt x="45" y="6"/>
                    </a:cubicBezTo>
                    <a:cubicBezTo>
                      <a:pt x="45" y="5"/>
                      <a:pt x="45" y="5"/>
                      <a:pt x="45" y="5"/>
                    </a:cubicBezTo>
                    <a:cubicBezTo>
                      <a:pt x="45" y="4"/>
                      <a:pt x="46" y="3"/>
                      <a:pt x="48" y="3"/>
                    </a:cubicBezTo>
                    <a:cubicBezTo>
                      <a:pt x="96" y="3"/>
                      <a:pt x="96" y="3"/>
                      <a:pt x="96" y="3"/>
                    </a:cubicBezTo>
                    <a:cubicBezTo>
                      <a:pt x="97" y="3"/>
                      <a:pt x="98" y="4"/>
                      <a:pt x="98" y="5"/>
                    </a:cubicBezTo>
                    <a:lnTo>
                      <a:pt x="98" y="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sp>
            <p:nvSpPr>
              <p:cNvPr id="70" name="Freeform 170"/>
              <p:cNvSpPr>
                <a:spLocks/>
              </p:cNvSpPr>
              <p:nvPr/>
            </p:nvSpPr>
            <p:spPr bwMode="auto">
              <a:xfrm>
                <a:off x="1406525" y="5051662"/>
                <a:ext cx="73025" cy="85725"/>
              </a:xfrm>
              <a:custGeom>
                <a:avLst/>
                <a:gdLst/>
                <a:ahLst/>
                <a:cxnLst>
                  <a:cxn ang="0">
                    <a:pos x="0" y="0"/>
                  </a:cxn>
                  <a:cxn ang="0">
                    <a:pos x="0" y="54"/>
                  </a:cxn>
                  <a:cxn ang="0">
                    <a:pos x="14" y="54"/>
                  </a:cxn>
                  <a:cxn ang="0">
                    <a:pos x="14" y="32"/>
                  </a:cxn>
                  <a:cxn ang="0">
                    <a:pos x="34" y="32"/>
                  </a:cxn>
                  <a:cxn ang="0">
                    <a:pos x="34" y="54"/>
                  </a:cxn>
                  <a:cxn ang="0">
                    <a:pos x="46" y="54"/>
                  </a:cxn>
                  <a:cxn ang="0">
                    <a:pos x="46" y="0"/>
                  </a:cxn>
                  <a:cxn ang="0">
                    <a:pos x="34" y="0"/>
                  </a:cxn>
                  <a:cxn ang="0">
                    <a:pos x="34" y="20"/>
                  </a:cxn>
                  <a:cxn ang="0">
                    <a:pos x="14" y="20"/>
                  </a:cxn>
                  <a:cxn ang="0">
                    <a:pos x="14" y="0"/>
                  </a:cxn>
                  <a:cxn ang="0">
                    <a:pos x="0" y="0"/>
                  </a:cxn>
                </a:cxnLst>
                <a:rect l="0" t="0" r="r" b="b"/>
                <a:pathLst>
                  <a:path w="46" h="54">
                    <a:moveTo>
                      <a:pt x="0" y="0"/>
                    </a:moveTo>
                    <a:lnTo>
                      <a:pt x="0" y="54"/>
                    </a:lnTo>
                    <a:lnTo>
                      <a:pt x="14" y="54"/>
                    </a:lnTo>
                    <a:lnTo>
                      <a:pt x="14" y="32"/>
                    </a:lnTo>
                    <a:lnTo>
                      <a:pt x="34" y="32"/>
                    </a:lnTo>
                    <a:lnTo>
                      <a:pt x="34" y="54"/>
                    </a:lnTo>
                    <a:lnTo>
                      <a:pt x="46" y="54"/>
                    </a:lnTo>
                    <a:lnTo>
                      <a:pt x="46" y="0"/>
                    </a:lnTo>
                    <a:lnTo>
                      <a:pt x="34" y="0"/>
                    </a:lnTo>
                    <a:lnTo>
                      <a:pt x="34" y="20"/>
                    </a:lnTo>
                    <a:lnTo>
                      <a:pt x="14" y="20"/>
                    </a:lnTo>
                    <a:lnTo>
                      <a:pt x="14"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grpSp>
        <p:grpSp>
          <p:nvGrpSpPr>
            <p:cNvPr id="60" name="Group 59"/>
            <p:cNvGrpSpPr/>
            <p:nvPr/>
          </p:nvGrpSpPr>
          <p:grpSpPr>
            <a:xfrm>
              <a:off x="10209976" y="2192784"/>
              <a:ext cx="255550" cy="529537"/>
              <a:chOff x="10209976" y="2214556"/>
              <a:chExt cx="255550" cy="529537"/>
            </a:xfrm>
            <a:grpFill/>
          </p:grpSpPr>
          <p:cxnSp>
            <p:nvCxnSpPr>
              <p:cNvPr id="61" name="Straight Connector 60"/>
              <p:cNvCxnSpPr/>
              <p:nvPr/>
            </p:nvCxnSpPr>
            <p:spPr>
              <a:xfrm>
                <a:off x="10364246" y="2214556"/>
                <a:ext cx="0" cy="529537"/>
              </a:xfrm>
              <a:prstGeom prst="line">
                <a:avLst/>
              </a:prstGeom>
              <a:grpFill/>
              <a:ln w="19050" cap="rnd" cmpd="sng" algn="ctr">
                <a:solidFill>
                  <a:srgbClr val="00338D"/>
                </a:solidFill>
                <a:prstDash val="solid"/>
              </a:ln>
              <a:effectLst/>
            </p:spPr>
          </p:cxnSp>
          <p:cxnSp>
            <p:nvCxnSpPr>
              <p:cNvPr id="62" name="Straight Connector 61"/>
              <p:cNvCxnSpPr/>
              <p:nvPr/>
            </p:nvCxnSpPr>
            <p:spPr>
              <a:xfrm>
                <a:off x="10209976" y="2325450"/>
                <a:ext cx="255550" cy="0"/>
              </a:xfrm>
              <a:prstGeom prst="line">
                <a:avLst/>
              </a:prstGeom>
              <a:grpFill/>
              <a:ln w="19050" cap="rnd" cmpd="sng" algn="ctr">
                <a:solidFill>
                  <a:srgbClr val="00338D"/>
                </a:solidFill>
                <a:prstDash val="solid"/>
              </a:ln>
              <a:effectLst/>
            </p:spPr>
          </p:cxnSp>
        </p:grpSp>
      </p:grpSp>
      <p:grpSp>
        <p:nvGrpSpPr>
          <p:cNvPr id="72" name="Group 71"/>
          <p:cNvGrpSpPr/>
          <p:nvPr/>
        </p:nvGrpSpPr>
        <p:grpSpPr>
          <a:xfrm>
            <a:off x="5106134" y="4600871"/>
            <a:ext cx="241366" cy="287593"/>
            <a:chOff x="3832225" y="5685074"/>
            <a:chExt cx="460375" cy="517525"/>
          </a:xfrm>
          <a:solidFill>
            <a:srgbClr val="00338D"/>
          </a:solidFill>
        </p:grpSpPr>
        <p:sp>
          <p:nvSpPr>
            <p:cNvPr id="73" name="Freeform 208"/>
            <p:cNvSpPr>
              <a:spLocks noEditPoints="1"/>
            </p:cNvSpPr>
            <p:nvPr/>
          </p:nvSpPr>
          <p:spPr bwMode="auto">
            <a:xfrm>
              <a:off x="3832225" y="5923199"/>
              <a:ext cx="225425" cy="279400"/>
            </a:xfrm>
            <a:custGeom>
              <a:avLst/>
              <a:gdLst/>
              <a:ahLst/>
              <a:cxnLst>
                <a:cxn ang="0">
                  <a:pos x="60" y="0"/>
                </a:cxn>
                <a:cxn ang="0">
                  <a:pos x="12" y="0"/>
                </a:cxn>
                <a:cxn ang="0">
                  <a:pos x="0" y="11"/>
                </a:cxn>
                <a:cxn ang="0">
                  <a:pos x="0" y="76"/>
                </a:cxn>
                <a:cxn ang="0">
                  <a:pos x="12" y="88"/>
                </a:cxn>
                <a:cxn ang="0">
                  <a:pos x="60" y="88"/>
                </a:cxn>
                <a:cxn ang="0">
                  <a:pos x="71" y="76"/>
                </a:cxn>
                <a:cxn ang="0">
                  <a:pos x="71" y="11"/>
                </a:cxn>
                <a:cxn ang="0">
                  <a:pos x="60" y="0"/>
                </a:cxn>
                <a:cxn ang="0">
                  <a:pos x="31" y="72"/>
                </a:cxn>
                <a:cxn ang="0">
                  <a:pos x="27" y="76"/>
                </a:cxn>
                <a:cxn ang="0">
                  <a:pos x="14" y="76"/>
                </a:cxn>
                <a:cxn ang="0">
                  <a:pos x="10" y="72"/>
                </a:cxn>
                <a:cxn ang="0">
                  <a:pos x="10" y="61"/>
                </a:cxn>
                <a:cxn ang="0">
                  <a:pos x="14" y="57"/>
                </a:cxn>
                <a:cxn ang="0">
                  <a:pos x="27" y="57"/>
                </a:cxn>
                <a:cxn ang="0">
                  <a:pos x="31" y="61"/>
                </a:cxn>
                <a:cxn ang="0">
                  <a:pos x="31" y="72"/>
                </a:cxn>
                <a:cxn ang="0">
                  <a:pos x="31" y="46"/>
                </a:cxn>
                <a:cxn ang="0">
                  <a:pos x="27" y="50"/>
                </a:cxn>
                <a:cxn ang="0">
                  <a:pos x="14" y="50"/>
                </a:cxn>
                <a:cxn ang="0">
                  <a:pos x="10" y="46"/>
                </a:cxn>
                <a:cxn ang="0">
                  <a:pos x="10" y="34"/>
                </a:cxn>
                <a:cxn ang="0">
                  <a:pos x="14" y="31"/>
                </a:cxn>
                <a:cxn ang="0">
                  <a:pos x="27" y="31"/>
                </a:cxn>
                <a:cxn ang="0">
                  <a:pos x="31" y="34"/>
                </a:cxn>
                <a:cxn ang="0">
                  <a:pos x="31" y="46"/>
                </a:cxn>
                <a:cxn ang="0">
                  <a:pos x="31" y="23"/>
                </a:cxn>
                <a:cxn ang="0">
                  <a:pos x="27" y="27"/>
                </a:cxn>
                <a:cxn ang="0">
                  <a:pos x="14" y="27"/>
                </a:cxn>
                <a:cxn ang="0">
                  <a:pos x="10" y="23"/>
                </a:cxn>
                <a:cxn ang="0">
                  <a:pos x="10" y="12"/>
                </a:cxn>
                <a:cxn ang="0">
                  <a:pos x="14" y="8"/>
                </a:cxn>
                <a:cxn ang="0">
                  <a:pos x="27" y="8"/>
                </a:cxn>
                <a:cxn ang="0">
                  <a:pos x="31" y="12"/>
                </a:cxn>
                <a:cxn ang="0">
                  <a:pos x="31" y="23"/>
                </a:cxn>
                <a:cxn ang="0">
                  <a:pos x="62" y="72"/>
                </a:cxn>
                <a:cxn ang="0">
                  <a:pos x="58" y="76"/>
                </a:cxn>
                <a:cxn ang="0">
                  <a:pos x="44" y="76"/>
                </a:cxn>
                <a:cxn ang="0">
                  <a:pos x="41" y="72"/>
                </a:cxn>
                <a:cxn ang="0">
                  <a:pos x="41" y="61"/>
                </a:cxn>
                <a:cxn ang="0">
                  <a:pos x="44" y="57"/>
                </a:cxn>
                <a:cxn ang="0">
                  <a:pos x="58" y="57"/>
                </a:cxn>
                <a:cxn ang="0">
                  <a:pos x="62" y="61"/>
                </a:cxn>
                <a:cxn ang="0">
                  <a:pos x="62" y="72"/>
                </a:cxn>
                <a:cxn ang="0">
                  <a:pos x="62" y="46"/>
                </a:cxn>
                <a:cxn ang="0">
                  <a:pos x="58" y="50"/>
                </a:cxn>
                <a:cxn ang="0">
                  <a:pos x="44" y="50"/>
                </a:cxn>
                <a:cxn ang="0">
                  <a:pos x="41" y="46"/>
                </a:cxn>
                <a:cxn ang="0">
                  <a:pos x="41" y="34"/>
                </a:cxn>
                <a:cxn ang="0">
                  <a:pos x="44" y="31"/>
                </a:cxn>
                <a:cxn ang="0">
                  <a:pos x="58" y="31"/>
                </a:cxn>
                <a:cxn ang="0">
                  <a:pos x="62" y="34"/>
                </a:cxn>
                <a:cxn ang="0">
                  <a:pos x="62" y="46"/>
                </a:cxn>
                <a:cxn ang="0">
                  <a:pos x="62" y="23"/>
                </a:cxn>
                <a:cxn ang="0">
                  <a:pos x="58" y="27"/>
                </a:cxn>
                <a:cxn ang="0">
                  <a:pos x="44" y="27"/>
                </a:cxn>
                <a:cxn ang="0">
                  <a:pos x="41" y="23"/>
                </a:cxn>
                <a:cxn ang="0">
                  <a:pos x="41" y="12"/>
                </a:cxn>
                <a:cxn ang="0">
                  <a:pos x="44" y="8"/>
                </a:cxn>
                <a:cxn ang="0">
                  <a:pos x="58" y="8"/>
                </a:cxn>
                <a:cxn ang="0">
                  <a:pos x="62" y="12"/>
                </a:cxn>
                <a:cxn ang="0">
                  <a:pos x="62" y="23"/>
                </a:cxn>
              </a:cxnLst>
              <a:rect l="0" t="0" r="r" b="b"/>
              <a:pathLst>
                <a:path w="71" h="88">
                  <a:moveTo>
                    <a:pt x="60" y="0"/>
                  </a:moveTo>
                  <a:cubicBezTo>
                    <a:pt x="12" y="0"/>
                    <a:pt x="12" y="0"/>
                    <a:pt x="12" y="0"/>
                  </a:cubicBezTo>
                  <a:cubicBezTo>
                    <a:pt x="5" y="0"/>
                    <a:pt x="0" y="5"/>
                    <a:pt x="0" y="11"/>
                  </a:cubicBezTo>
                  <a:cubicBezTo>
                    <a:pt x="0" y="76"/>
                    <a:pt x="0" y="76"/>
                    <a:pt x="0" y="76"/>
                  </a:cubicBezTo>
                  <a:cubicBezTo>
                    <a:pt x="0" y="83"/>
                    <a:pt x="5" y="88"/>
                    <a:pt x="12" y="88"/>
                  </a:cubicBezTo>
                  <a:cubicBezTo>
                    <a:pt x="60" y="88"/>
                    <a:pt x="60" y="88"/>
                    <a:pt x="60" y="88"/>
                  </a:cubicBezTo>
                  <a:cubicBezTo>
                    <a:pt x="66" y="88"/>
                    <a:pt x="71" y="83"/>
                    <a:pt x="71" y="76"/>
                  </a:cubicBezTo>
                  <a:cubicBezTo>
                    <a:pt x="71" y="11"/>
                    <a:pt x="71" y="11"/>
                    <a:pt x="71" y="11"/>
                  </a:cubicBezTo>
                  <a:cubicBezTo>
                    <a:pt x="71" y="5"/>
                    <a:pt x="66" y="0"/>
                    <a:pt x="60" y="0"/>
                  </a:cubicBezTo>
                  <a:close/>
                  <a:moveTo>
                    <a:pt x="31" y="72"/>
                  </a:moveTo>
                  <a:cubicBezTo>
                    <a:pt x="31" y="75"/>
                    <a:pt x="29" y="76"/>
                    <a:pt x="27" y="76"/>
                  </a:cubicBezTo>
                  <a:cubicBezTo>
                    <a:pt x="14" y="76"/>
                    <a:pt x="14" y="76"/>
                    <a:pt x="14" y="76"/>
                  </a:cubicBezTo>
                  <a:cubicBezTo>
                    <a:pt x="12" y="76"/>
                    <a:pt x="10" y="75"/>
                    <a:pt x="10" y="72"/>
                  </a:cubicBezTo>
                  <a:cubicBezTo>
                    <a:pt x="10" y="61"/>
                    <a:pt x="10" y="61"/>
                    <a:pt x="10" y="61"/>
                  </a:cubicBezTo>
                  <a:cubicBezTo>
                    <a:pt x="10" y="59"/>
                    <a:pt x="12" y="57"/>
                    <a:pt x="14" y="57"/>
                  </a:cubicBezTo>
                  <a:cubicBezTo>
                    <a:pt x="27" y="57"/>
                    <a:pt x="27" y="57"/>
                    <a:pt x="27" y="57"/>
                  </a:cubicBezTo>
                  <a:cubicBezTo>
                    <a:pt x="29" y="57"/>
                    <a:pt x="31" y="59"/>
                    <a:pt x="31" y="61"/>
                  </a:cubicBezTo>
                  <a:lnTo>
                    <a:pt x="31" y="72"/>
                  </a:lnTo>
                  <a:close/>
                  <a:moveTo>
                    <a:pt x="31" y="46"/>
                  </a:moveTo>
                  <a:cubicBezTo>
                    <a:pt x="31" y="48"/>
                    <a:pt x="29" y="50"/>
                    <a:pt x="27" y="50"/>
                  </a:cubicBezTo>
                  <a:cubicBezTo>
                    <a:pt x="14" y="50"/>
                    <a:pt x="14" y="50"/>
                    <a:pt x="14" y="50"/>
                  </a:cubicBezTo>
                  <a:cubicBezTo>
                    <a:pt x="12" y="50"/>
                    <a:pt x="10" y="48"/>
                    <a:pt x="10" y="46"/>
                  </a:cubicBezTo>
                  <a:cubicBezTo>
                    <a:pt x="10" y="34"/>
                    <a:pt x="10" y="34"/>
                    <a:pt x="10" y="34"/>
                  </a:cubicBezTo>
                  <a:cubicBezTo>
                    <a:pt x="10" y="32"/>
                    <a:pt x="12" y="31"/>
                    <a:pt x="14" y="31"/>
                  </a:cubicBezTo>
                  <a:cubicBezTo>
                    <a:pt x="27" y="31"/>
                    <a:pt x="27" y="31"/>
                    <a:pt x="27" y="31"/>
                  </a:cubicBezTo>
                  <a:cubicBezTo>
                    <a:pt x="29" y="31"/>
                    <a:pt x="31" y="32"/>
                    <a:pt x="31" y="34"/>
                  </a:cubicBezTo>
                  <a:lnTo>
                    <a:pt x="31" y="46"/>
                  </a:lnTo>
                  <a:close/>
                  <a:moveTo>
                    <a:pt x="31" y="23"/>
                  </a:moveTo>
                  <a:cubicBezTo>
                    <a:pt x="31" y="25"/>
                    <a:pt x="29" y="27"/>
                    <a:pt x="27" y="27"/>
                  </a:cubicBezTo>
                  <a:cubicBezTo>
                    <a:pt x="14" y="27"/>
                    <a:pt x="14" y="27"/>
                    <a:pt x="14" y="27"/>
                  </a:cubicBezTo>
                  <a:cubicBezTo>
                    <a:pt x="12" y="27"/>
                    <a:pt x="10" y="25"/>
                    <a:pt x="10" y="23"/>
                  </a:cubicBezTo>
                  <a:cubicBezTo>
                    <a:pt x="10" y="12"/>
                    <a:pt x="10" y="12"/>
                    <a:pt x="10" y="12"/>
                  </a:cubicBezTo>
                  <a:cubicBezTo>
                    <a:pt x="10" y="10"/>
                    <a:pt x="12" y="8"/>
                    <a:pt x="14" y="8"/>
                  </a:cubicBezTo>
                  <a:cubicBezTo>
                    <a:pt x="27" y="8"/>
                    <a:pt x="27" y="8"/>
                    <a:pt x="27" y="8"/>
                  </a:cubicBezTo>
                  <a:cubicBezTo>
                    <a:pt x="29" y="8"/>
                    <a:pt x="31" y="10"/>
                    <a:pt x="31" y="12"/>
                  </a:cubicBezTo>
                  <a:lnTo>
                    <a:pt x="31" y="23"/>
                  </a:lnTo>
                  <a:close/>
                  <a:moveTo>
                    <a:pt x="62" y="72"/>
                  </a:moveTo>
                  <a:cubicBezTo>
                    <a:pt x="62" y="75"/>
                    <a:pt x="60" y="76"/>
                    <a:pt x="58" y="76"/>
                  </a:cubicBezTo>
                  <a:cubicBezTo>
                    <a:pt x="44" y="76"/>
                    <a:pt x="44" y="76"/>
                    <a:pt x="44" y="76"/>
                  </a:cubicBezTo>
                  <a:cubicBezTo>
                    <a:pt x="42" y="76"/>
                    <a:pt x="41" y="75"/>
                    <a:pt x="41" y="72"/>
                  </a:cubicBezTo>
                  <a:cubicBezTo>
                    <a:pt x="41" y="61"/>
                    <a:pt x="41" y="61"/>
                    <a:pt x="41" y="61"/>
                  </a:cubicBezTo>
                  <a:cubicBezTo>
                    <a:pt x="41" y="59"/>
                    <a:pt x="42" y="57"/>
                    <a:pt x="44" y="57"/>
                  </a:cubicBezTo>
                  <a:cubicBezTo>
                    <a:pt x="58" y="57"/>
                    <a:pt x="58" y="57"/>
                    <a:pt x="58" y="57"/>
                  </a:cubicBezTo>
                  <a:cubicBezTo>
                    <a:pt x="60" y="57"/>
                    <a:pt x="62" y="59"/>
                    <a:pt x="62" y="61"/>
                  </a:cubicBezTo>
                  <a:lnTo>
                    <a:pt x="62" y="72"/>
                  </a:lnTo>
                  <a:close/>
                  <a:moveTo>
                    <a:pt x="62" y="46"/>
                  </a:moveTo>
                  <a:cubicBezTo>
                    <a:pt x="62" y="48"/>
                    <a:pt x="60" y="50"/>
                    <a:pt x="58" y="50"/>
                  </a:cubicBezTo>
                  <a:cubicBezTo>
                    <a:pt x="44" y="50"/>
                    <a:pt x="44" y="50"/>
                    <a:pt x="44" y="50"/>
                  </a:cubicBezTo>
                  <a:cubicBezTo>
                    <a:pt x="42" y="50"/>
                    <a:pt x="41" y="48"/>
                    <a:pt x="41" y="46"/>
                  </a:cubicBezTo>
                  <a:cubicBezTo>
                    <a:pt x="41" y="34"/>
                    <a:pt x="41" y="34"/>
                    <a:pt x="41" y="34"/>
                  </a:cubicBezTo>
                  <a:cubicBezTo>
                    <a:pt x="41" y="32"/>
                    <a:pt x="42" y="31"/>
                    <a:pt x="44" y="31"/>
                  </a:cubicBezTo>
                  <a:cubicBezTo>
                    <a:pt x="58" y="31"/>
                    <a:pt x="58" y="31"/>
                    <a:pt x="58" y="31"/>
                  </a:cubicBezTo>
                  <a:cubicBezTo>
                    <a:pt x="60" y="31"/>
                    <a:pt x="62" y="32"/>
                    <a:pt x="62" y="34"/>
                  </a:cubicBezTo>
                  <a:lnTo>
                    <a:pt x="62" y="46"/>
                  </a:lnTo>
                  <a:close/>
                  <a:moveTo>
                    <a:pt x="62" y="23"/>
                  </a:moveTo>
                  <a:cubicBezTo>
                    <a:pt x="62" y="25"/>
                    <a:pt x="60" y="27"/>
                    <a:pt x="58" y="27"/>
                  </a:cubicBezTo>
                  <a:cubicBezTo>
                    <a:pt x="44" y="27"/>
                    <a:pt x="44" y="27"/>
                    <a:pt x="44" y="27"/>
                  </a:cubicBezTo>
                  <a:cubicBezTo>
                    <a:pt x="42" y="27"/>
                    <a:pt x="41" y="25"/>
                    <a:pt x="41" y="23"/>
                  </a:cubicBezTo>
                  <a:cubicBezTo>
                    <a:pt x="41" y="12"/>
                    <a:pt x="41" y="12"/>
                    <a:pt x="41" y="12"/>
                  </a:cubicBezTo>
                  <a:cubicBezTo>
                    <a:pt x="41" y="10"/>
                    <a:pt x="42" y="8"/>
                    <a:pt x="44" y="8"/>
                  </a:cubicBezTo>
                  <a:cubicBezTo>
                    <a:pt x="58" y="8"/>
                    <a:pt x="58" y="8"/>
                    <a:pt x="58" y="8"/>
                  </a:cubicBezTo>
                  <a:cubicBezTo>
                    <a:pt x="60" y="8"/>
                    <a:pt x="62" y="10"/>
                    <a:pt x="62" y="12"/>
                  </a:cubicBezTo>
                  <a:lnTo>
                    <a:pt x="62" y="2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sp>
          <p:nvSpPr>
            <p:cNvPr id="74" name="Freeform 209"/>
            <p:cNvSpPr>
              <a:spLocks noEditPoints="1"/>
            </p:cNvSpPr>
            <p:nvPr/>
          </p:nvSpPr>
          <p:spPr bwMode="auto">
            <a:xfrm>
              <a:off x="4067175" y="5685074"/>
              <a:ext cx="225425" cy="517525"/>
            </a:xfrm>
            <a:custGeom>
              <a:avLst/>
              <a:gdLst/>
              <a:ahLst/>
              <a:cxnLst>
                <a:cxn ang="0">
                  <a:pos x="71" y="11"/>
                </a:cxn>
                <a:cxn ang="0">
                  <a:pos x="12" y="0"/>
                </a:cxn>
                <a:cxn ang="0">
                  <a:pos x="0" y="76"/>
                </a:cxn>
                <a:cxn ang="0">
                  <a:pos x="0" y="151"/>
                </a:cxn>
                <a:cxn ang="0">
                  <a:pos x="60" y="163"/>
                </a:cxn>
                <a:cxn ang="0">
                  <a:pos x="71" y="86"/>
                </a:cxn>
                <a:cxn ang="0">
                  <a:pos x="41" y="12"/>
                </a:cxn>
                <a:cxn ang="0">
                  <a:pos x="58" y="8"/>
                </a:cxn>
                <a:cxn ang="0">
                  <a:pos x="61" y="23"/>
                </a:cxn>
                <a:cxn ang="0">
                  <a:pos x="44" y="27"/>
                </a:cxn>
                <a:cxn ang="0">
                  <a:pos x="41" y="12"/>
                </a:cxn>
                <a:cxn ang="0">
                  <a:pos x="44" y="31"/>
                </a:cxn>
                <a:cxn ang="0">
                  <a:pos x="61" y="35"/>
                </a:cxn>
                <a:cxn ang="0">
                  <a:pos x="58" y="50"/>
                </a:cxn>
                <a:cxn ang="0">
                  <a:pos x="41" y="46"/>
                </a:cxn>
                <a:cxn ang="0">
                  <a:pos x="41" y="61"/>
                </a:cxn>
                <a:cxn ang="0">
                  <a:pos x="58" y="57"/>
                </a:cxn>
                <a:cxn ang="0">
                  <a:pos x="61" y="73"/>
                </a:cxn>
                <a:cxn ang="0">
                  <a:pos x="44" y="76"/>
                </a:cxn>
                <a:cxn ang="0">
                  <a:pos x="41" y="61"/>
                </a:cxn>
                <a:cxn ang="0">
                  <a:pos x="14" y="8"/>
                </a:cxn>
                <a:cxn ang="0">
                  <a:pos x="31" y="12"/>
                </a:cxn>
                <a:cxn ang="0">
                  <a:pos x="27" y="27"/>
                </a:cxn>
                <a:cxn ang="0">
                  <a:pos x="10" y="23"/>
                </a:cxn>
                <a:cxn ang="0">
                  <a:pos x="10" y="35"/>
                </a:cxn>
                <a:cxn ang="0">
                  <a:pos x="27" y="31"/>
                </a:cxn>
                <a:cxn ang="0">
                  <a:pos x="31" y="46"/>
                </a:cxn>
                <a:cxn ang="0">
                  <a:pos x="14" y="50"/>
                </a:cxn>
                <a:cxn ang="0">
                  <a:pos x="10" y="35"/>
                </a:cxn>
                <a:cxn ang="0">
                  <a:pos x="14" y="57"/>
                </a:cxn>
                <a:cxn ang="0">
                  <a:pos x="31" y="61"/>
                </a:cxn>
                <a:cxn ang="0">
                  <a:pos x="27" y="76"/>
                </a:cxn>
                <a:cxn ang="0">
                  <a:pos x="10" y="73"/>
                </a:cxn>
                <a:cxn ang="0">
                  <a:pos x="31" y="147"/>
                </a:cxn>
                <a:cxn ang="0">
                  <a:pos x="14" y="151"/>
                </a:cxn>
                <a:cxn ang="0">
                  <a:pos x="10" y="136"/>
                </a:cxn>
                <a:cxn ang="0">
                  <a:pos x="27" y="132"/>
                </a:cxn>
                <a:cxn ang="0">
                  <a:pos x="31" y="147"/>
                </a:cxn>
                <a:cxn ang="0">
                  <a:pos x="27" y="125"/>
                </a:cxn>
                <a:cxn ang="0">
                  <a:pos x="10" y="121"/>
                </a:cxn>
                <a:cxn ang="0">
                  <a:pos x="14" y="106"/>
                </a:cxn>
                <a:cxn ang="0">
                  <a:pos x="31" y="109"/>
                </a:cxn>
                <a:cxn ang="0">
                  <a:pos x="31" y="98"/>
                </a:cxn>
                <a:cxn ang="0">
                  <a:pos x="14" y="102"/>
                </a:cxn>
                <a:cxn ang="0">
                  <a:pos x="10" y="87"/>
                </a:cxn>
                <a:cxn ang="0">
                  <a:pos x="27" y="83"/>
                </a:cxn>
                <a:cxn ang="0">
                  <a:pos x="31" y="98"/>
                </a:cxn>
                <a:cxn ang="0">
                  <a:pos x="58" y="151"/>
                </a:cxn>
                <a:cxn ang="0">
                  <a:pos x="41" y="147"/>
                </a:cxn>
                <a:cxn ang="0">
                  <a:pos x="44" y="132"/>
                </a:cxn>
                <a:cxn ang="0">
                  <a:pos x="61" y="136"/>
                </a:cxn>
                <a:cxn ang="0">
                  <a:pos x="61" y="121"/>
                </a:cxn>
                <a:cxn ang="0">
                  <a:pos x="44" y="125"/>
                </a:cxn>
                <a:cxn ang="0">
                  <a:pos x="41" y="109"/>
                </a:cxn>
                <a:cxn ang="0">
                  <a:pos x="58" y="106"/>
                </a:cxn>
                <a:cxn ang="0">
                  <a:pos x="61" y="121"/>
                </a:cxn>
                <a:cxn ang="0">
                  <a:pos x="58" y="102"/>
                </a:cxn>
                <a:cxn ang="0">
                  <a:pos x="41" y="98"/>
                </a:cxn>
                <a:cxn ang="0">
                  <a:pos x="44" y="83"/>
                </a:cxn>
                <a:cxn ang="0">
                  <a:pos x="61" y="87"/>
                </a:cxn>
              </a:cxnLst>
              <a:rect l="0" t="0" r="r" b="b"/>
              <a:pathLst>
                <a:path w="71" h="163">
                  <a:moveTo>
                    <a:pt x="71" y="76"/>
                  </a:moveTo>
                  <a:cubicBezTo>
                    <a:pt x="71" y="11"/>
                    <a:pt x="71" y="11"/>
                    <a:pt x="71" y="11"/>
                  </a:cubicBezTo>
                  <a:cubicBezTo>
                    <a:pt x="71" y="5"/>
                    <a:pt x="66" y="0"/>
                    <a:pt x="60" y="0"/>
                  </a:cubicBezTo>
                  <a:cubicBezTo>
                    <a:pt x="12" y="0"/>
                    <a:pt x="12" y="0"/>
                    <a:pt x="12" y="0"/>
                  </a:cubicBezTo>
                  <a:cubicBezTo>
                    <a:pt x="5" y="0"/>
                    <a:pt x="0" y="5"/>
                    <a:pt x="0" y="11"/>
                  </a:cubicBezTo>
                  <a:cubicBezTo>
                    <a:pt x="0" y="76"/>
                    <a:pt x="0" y="76"/>
                    <a:pt x="0" y="76"/>
                  </a:cubicBezTo>
                  <a:cubicBezTo>
                    <a:pt x="0" y="80"/>
                    <a:pt x="0" y="83"/>
                    <a:pt x="0" y="86"/>
                  </a:cubicBezTo>
                  <a:cubicBezTo>
                    <a:pt x="0" y="151"/>
                    <a:pt x="0" y="151"/>
                    <a:pt x="0" y="151"/>
                  </a:cubicBezTo>
                  <a:cubicBezTo>
                    <a:pt x="0" y="158"/>
                    <a:pt x="5" y="163"/>
                    <a:pt x="12" y="163"/>
                  </a:cubicBezTo>
                  <a:cubicBezTo>
                    <a:pt x="60" y="163"/>
                    <a:pt x="60" y="163"/>
                    <a:pt x="60" y="163"/>
                  </a:cubicBezTo>
                  <a:cubicBezTo>
                    <a:pt x="66" y="163"/>
                    <a:pt x="71" y="158"/>
                    <a:pt x="71" y="151"/>
                  </a:cubicBezTo>
                  <a:cubicBezTo>
                    <a:pt x="71" y="86"/>
                    <a:pt x="71" y="86"/>
                    <a:pt x="71" y="86"/>
                  </a:cubicBezTo>
                  <a:cubicBezTo>
                    <a:pt x="71" y="83"/>
                    <a:pt x="71" y="80"/>
                    <a:pt x="71" y="76"/>
                  </a:cubicBezTo>
                  <a:close/>
                  <a:moveTo>
                    <a:pt x="41" y="12"/>
                  </a:moveTo>
                  <a:cubicBezTo>
                    <a:pt x="41" y="10"/>
                    <a:pt x="42" y="8"/>
                    <a:pt x="44" y="8"/>
                  </a:cubicBezTo>
                  <a:cubicBezTo>
                    <a:pt x="58" y="8"/>
                    <a:pt x="58" y="8"/>
                    <a:pt x="58" y="8"/>
                  </a:cubicBezTo>
                  <a:cubicBezTo>
                    <a:pt x="60" y="8"/>
                    <a:pt x="61" y="10"/>
                    <a:pt x="61" y="12"/>
                  </a:cubicBezTo>
                  <a:cubicBezTo>
                    <a:pt x="61" y="23"/>
                    <a:pt x="61" y="23"/>
                    <a:pt x="61" y="23"/>
                  </a:cubicBezTo>
                  <a:cubicBezTo>
                    <a:pt x="61" y="25"/>
                    <a:pt x="60" y="27"/>
                    <a:pt x="58" y="27"/>
                  </a:cubicBezTo>
                  <a:cubicBezTo>
                    <a:pt x="44" y="27"/>
                    <a:pt x="44" y="27"/>
                    <a:pt x="44" y="27"/>
                  </a:cubicBezTo>
                  <a:cubicBezTo>
                    <a:pt x="42" y="27"/>
                    <a:pt x="41" y="25"/>
                    <a:pt x="41" y="23"/>
                  </a:cubicBezTo>
                  <a:lnTo>
                    <a:pt x="41" y="12"/>
                  </a:lnTo>
                  <a:close/>
                  <a:moveTo>
                    <a:pt x="41" y="35"/>
                  </a:moveTo>
                  <a:cubicBezTo>
                    <a:pt x="41" y="33"/>
                    <a:pt x="42" y="31"/>
                    <a:pt x="44" y="31"/>
                  </a:cubicBezTo>
                  <a:cubicBezTo>
                    <a:pt x="58" y="31"/>
                    <a:pt x="58" y="31"/>
                    <a:pt x="58" y="31"/>
                  </a:cubicBezTo>
                  <a:cubicBezTo>
                    <a:pt x="60" y="31"/>
                    <a:pt x="61" y="33"/>
                    <a:pt x="61" y="35"/>
                  </a:cubicBezTo>
                  <a:cubicBezTo>
                    <a:pt x="61" y="46"/>
                    <a:pt x="61" y="46"/>
                    <a:pt x="61" y="46"/>
                  </a:cubicBezTo>
                  <a:cubicBezTo>
                    <a:pt x="61" y="48"/>
                    <a:pt x="60" y="50"/>
                    <a:pt x="58" y="50"/>
                  </a:cubicBezTo>
                  <a:cubicBezTo>
                    <a:pt x="44" y="50"/>
                    <a:pt x="44" y="50"/>
                    <a:pt x="44" y="50"/>
                  </a:cubicBezTo>
                  <a:cubicBezTo>
                    <a:pt x="42" y="50"/>
                    <a:pt x="41" y="48"/>
                    <a:pt x="41" y="46"/>
                  </a:cubicBezTo>
                  <a:lnTo>
                    <a:pt x="41" y="35"/>
                  </a:lnTo>
                  <a:close/>
                  <a:moveTo>
                    <a:pt x="41" y="61"/>
                  </a:moveTo>
                  <a:cubicBezTo>
                    <a:pt x="41" y="59"/>
                    <a:pt x="42" y="57"/>
                    <a:pt x="44" y="57"/>
                  </a:cubicBezTo>
                  <a:cubicBezTo>
                    <a:pt x="58" y="57"/>
                    <a:pt x="58" y="57"/>
                    <a:pt x="58" y="57"/>
                  </a:cubicBezTo>
                  <a:cubicBezTo>
                    <a:pt x="60" y="57"/>
                    <a:pt x="61" y="59"/>
                    <a:pt x="61" y="61"/>
                  </a:cubicBezTo>
                  <a:cubicBezTo>
                    <a:pt x="61" y="73"/>
                    <a:pt x="61" y="73"/>
                    <a:pt x="61" y="73"/>
                  </a:cubicBezTo>
                  <a:cubicBezTo>
                    <a:pt x="61" y="75"/>
                    <a:pt x="60" y="76"/>
                    <a:pt x="58" y="76"/>
                  </a:cubicBezTo>
                  <a:cubicBezTo>
                    <a:pt x="44" y="76"/>
                    <a:pt x="44" y="76"/>
                    <a:pt x="44" y="76"/>
                  </a:cubicBezTo>
                  <a:cubicBezTo>
                    <a:pt x="42" y="76"/>
                    <a:pt x="41" y="75"/>
                    <a:pt x="41" y="73"/>
                  </a:cubicBezTo>
                  <a:lnTo>
                    <a:pt x="41" y="61"/>
                  </a:lnTo>
                  <a:close/>
                  <a:moveTo>
                    <a:pt x="10" y="12"/>
                  </a:moveTo>
                  <a:cubicBezTo>
                    <a:pt x="10" y="10"/>
                    <a:pt x="12" y="8"/>
                    <a:pt x="14" y="8"/>
                  </a:cubicBezTo>
                  <a:cubicBezTo>
                    <a:pt x="27" y="8"/>
                    <a:pt x="27" y="8"/>
                    <a:pt x="27" y="8"/>
                  </a:cubicBezTo>
                  <a:cubicBezTo>
                    <a:pt x="29" y="8"/>
                    <a:pt x="31" y="10"/>
                    <a:pt x="31" y="12"/>
                  </a:cubicBezTo>
                  <a:cubicBezTo>
                    <a:pt x="31" y="23"/>
                    <a:pt x="31" y="23"/>
                    <a:pt x="31" y="23"/>
                  </a:cubicBezTo>
                  <a:cubicBezTo>
                    <a:pt x="31" y="25"/>
                    <a:pt x="29" y="27"/>
                    <a:pt x="27" y="27"/>
                  </a:cubicBezTo>
                  <a:cubicBezTo>
                    <a:pt x="14" y="27"/>
                    <a:pt x="14" y="27"/>
                    <a:pt x="14" y="27"/>
                  </a:cubicBezTo>
                  <a:cubicBezTo>
                    <a:pt x="12" y="27"/>
                    <a:pt x="10" y="25"/>
                    <a:pt x="10" y="23"/>
                  </a:cubicBezTo>
                  <a:lnTo>
                    <a:pt x="10" y="12"/>
                  </a:lnTo>
                  <a:close/>
                  <a:moveTo>
                    <a:pt x="10" y="35"/>
                  </a:moveTo>
                  <a:cubicBezTo>
                    <a:pt x="10" y="33"/>
                    <a:pt x="12" y="31"/>
                    <a:pt x="14" y="31"/>
                  </a:cubicBezTo>
                  <a:cubicBezTo>
                    <a:pt x="27" y="31"/>
                    <a:pt x="27" y="31"/>
                    <a:pt x="27" y="31"/>
                  </a:cubicBezTo>
                  <a:cubicBezTo>
                    <a:pt x="29" y="31"/>
                    <a:pt x="31" y="33"/>
                    <a:pt x="31" y="35"/>
                  </a:cubicBezTo>
                  <a:cubicBezTo>
                    <a:pt x="31" y="46"/>
                    <a:pt x="31" y="46"/>
                    <a:pt x="31" y="46"/>
                  </a:cubicBezTo>
                  <a:cubicBezTo>
                    <a:pt x="31" y="48"/>
                    <a:pt x="29" y="50"/>
                    <a:pt x="27" y="50"/>
                  </a:cubicBezTo>
                  <a:cubicBezTo>
                    <a:pt x="14" y="50"/>
                    <a:pt x="14" y="50"/>
                    <a:pt x="14" y="50"/>
                  </a:cubicBezTo>
                  <a:cubicBezTo>
                    <a:pt x="12" y="50"/>
                    <a:pt x="10" y="48"/>
                    <a:pt x="10" y="46"/>
                  </a:cubicBezTo>
                  <a:lnTo>
                    <a:pt x="10" y="35"/>
                  </a:lnTo>
                  <a:close/>
                  <a:moveTo>
                    <a:pt x="10" y="61"/>
                  </a:moveTo>
                  <a:cubicBezTo>
                    <a:pt x="10" y="59"/>
                    <a:pt x="12" y="57"/>
                    <a:pt x="14" y="57"/>
                  </a:cubicBezTo>
                  <a:cubicBezTo>
                    <a:pt x="27" y="57"/>
                    <a:pt x="27" y="57"/>
                    <a:pt x="27" y="57"/>
                  </a:cubicBezTo>
                  <a:cubicBezTo>
                    <a:pt x="29" y="57"/>
                    <a:pt x="31" y="59"/>
                    <a:pt x="31" y="61"/>
                  </a:cubicBezTo>
                  <a:cubicBezTo>
                    <a:pt x="31" y="73"/>
                    <a:pt x="31" y="73"/>
                    <a:pt x="31" y="73"/>
                  </a:cubicBezTo>
                  <a:cubicBezTo>
                    <a:pt x="31" y="75"/>
                    <a:pt x="29" y="76"/>
                    <a:pt x="27" y="76"/>
                  </a:cubicBezTo>
                  <a:cubicBezTo>
                    <a:pt x="14" y="76"/>
                    <a:pt x="14" y="76"/>
                    <a:pt x="14" y="76"/>
                  </a:cubicBezTo>
                  <a:cubicBezTo>
                    <a:pt x="12" y="76"/>
                    <a:pt x="10" y="75"/>
                    <a:pt x="10" y="73"/>
                  </a:cubicBezTo>
                  <a:lnTo>
                    <a:pt x="10" y="61"/>
                  </a:lnTo>
                  <a:close/>
                  <a:moveTo>
                    <a:pt x="31" y="147"/>
                  </a:moveTo>
                  <a:cubicBezTo>
                    <a:pt x="31" y="150"/>
                    <a:pt x="29" y="151"/>
                    <a:pt x="27" y="151"/>
                  </a:cubicBezTo>
                  <a:cubicBezTo>
                    <a:pt x="14" y="151"/>
                    <a:pt x="14" y="151"/>
                    <a:pt x="14" y="151"/>
                  </a:cubicBezTo>
                  <a:cubicBezTo>
                    <a:pt x="12" y="151"/>
                    <a:pt x="10" y="150"/>
                    <a:pt x="10" y="147"/>
                  </a:cubicBezTo>
                  <a:cubicBezTo>
                    <a:pt x="10" y="136"/>
                    <a:pt x="10" y="136"/>
                    <a:pt x="10" y="136"/>
                  </a:cubicBezTo>
                  <a:cubicBezTo>
                    <a:pt x="10" y="134"/>
                    <a:pt x="12" y="132"/>
                    <a:pt x="14" y="132"/>
                  </a:cubicBezTo>
                  <a:cubicBezTo>
                    <a:pt x="27" y="132"/>
                    <a:pt x="27" y="132"/>
                    <a:pt x="27" y="132"/>
                  </a:cubicBezTo>
                  <a:cubicBezTo>
                    <a:pt x="29" y="132"/>
                    <a:pt x="31" y="134"/>
                    <a:pt x="31" y="136"/>
                  </a:cubicBezTo>
                  <a:lnTo>
                    <a:pt x="31" y="147"/>
                  </a:lnTo>
                  <a:close/>
                  <a:moveTo>
                    <a:pt x="31" y="121"/>
                  </a:moveTo>
                  <a:cubicBezTo>
                    <a:pt x="31" y="123"/>
                    <a:pt x="29" y="125"/>
                    <a:pt x="27" y="125"/>
                  </a:cubicBezTo>
                  <a:cubicBezTo>
                    <a:pt x="14" y="125"/>
                    <a:pt x="14" y="125"/>
                    <a:pt x="14" y="125"/>
                  </a:cubicBezTo>
                  <a:cubicBezTo>
                    <a:pt x="12" y="125"/>
                    <a:pt x="10" y="123"/>
                    <a:pt x="10" y="121"/>
                  </a:cubicBezTo>
                  <a:cubicBezTo>
                    <a:pt x="10" y="109"/>
                    <a:pt x="10" y="109"/>
                    <a:pt x="10" y="109"/>
                  </a:cubicBezTo>
                  <a:cubicBezTo>
                    <a:pt x="10" y="107"/>
                    <a:pt x="12" y="106"/>
                    <a:pt x="14" y="106"/>
                  </a:cubicBezTo>
                  <a:cubicBezTo>
                    <a:pt x="27" y="106"/>
                    <a:pt x="27" y="106"/>
                    <a:pt x="27" y="106"/>
                  </a:cubicBezTo>
                  <a:cubicBezTo>
                    <a:pt x="29" y="106"/>
                    <a:pt x="31" y="107"/>
                    <a:pt x="31" y="109"/>
                  </a:cubicBezTo>
                  <a:lnTo>
                    <a:pt x="31" y="121"/>
                  </a:lnTo>
                  <a:close/>
                  <a:moveTo>
                    <a:pt x="31" y="98"/>
                  </a:moveTo>
                  <a:cubicBezTo>
                    <a:pt x="31" y="100"/>
                    <a:pt x="29" y="102"/>
                    <a:pt x="27" y="102"/>
                  </a:cubicBezTo>
                  <a:cubicBezTo>
                    <a:pt x="14" y="102"/>
                    <a:pt x="14" y="102"/>
                    <a:pt x="14" y="102"/>
                  </a:cubicBezTo>
                  <a:cubicBezTo>
                    <a:pt x="12" y="102"/>
                    <a:pt x="10" y="100"/>
                    <a:pt x="10" y="98"/>
                  </a:cubicBezTo>
                  <a:cubicBezTo>
                    <a:pt x="10" y="87"/>
                    <a:pt x="10" y="87"/>
                    <a:pt x="10" y="87"/>
                  </a:cubicBezTo>
                  <a:cubicBezTo>
                    <a:pt x="10" y="85"/>
                    <a:pt x="12" y="83"/>
                    <a:pt x="14" y="83"/>
                  </a:cubicBezTo>
                  <a:cubicBezTo>
                    <a:pt x="27" y="83"/>
                    <a:pt x="27" y="83"/>
                    <a:pt x="27" y="83"/>
                  </a:cubicBezTo>
                  <a:cubicBezTo>
                    <a:pt x="29" y="83"/>
                    <a:pt x="31" y="85"/>
                    <a:pt x="31" y="87"/>
                  </a:cubicBezTo>
                  <a:lnTo>
                    <a:pt x="31" y="98"/>
                  </a:lnTo>
                  <a:close/>
                  <a:moveTo>
                    <a:pt x="61" y="147"/>
                  </a:moveTo>
                  <a:cubicBezTo>
                    <a:pt x="61" y="150"/>
                    <a:pt x="60" y="151"/>
                    <a:pt x="58" y="151"/>
                  </a:cubicBezTo>
                  <a:cubicBezTo>
                    <a:pt x="44" y="151"/>
                    <a:pt x="44" y="151"/>
                    <a:pt x="44" y="151"/>
                  </a:cubicBezTo>
                  <a:cubicBezTo>
                    <a:pt x="42" y="151"/>
                    <a:pt x="41" y="150"/>
                    <a:pt x="41" y="147"/>
                  </a:cubicBezTo>
                  <a:cubicBezTo>
                    <a:pt x="41" y="136"/>
                    <a:pt x="41" y="136"/>
                    <a:pt x="41" y="136"/>
                  </a:cubicBezTo>
                  <a:cubicBezTo>
                    <a:pt x="41" y="134"/>
                    <a:pt x="42" y="132"/>
                    <a:pt x="44" y="132"/>
                  </a:cubicBezTo>
                  <a:cubicBezTo>
                    <a:pt x="58" y="132"/>
                    <a:pt x="58" y="132"/>
                    <a:pt x="58" y="132"/>
                  </a:cubicBezTo>
                  <a:cubicBezTo>
                    <a:pt x="60" y="132"/>
                    <a:pt x="61" y="134"/>
                    <a:pt x="61" y="136"/>
                  </a:cubicBezTo>
                  <a:lnTo>
                    <a:pt x="61" y="147"/>
                  </a:lnTo>
                  <a:close/>
                  <a:moveTo>
                    <a:pt x="61" y="121"/>
                  </a:moveTo>
                  <a:cubicBezTo>
                    <a:pt x="61" y="123"/>
                    <a:pt x="60" y="125"/>
                    <a:pt x="58" y="125"/>
                  </a:cubicBezTo>
                  <a:cubicBezTo>
                    <a:pt x="44" y="125"/>
                    <a:pt x="44" y="125"/>
                    <a:pt x="44" y="125"/>
                  </a:cubicBezTo>
                  <a:cubicBezTo>
                    <a:pt x="42" y="125"/>
                    <a:pt x="41" y="123"/>
                    <a:pt x="41" y="121"/>
                  </a:cubicBezTo>
                  <a:cubicBezTo>
                    <a:pt x="41" y="109"/>
                    <a:pt x="41" y="109"/>
                    <a:pt x="41" y="109"/>
                  </a:cubicBezTo>
                  <a:cubicBezTo>
                    <a:pt x="41" y="107"/>
                    <a:pt x="42" y="106"/>
                    <a:pt x="44" y="106"/>
                  </a:cubicBezTo>
                  <a:cubicBezTo>
                    <a:pt x="58" y="106"/>
                    <a:pt x="58" y="106"/>
                    <a:pt x="58" y="106"/>
                  </a:cubicBezTo>
                  <a:cubicBezTo>
                    <a:pt x="60" y="106"/>
                    <a:pt x="61" y="107"/>
                    <a:pt x="61" y="109"/>
                  </a:cubicBezTo>
                  <a:lnTo>
                    <a:pt x="61" y="121"/>
                  </a:lnTo>
                  <a:close/>
                  <a:moveTo>
                    <a:pt x="61" y="98"/>
                  </a:moveTo>
                  <a:cubicBezTo>
                    <a:pt x="61" y="100"/>
                    <a:pt x="60" y="102"/>
                    <a:pt x="58" y="102"/>
                  </a:cubicBezTo>
                  <a:cubicBezTo>
                    <a:pt x="44" y="102"/>
                    <a:pt x="44" y="102"/>
                    <a:pt x="44" y="102"/>
                  </a:cubicBezTo>
                  <a:cubicBezTo>
                    <a:pt x="42" y="102"/>
                    <a:pt x="41" y="100"/>
                    <a:pt x="41" y="98"/>
                  </a:cubicBezTo>
                  <a:cubicBezTo>
                    <a:pt x="41" y="87"/>
                    <a:pt x="41" y="87"/>
                    <a:pt x="41" y="87"/>
                  </a:cubicBezTo>
                  <a:cubicBezTo>
                    <a:pt x="41" y="85"/>
                    <a:pt x="42" y="83"/>
                    <a:pt x="44" y="83"/>
                  </a:cubicBezTo>
                  <a:cubicBezTo>
                    <a:pt x="58" y="83"/>
                    <a:pt x="58" y="83"/>
                    <a:pt x="58" y="83"/>
                  </a:cubicBezTo>
                  <a:cubicBezTo>
                    <a:pt x="60" y="83"/>
                    <a:pt x="61" y="85"/>
                    <a:pt x="61" y="87"/>
                  </a:cubicBezTo>
                  <a:lnTo>
                    <a:pt x="61" y="9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grpSp>
      <p:sp>
        <p:nvSpPr>
          <p:cNvPr id="75" name="TextBox 74"/>
          <p:cNvSpPr txBox="1"/>
          <p:nvPr/>
        </p:nvSpPr>
        <p:spPr>
          <a:xfrm>
            <a:off x="5297335" y="4502315"/>
            <a:ext cx="4261185" cy="276999"/>
          </a:xfrm>
          <a:prstGeom prst="rect">
            <a:avLst/>
          </a:prstGeom>
          <a:noFill/>
        </p:spPr>
        <p:txBody>
          <a:bodyPr wrap="square" lIns="0" tIns="0" rIns="0" bIns="0" rtlCol="0">
            <a:spAutoFit/>
          </a:bodyPr>
          <a:lstStyle/>
          <a:p>
            <a:pPr marL="174625" marR="0" lvl="0" indent="0" defTabSz="914400" eaLnBrk="1" fontAlgn="auto" latinLnBrk="0" hangingPunct="1">
              <a:lnSpc>
                <a:spcPct val="100000"/>
              </a:lnSpc>
              <a:spcBef>
                <a:spcPts val="0"/>
              </a:spcBef>
              <a:spcAft>
                <a:spcPts val="0"/>
              </a:spcAft>
              <a:buClrTx/>
              <a:buSzTx/>
              <a:buFontTx/>
              <a:buNone/>
              <a:tabLst/>
              <a:defRPr/>
            </a:pPr>
            <a:r>
              <a:rPr kumimoji="0" lang="es-ES" sz="1800" b="0" i="0" u="none" strike="noStrike" kern="0" cap="none" spc="0" normalizeH="0" baseline="0" noProof="0" dirty="0" smtClean="0">
                <a:ln>
                  <a:noFill/>
                </a:ln>
                <a:solidFill>
                  <a:srgbClr val="000000"/>
                </a:solidFill>
                <a:effectLst/>
                <a:uLnTx/>
                <a:uFillTx/>
                <a:latin typeface="Univers for KPMG Cond" pitchFamily="34" charset="0"/>
              </a:rPr>
              <a:t> </a:t>
            </a:r>
          </a:p>
        </p:txBody>
      </p:sp>
      <p:sp>
        <p:nvSpPr>
          <p:cNvPr id="2" name="Title 1"/>
          <p:cNvSpPr>
            <a:spLocks noGrp="1"/>
          </p:cNvSpPr>
          <p:nvPr>
            <p:ph type="title"/>
          </p:nvPr>
        </p:nvSpPr>
        <p:spPr/>
        <p:txBody>
          <a:bodyPr/>
          <a:lstStyle/>
          <a:p>
            <a:endParaRPr lang="es-ES"/>
          </a:p>
        </p:txBody>
      </p:sp>
      <p:sp>
        <p:nvSpPr>
          <p:cNvPr id="39" name="Title 3"/>
          <p:cNvSpPr txBox="1">
            <a:spLocks/>
          </p:cNvSpPr>
          <p:nvPr/>
        </p:nvSpPr>
        <p:spPr>
          <a:xfrm>
            <a:off x="808566" y="548812"/>
            <a:ext cx="8255002" cy="725086"/>
          </a:xfrm>
          <a:prstGeom prst="rect">
            <a:avLst/>
          </a:prstGeom>
          <a:noFill/>
        </p:spPr>
        <p:txBody>
          <a:bodyPr vert="horz" lIns="0" tIns="0" rIns="0" bIns="0" rtlCol="0" anchor="b" anchorCtr="0">
            <a:noAutofit/>
          </a:bodyPr>
          <a:lstStyle>
            <a:lvl1pPr eaLnBrk="1" hangingPunct="1">
              <a:lnSpc>
                <a:spcPct val="70000"/>
              </a:lnSpc>
              <a:defRPr sz="5400" b="0" i="0">
                <a:solidFill>
                  <a:srgbClr val="00338D"/>
                </a:solidFill>
                <a:latin typeface="+mj-lt"/>
                <a:cs typeface="KPMG Extralight"/>
              </a:defRPr>
            </a:lvl1pPr>
          </a:lstStyle>
          <a:p>
            <a:pPr defTabSz="914400"/>
            <a:r>
              <a:rPr lang="es-ES" sz="4400" kern="0" smtClean="0"/>
              <a:t>Impacto económico del patrimonio con interés cultural</a:t>
            </a:r>
            <a:br>
              <a:rPr lang="es-ES" sz="4400" kern="0" smtClean="0"/>
            </a:br>
            <a:r>
              <a:rPr lang="es-ES" sz="4400" kern="0" smtClean="0"/>
              <a:t>Por qué y cómo se produce</a:t>
            </a:r>
            <a:endParaRPr lang="es-ES" sz="4400" kern="0" dirty="0"/>
          </a:p>
        </p:txBody>
      </p:sp>
      <p:sp>
        <p:nvSpPr>
          <p:cNvPr id="3" name="Rectangle 2"/>
          <p:cNvSpPr/>
          <p:nvPr/>
        </p:nvSpPr>
        <p:spPr>
          <a:xfrm>
            <a:off x="5710767" y="2146832"/>
            <a:ext cx="3847753" cy="3221010"/>
          </a:xfrm>
          <a:prstGeom prst="rect">
            <a:avLst/>
          </a:prstGeom>
        </p:spPr>
        <p:txBody>
          <a:bodyPr wrap="square">
            <a:spAutoFit/>
          </a:bodyPr>
          <a:lstStyle/>
          <a:p>
            <a:pPr marL="342900" lvl="0" indent="-342900">
              <a:lnSpc>
                <a:spcPct val="107000"/>
              </a:lnSpc>
              <a:spcAft>
                <a:spcPts val="0"/>
              </a:spcAft>
              <a:buFont typeface="Wingdings" panose="05000000000000000000" pitchFamily="2" charset="2"/>
              <a:buChar char=""/>
            </a:pPr>
            <a:r>
              <a:rPr lang="es-ES_tradnl" sz="1600" dirty="0">
                <a:solidFill>
                  <a:srgbClr val="C00000"/>
                </a:solidFill>
                <a:latin typeface="Univers for KPMG Cond" panose="020B0606020202020204" pitchFamily="34" charset="0"/>
                <a:ea typeface="Calibri" panose="020F0502020204030204" pitchFamily="34" charset="0"/>
                <a:cs typeface="Times New Roman" panose="02020603050405020304" pitchFamily="18" charset="0"/>
              </a:rPr>
              <a:t>Efecto directo</a:t>
            </a:r>
            <a:r>
              <a:rPr lang="es-ES_tradnl" sz="1600" dirty="0">
                <a:latin typeface="Univers for KPMG Cond" panose="020B0606020202020204" pitchFamily="34" charset="0"/>
                <a:ea typeface="Calibri" panose="020F0502020204030204" pitchFamily="34" charset="0"/>
                <a:cs typeface="Times New Roman" panose="02020603050405020304" pitchFamily="18" charset="0"/>
              </a:rPr>
              <a:t>, provocado por el incremento de la </a:t>
            </a:r>
            <a:r>
              <a:rPr lang="es-ES_tradnl" sz="1600" dirty="0" smtClean="0">
                <a:latin typeface="Univers for KPMG Cond" panose="020B0606020202020204" pitchFamily="34" charset="0"/>
                <a:ea typeface="Calibri" panose="020F0502020204030204" pitchFamily="34" charset="0"/>
                <a:cs typeface="Times New Roman" panose="02020603050405020304" pitchFamily="18" charset="0"/>
              </a:rPr>
              <a:t>demanda.</a:t>
            </a:r>
          </a:p>
          <a:p>
            <a:pPr marL="342900" lvl="0" indent="-342900">
              <a:lnSpc>
                <a:spcPct val="107000"/>
              </a:lnSpc>
              <a:spcAft>
                <a:spcPts val="0"/>
              </a:spcAft>
              <a:buFont typeface="Wingdings" panose="05000000000000000000" pitchFamily="2" charset="2"/>
              <a:buChar char=""/>
            </a:pPr>
            <a:endParaRPr lang="es-ES"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Wingdings" panose="05000000000000000000" pitchFamily="2" charset="2"/>
              <a:buChar char=""/>
            </a:pPr>
            <a:r>
              <a:rPr lang="es-ES_tradnl" sz="1600" dirty="0">
                <a:solidFill>
                  <a:srgbClr val="0091DA"/>
                </a:solidFill>
                <a:latin typeface="Univers for KPMG Cond" panose="020B0606020202020204" pitchFamily="34" charset="0"/>
                <a:ea typeface="Calibri" panose="020F0502020204030204" pitchFamily="34" charset="0"/>
                <a:cs typeface="Times New Roman" panose="02020603050405020304" pitchFamily="18" charset="0"/>
              </a:rPr>
              <a:t>Efecto indirecto</a:t>
            </a:r>
            <a:r>
              <a:rPr lang="es-ES_tradnl" sz="1600" dirty="0">
                <a:latin typeface="Univers for KPMG Cond" panose="020B0606020202020204" pitchFamily="34" charset="0"/>
                <a:ea typeface="Calibri" panose="020F0502020204030204" pitchFamily="34" charset="0"/>
                <a:cs typeface="Times New Roman" panose="02020603050405020304" pitchFamily="18" charset="0"/>
              </a:rPr>
              <a:t>, que son los efectos producidos en los sectores que proveen de bienes intermedios a los sectores que reciben el incremento de la </a:t>
            </a:r>
            <a:r>
              <a:rPr lang="es-ES_tradnl" sz="1600" dirty="0" smtClean="0">
                <a:latin typeface="Univers for KPMG Cond" panose="020B0606020202020204" pitchFamily="34" charset="0"/>
                <a:ea typeface="Calibri" panose="020F0502020204030204" pitchFamily="34" charset="0"/>
                <a:cs typeface="Times New Roman" panose="02020603050405020304" pitchFamily="18" charset="0"/>
              </a:rPr>
              <a:t>demanda.</a:t>
            </a:r>
          </a:p>
          <a:p>
            <a:pPr marL="342900" lvl="0" indent="-342900">
              <a:lnSpc>
                <a:spcPct val="107000"/>
              </a:lnSpc>
              <a:spcAft>
                <a:spcPts val="0"/>
              </a:spcAft>
              <a:buFont typeface="Wingdings" panose="05000000000000000000" pitchFamily="2" charset="2"/>
              <a:buChar char=""/>
            </a:pPr>
            <a:endParaRPr lang="es-ES_tradnl" sz="1600" dirty="0">
              <a:latin typeface="Univers for KPMG Cond" panose="020B060602020202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Wingdings" panose="05000000000000000000" pitchFamily="2" charset="2"/>
              <a:buChar char=""/>
            </a:pPr>
            <a:r>
              <a:rPr lang="es-ES_tradnl" sz="1600" dirty="0" smtClean="0">
                <a:solidFill>
                  <a:srgbClr val="00A3A1"/>
                </a:solidFill>
                <a:latin typeface="Univers for KPMG Cond" panose="020B0606020202020204" pitchFamily="34" charset="0"/>
                <a:ea typeface="Calibri" panose="020F0502020204030204" pitchFamily="34" charset="0"/>
                <a:cs typeface="Times New Roman" panose="02020603050405020304" pitchFamily="18" charset="0"/>
              </a:rPr>
              <a:t>Efecto </a:t>
            </a:r>
            <a:r>
              <a:rPr lang="es-ES_tradnl" sz="1600" dirty="0">
                <a:solidFill>
                  <a:srgbClr val="00A3A1"/>
                </a:solidFill>
                <a:latin typeface="Univers for KPMG Cond" panose="020B0606020202020204" pitchFamily="34" charset="0"/>
                <a:ea typeface="Calibri" panose="020F0502020204030204" pitchFamily="34" charset="0"/>
                <a:cs typeface="Times New Roman" panose="02020603050405020304" pitchFamily="18" charset="0"/>
              </a:rPr>
              <a:t>inducido</a:t>
            </a:r>
            <a:r>
              <a:rPr lang="es-ES_tradnl" sz="1600" dirty="0">
                <a:latin typeface="Univers for KPMG Cond" panose="020B0606020202020204" pitchFamily="34" charset="0"/>
                <a:ea typeface="Calibri" panose="020F0502020204030204" pitchFamily="34" charset="0"/>
                <a:cs typeface="Times New Roman" panose="02020603050405020304" pitchFamily="18" charset="0"/>
              </a:rPr>
              <a:t>, que son los efectos que en el resto de sectores, que ante el aumento de la demanda incrementarán sus pedidos a sus proveedores.</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1" name="Oval 40"/>
          <p:cNvSpPr/>
          <p:nvPr/>
        </p:nvSpPr>
        <p:spPr>
          <a:xfrm>
            <a:off x="3326934" y="3501086"/>
            <a:ext cx="792000" cy="792000"/>
          </a:xfrm>
          <a:prstGeom prst="ellipse">
            <a:avLst/>
          </a:prstGeom>
          <a:noFill/>
          <a:ln w="9525">
            <a:solidFill>
              <a:srgbClr val="4B28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TextBox 3"/>
          <p:cNvSpPr txBox="1"/>
          <p:nvPr/>
        </p:nvSpPr>
        <p:spPr>
          <a:xfrm>
            <a:off x="2879597" y="2278896"/>
            <a:ext cx="1667444" cy="830997"/>
          </a:xfrm>
          <a:prstGeom prst="rect">
            <a:avLst/>
          </a:prstGeom>
          <a:noFill/>
        </p:spPr>
        <p:txBody>
          <a:bodyPr wrap="none" rtlCol="0">
            <a:spAutoFit/>
          </a:bodyPr>
          <a:lstStyle/>
          <a:p>
            <a:pPr algn="ctr"/>
            <a:r>
              <a:rPr lang="es-ES_tradnl" sz="1600" dirty="0" smtClean="0">
                <a:solidFill>
                  <a:srgbClr val="003087"/>
                </a:solidFill>
                <a:latin typeface="Univers for KPMG"/>
                <a:cs typeface="Univers for KPMG"/>
              </a:rPr>
              <a:t>Locales</a:t>
            </a:r>
          </a:p>
          <a:p>
            <a:pPr algn="ctr"/>
            <a:r>
              <a:rPr lang="es-ES_tradnl" sz="1600" dirty="0" smtClean="0">
                <a:solidFill>
                  <a:srgbClr val="003087"/>
                </a:solidFill>
                <a:latin typeface="Univers for KPMG"/>
                <a:cs typeface="Univers for KPMG"/>
              </a:rPr>
              <a:t>Nacionales</a:t>
            </a:r>
          </a:p>
          <a:p>
            <a:pPr algn="ctr"/>
            <a:r>
              <a:rPr lang="es-ES_tradnl" sz="1600" dirty="0" smtClean="0">
                <a:solidFill>
                  <a:srgbClr val="003087"/>
                </a:solidFill>
                <a:latin typeface="Univers for KPMG"/>
                <a:cs typeface="Univers for KPMG"/>
              </a:rPr>
              <a:t>Internacionales</a:t>
            </a:r>
            <a:endParaRPr lang="es-ES" sz="1600" dirty="0" smtClean="0">
              <a:solidFill>
                <a:srgbClr val="003087"/>
              </a:solidFill>
              <a:latin typeface="Univers for KPMG"/>
              <a:cs typeface="Univers for KPMG"/>
            </a:endParaRPr>
          </a:p>
        </p:txBody>
      </p:sp>
      <p:sp>
        <p:nvSpPr>
          <p:cNvPr id="44" name="Oval 43"/>
          <p:cNvSpPr/>
          <p:nvPr/>
        </p:nvSpPr>
        <p:spPr>
          <a:xfrm>
            <a:off x="1714805" y="2186638"/>
            <a:ext cx="792000" cy="792000"/>
          </a:xfrm>
          <a:prstGeom prst="ellipse">
            <a:avLst/>
          </a:prstGeom>
          <a:noFill/>
          <a:ln w="9525">
            <a:solidFill>
              <a:srgbClr val="4B28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900" dirty="0">
              <a:solidFill>
                <a:schemeClr val="tx1"/>
              </a:solidFill>
            </a:endParaRPr>
          </a:p>
        </p:txBody>
      </p:sp>
      <p:sp>
        <p:nvSpPr>
          <p:cNvPr id="45" name="Oval 44"/>
          <p:cNvSpPr/>
          <p:nvPr/>
        </p:nvSpPr>
        <p:spPr>
          <a:xfrm>
            <a:off x="1248476" y="3171210"/>
            <a:ext cx="792000" cy="792000"/>
          </a:xfrm>
          <a:prstGeom prst="ellipse">
            <a:avLst/>
          </a:prstGeom>
          <a:noFill/>
          <a:ln w="9525">
            <a:solidFill>
              <a:srgbClr val="4B28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900" dirty="0">
              <a:solidFill>
                <a:schemeClr val="tx1"/>
              </a:solidFill>
            </a:endParaRPr>
          </a:p>
        </p:txBody>
      </p:sp>
      <p:sp>
        <p:nvSpPr>
          <p:cNvPr id="76" name="Oval 75"/>
          <p:cNvSpPr/>
          <p:nvPr/>
        </p:nvSpPr>
        <p:spPr>
          <a:xfrm>
            <a:off x="1622952" y="4383314"/>
            <a:ext cx="792000" cy="792000"/>
          </a:xfrm>
          <a:prstGeom prst="ellipse">
            <a:avLst/>
          </a:prstGeom>
          <a:noFill/>
          <a:ln w="9525">
            <a:solidFill>
              <a:srgbClr val="4B28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900" dirty="0">
              <a:solidFill>
                <a:schemeClr val="tx1"/>
              </a:solidFill>
            </a:endParaRPr>
          </a:p>
        </p:txBody>
      </p:sp>
      <p:sp>
        <p:nvSpPr>
          <p:cNvPr id="82" name="Oval 81"/>
          <p:cNvSpPr/>
          <p:nvPr/>
        </p:nvSpPr>
        <p:spPr>
          <a:xfrm>
            <a:off x="2634133" y="5062018"/>
            <a:ext cx="792000" cy="792000"/>
          </a:xfrm>
          <a:prstGeom prst="ellipse">
            <a:avLst/>
          </a:prstGeom>
          <a:noFill/>
          <a:ln w="9525">
            <a:solidFill>
              <a:srgbClr val="4B28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900" dirty="0">
              <a:solidFill>
                <a:schemeClr val="tx1"/>
              </a:solidFill>
            </a:endParaRPr>
          </a:p>
        </p:txBody>
      </p:sp>
      <p:grpSp>
        <p:nvGrpSpPr>
          <p:cNvPr id="83" name="Group 82"/>
          <p:cNvGrpSpPr/>
          <p:nvPr/>
        </p:nvGrpSpPr>
        <p:grpSpPr>
          <a:xfrm>
            <a:off x="1770935" y="4454090"/>
            <a:ext cx="469922" cy="650447"/>
            <a:chOff x="4543425" y="3749675"/>
            <a:chExt cx="644526" cy="1079500"/>
          </a:xfrm>
        </p:grpSpPr>
        <p:sp>
          <p:nvSpPr>
            <p:cNvPr id="84" name="Freeform 124"/>
            <p:cNvSpPr>
              <a:spLocks/>
            </p:cNvSpPr>
            <p:nvPr/>
          </p:nvSpPr>
          <p:spPr bwMode="auto">
            <a:xfrm>
              <a:off x="4665663" y="3749675"/>
              <a:ext cx="522288" cy="1076325"/>
            </a:xfrm>
            <a:custGeom>
              <a:avLst/>
              <a:gdLst/>
              <a:ahLst/>
              <a:cxnLst>
                <a:cxn ang="0">
                  <a:pos x="467" y="3"/>
                </a:cxn>
                <a:cxn ang="0">
                  <a:pos x="431" y="30"/>
                </a:cxn>
                <a:cxn ang="0">
                  <a:pos x="342" y="244"/>
                </a:cxn>
                <a:cxn ang="0">
                  <a:pos x="301" y="273"/>
                </a:cxn>
                <a:cxn ang="0">
                  <a:pos x="290" y="278"/>
                </a:cxn>
                <a:cxn ang="0">
                  <a:pos x="141" y="278"/>
                </a:cxn>
                <a:cxn ang="0">
                  <a:pos x="130" y="280"/>
                </a:cxn>
                <a:cxn ang="0">
                  <a:pos x="82" y="306"/>
                </a:cxn>
                <a:cxn ang="0">
                  <a:pos x="12" y="441"/>
                </a:cxn>
                <a:cxn ang="0">
                  <a:pos x="12" y="441"/>
                </a:cxn>
                <a:cxn ang="0">
                  <a:pos x="12" y="441"/>
                </a:cxn>
                <a:cxn ang="0">
                  <a:pos x="8" y="463"/>
                </a:cxn>
                <a:cxn ang="0">
                  <a:pos x="0" y="566"/>
                </a:cxn>
                <a:cxn ang="0">
                  <a:pos x="32" y="598"/>
                </a:cxn>
                <a:cxn ang="0">
                  <a:pos x="32" y="598"/>
                </a:cxn>
                <a:cxn ang="0">
                  <a:pos x="64" y="567"/>
                </a:cxn>
                <a:cxn ang="0">
                  <a:pos x="71" y="475"/>
                </a:cxn>
                <a:cxn ang="0">
                  <a:pos x="75" y="454"/>
                </a:cxn>
                <a:cxn ang="0">
                  <a:pos x="75" y="454"/>
                </a:cxn>
                <a:cxn ang="0">
                  <a:pos x="110" y="369"/>
                </a:cxn>
                <a:cxn ang="0">
                  <a:pos x="110" y="623"/>
                </a:cxn>
                <a:cxn ang="0">
                  <a:pos x="125" y="623"/>
                </a:cxn>
                <a:cxn ang="0">
                  <a:pos x="157" y="655"/>
                </a:cxn>
                <a:cxn ang="0">
                  <a:pos x="157" y="975"/>
                </a:cxn>
                <a:cxn ang="0">
                  <a:pos x="134" y="1006"/>
                </a:cxn>
                <a:cxn ang="0">
                  <a:pos x="134" y="1010"/>
                </a:cxn>
                <a:cxn ang="0">
                  <a:pos x="133" y="1016"/>
                </a:cxn>
                <a:cxn ang="0">
                  <a:pos x="159" y="1024"/>
                </a:cxn>
                <a:cxn ang="0">
                  <a:pos x="209" y="974"/>
                </a:cxn>
                <a:cxn ang="0">
                  <a:pos x="209" y="613"/>
                </a:cxn>
                <a:cxn ang="0">
                  <a:pos x="227" y="613"/>
                </a:cxn>
                <a:cxn ang="0">
                  <a:pos x="227" y="974"/>
                </a:cxn>
                <a:cxn ang="0">
                  <a:pos x="277" y="1024"/>
                </a:cxn>
                <a:cxn ang="0">
                  <a:pos x="326" y="974"/>
                </a:cxn>
                <a:cxn ang="0">
                  <a:pos x="326" y="332"/>
                </a:cxn>
                <a:cxn ang="0">
                  <a:pos x="387" y="289"/>
                </a:cxn>
                <a:cxn ang="0">
                  <a:pos x="494" y="39"/>
                </a:cxn>
                <a:cxn ang="0">
                  <a:pos x="467" y="3"/>
                </a:cxn>
              </a:cxnLst>
              <a:rect l="0" t="0" r="r" b="b"/>
              <a:pathLst>
                <a:path w="497" h="1024">
                  <a:moveTo>
                    <a:pt x="467" y="3"/>
                  </a:moveTo>
                  <a:cubicBezTo>
                    <a:pt x="450" y="0"/>
                    <a:pt x="433" y="12"/>
                    <a:pt x="431" y="30"/>
                  </a:cubicBezTo>
                  <a:cubicBezTo>
                    <a:pt x="413" y="150"/>
                    <a:pt x="374" y="211"/>
                    <a:pt x="342" y="244"/>
                  </a:cubicBezTo>
                  <a:cubicBezTo>
                    <a:pt x="326" y="260"/>
                    <a:pt x="311" y="269"/>
                    <a:pt x="301" y="273"/>
                  </a:cubicBezTo>
                  <a:cubicBezTo>
                    <a:pt x="296" y="276"/>
                    <a:pt x="293" y="277"/>
                    <a:pt x="290" y="278"/>
                  </a:cubicBezTo>
                  <a:cubicBezTo>
                    <a:pt x="141" y="278"/>
                    <a:pt x="141" y="278"/>
                    <a:pt x="141" y="278"/>
                  </a:cubicBezTo>
                  <a:cubicBezTo>
                    <a:pt x="137" y="278"/>
                    <a:pt x="134" y="279"/>
                    <a:pt x="130" y="280"/>
                  </a:cubicBezTo>
                  <a:cubicBezTo>
                    <a:pt x="120" y="282"/>
                    <a:pt x="102" y="289"/>
                    <a:pt x="82" y="306"/>
                  </a:cubicBezTo>
                  <a:cubicBezTo>
                    <a:pt x="55" y="329"/>
                    <a:pt x="27" y="370"/>
                    <a:pt x="12" y="441"/>
                  </a:cubicBezTo>
                  <a:cubicBezTo>
                    <a:pt x="12" y="441"/>
                    <a:pt x="12" y="441"/>
                    <a:pt x="12" y="441"/>
                  </a:cubicBezTo>
                  <a:cubicBezTo>
                    <a:pt x="12" y="441"/>
                    <a:pt x="12" y="441"/>
                    <a:pt x="12" y="441"/>
                  </a:cubicBezTo>
                  <a:cubicBezTo>
                    <a:pt x="11" y="448"/>
                    <a:pt x="9" y="455"/>
                    <a:pt x="8" y="463"/>
                  </a:cubicBezTo>
                  <a:cubicBezTo>
                    <a:pt x="3" y="492"/>
                    <a:pt x="0" y="526"/>
                    <a:pt x="0" y="566"/>
                  </a:cubicBezTo>
                  <a:cubicBezTo>
                    <a:pt x="0" y="584"/>
                    <a:pt x="14" y="598"/>
                    <a:pt x="32" y="598"/>
                  </a:cubicBezTo>
                  <a:cubicBezTo>
                    <a:pt x="32" y="598"/>
                    <a:pt x="32" y="598"/>
                    <a:pt x="32" y="598"/>
                  </a:cubicBezTo>
                  <a:cubicBezTo>
                    <a:pt x="49" y="598"/>
                    <a:pt x="64" y="584"/>
                    <a:pt x="64" y="567"/>
                  </a:cubicBezTo>
                  <a:cubicBezTo>
                    <a:pt x="64" y="531"/>
                    <a:pt x="67" y="501"/>
                    <a:pt x="71" y="475"/>
                  </a:cubicBezTo>
                  <a:cubicBezTo>
                    <a:pt x="72" y="468"/>
                    <a:pt x="73" y="461"/>
                    <a:pt x="75" y="454"/>
                  </a:cubicBezTo>
                  <a:cubicBezTo>
                    <a:pt x="75" y="454"/>
                    <a:pt x="75" y="454"/>
                    <a:pt x="75" y="454"/>
                  </a:cubicBezTo>
                  <a:cubicBezTo>
                    <a:pt x="84" y="412"/>
                    <a:pt x="97" y="386"/>
                    <a:pt x="110" y="369"/>
                  </a:cubicBezTo>
                  <a:cubicBezTo>
                    <a:pt x="110" y="623"/>
                    <a:pt x="110" y="623"/>
                    <a:pt x="110" y="623"/>
                  </a:cubicBezTo>
                  <a:cubicBezTo>
                    <a:pt x="125" y="623"/>
                    <a:pt x="125" y="623"/>
                    <a:pt x="125" y="623"/>
                  </a:cubicBezTo>
                  <a:cubicBezTo>
                    <a:pt x="143" y="623"/>
                    <a:pt x="157" y="638"/>
                    <a:pt x="157" y="655"/>
                  </a:cubicBezTo>
                  <a:cubicBezTo>
                    <a:pt x="157" y="975"/>
                    <a:pt x="157" y="975"/>
                    <a:pt x="157" y="975"/>
                  </a:cubicBezTo>
                  <a:cubicBezTo>
                    <a:pt x="157" y="990"/>
                    <a:pt x="148" y="1002"/>
                    <a:pt x="134" y="1006"/>
                  </a:cubicBezTo>
                  <a:cubicBezTo>
                    <a:pt x="134" y="1010"/>
                    <a:pt x="134" y="1010"/>
                    <a:pt x="134" y="1010"/>
                  </a:cubicBezTo>
                  <a:cubicBezTo>
                    <a:pt x="134" y="1012"/>
                    <a:pt x="134" y="1014"/>
                    <a:pt x="133" y="1016"/>
                  </a:cubicBezTo>
                  <a:cubicBezTo>
                    <a:pt x="141" y="1021"/>
                    <a:pt x="150" y="1024"/>
                    <a:pt x="159" y="1024"/>
                  </a:cubicBezTo>
                  <a:cubicBezTo>
                    <a:pt x="187" y="1024"/>
                    <a:pt x="209" y="1002"/>
                    <a:pt x="209" y="974"/>
                  </a:cubicBezTo>
                  <a:cubicBezTo>
                    <a:pt x="209" y="613"/>
                    <a:pt x="209" y="613"/>
                    <a:pt x="209" y="613"/>
                  </a:cubicBezTo>
                  <a:cubicBezTo>
                    <a:pt x="227" y="613"/>
                    <a:pt x="227" y="613"/>
                    <a:pt x="227" y="613"/>
                  </a:cubicBezTo>
                  <a:cubicBezTo>
                    <a:pt x="227" y="974"/>
                    <a:pt x="227" y="974"/>
                    <a:pt x="227" y="974"/>
                  </a:cubicBezTo>
                  <a:cubicBezTo>
                    <a:pt x="227" y="1002"/>
                    <a:pt x="249" y="1024"/>
                    <a:pt x="277" y="1024"/>
                  </a:cubicBezTo>
                  <a:cubicBezTo>
                    <a:pt x="304" y="1024"/>
                    <a:pt x="326" y="1002"/>
                    <a:pt x="326" y="974"/>
                  </a:cubicBezTo>
                  <a:cubicBezTo>
                    <a:pt x="326" y="332"/>
                    <a:pt x="326" y="332"/>
                    <a:pt x="326" y="332"/>
                  </a:cubicBezTo>
                  <a:cubicBezTo>
                    <a:pt x="342" y="325"/>
                    <a:pt x="364" y="312"/>
                    <a:pt x="387" y="289"/>
                  </a:cubicBezTo>
                  <a:cubicBezTo>
                    <a:pt x="430" y="246"/>
                    <a:pt x="475" y="170"/>
                    <a:pt x="494" y="39"/>
                  </a:cubicBezTo>
                  <a:cubicBezTo>
                    <a:pt x="497" y="22"/>
                    <a:pt x="485" y="5"/>
                    <a:pt x="467" y="3"/>
                  </a:cubicBezTo>
                  <a:close/>
                </a:path>
              </a:pathLst>
            </a:custGeom>
            <a:solidFill>
              <a:srgbClr val="00338D"/>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00338D"/>
                </a:solidFill>
              </a:endParaRPr>
            </a:p>
          </p:txBody>
        </p:sp>
        <p:sp>
          <p:nvSpPr>
            <p:cNvPr id="85" name="Oval 125"/>
            <p:cNvSpPr>
              <a:spLocks noChangeArrowheads="1"/>
            </p:cNvSpPr>
            <p:nvPr/>
          </p:nvSpPr>
          <p:spPr bwMode="auto">
            <a:xfrm>
              <a:off x="4799013" y="3829050"/>
              <a:ext cx="190500" cy="188912"/>
            </a:xfrm>
            <a:prstGeom prst="ellipse">
              <a:avLst/>
            </a:prstGeom>
            <a:solidFill>
              <a:srgbClr val="00338D"/>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00338D"/>
                </a:solidFill>
              </a:endParaRPr>
            </a:p>
          </p:txBody>
        </p:sp>
        <p:sp>
          <p:nvSpPr>
            <p:cNvPr id="86" name="Freeform 126"/>
            <p:cNvSpPr>
              <a:spLocks/>
            </p:cNvSpPr>
            <p:nvPr/>
          </p:nvSpPr>
          <p:spPr bwMode="auto">
            <a:xfrm>
              <a:off x="4543425" y="4322763"/>
              <a:ext cx="277813" cy="506412"/>
            </a:xfrm>
            <a:custGeom>
              <a:avLst/>
              <a:gdLst/>
              <a:ahLst/>
              <a:cxnLst>
                <a:cxn ang="0">
                  <a:pos x="241" y="454"/>
                </a:cxn>
                <a:cxn ang="0">
                  <a:pos x="264" y="430"/>
                </a:cxn>
                <a:cxn ang="0">
                  <a:pos x="264" y="110"/>
                </a:cxn>
                <a:cxn ang="0">
                  <a:pos x="240" y="86"/>
                </a:cxn>
                <a:cxn ang="0">
                  <a:pos x="198" y="86"/>
                </a:cxn>
                <a:cxn ang="0">
                  <a:pos x="198" y="30"/>
                </a:cxn>
                <a:cxn ang="0">
                  <a:pos x="209" y="30"/>
                </a:cxn>
                <a:cxn ang="0">
                  <a:pos x="209" y="0"/>
                </a:cxn>
                <a:cxn ang="0">
                  <a:pos x="187" y="0"/>
                </a:cxn>
                <a:cxn ang="0">
                  <a:pos x="187" y="22"/>
                </a:cxn>
                <a:cxn ang="0">
                  <a:pos x="179" y="44"/>
                </a:cxn>
                <a:cxn ang="0">
                  <a:pos x="179" y="86"/>
                </a:cxn>
                <a:cxn ang="0">
                  <a:pos x="85" y="86"/>
                </a:cxn>
                <a:cxn ang="0">
                  <a:pos x="85" y="30"/>
                </a:cxn>
                <a:cxn ang="0">
                  <a:pos x="108" y="30"/>
                </a:cxn>
                <a:cxn ang="0">
                  <a:pos x="107" y="21"/>
                </a:cxn>
                <a:cxn ang="0">
                  <a:pos x="107" y="0"/>
                </a:cxn>
                <a:cxn ang="0">
                  <a:pos x="55" y="0"/>
                </a:cxn>
                <a:cxn ang="0">
                  <a:pos x="55" y="30"/>
                </a:cxn>
                <a:cxn ang="0">
                  <a:pos x="66" y="30"/>
                </a:cxn>
                <a:cxn ang="0">
                  <a:pos x="66" y="86"/>
                </a:cxn>
                <a:cxn ang="0">
                  <a:pos x="24" y="86"/>
                </a:cxn>
                <a:cxn ang="0">
                  <a:pos x="0" y="110"/>
                </a:cxn>
                <a:cxn ang="0">
                  <a:pos x="0" y="430"/>
                </a:cxn>
                <a:cxn ang="0">
                  <a:pos x="23" y="454"/>
                </a:cxn>
                <a:cxn ang="0">
                  <a:pos x="23" y="465"/>
                </a:cxn>
                <a:cxn ang="0">
                  <a:pos x="39" y="481"/>
                </a:cxn>
                <a:cxn ang="0">
                  <a:pos x="55" y="465"/>
                </a:cxn>
                <a:cxn ang="0">
                  <a:pos x="55" y="454"/>
                </a:cxn>
                <a:cxn ang="0">
                  <a:pos x="209" y="454"/>
                </a:cxn>
                <a:cxn ang="0">
                  <a:pos x="209" y="465"/>
                </a:cxn>
                <a:cxn ang="0">
                  <a:pos x="225" y="481"/>
                </a:cxn>
                <a:cxn ang="0">
                  <a:pos x="241" y="465"/>
                </a:cxn>
                <a:cxn ang="0">
                  <a:pos x="241" y="454"/>
                </a:cxn>
              </a:cxnLst>
              <a:rect l="0" t="0" r="r" b="b"/>
              <a:pathLst>
                <a:path w="264" h="481">
                  <a:moveTo>
                    <a:pt x="241" y="454"/>
                  </a:moveTo>
                  <a:cubicBezTo>
                    <a:pt x="254" y="454"/>
                    <a:pt x="264" y="443"/>
                    <a:pt x="264" y="430"/>
                  </a:cubicBezTo>
                  <a:cubicBezTo>
                    <a:pt x="264" y="110"/>
                    <a:pt x="264" y="110"/>
                    <a:pt x="264" y="110"/>
                  </a:cubicBezTo>
                  <a:cubicBezTo>
                    <a:pt x="264" y="97"/>
                    <a:pt x="253" y="86"/>
                    <a:pt x="240" y="86"/>
                  </a:cubicBezTo>
                  <a:cubicBezTo>
                    <a:pt x="198" y="86"/>
                    <a:pt x="198" y="86"/>
                    <a:pt x="198" y="86"/>
                  </a:cubicBezTo>
                  <a:cubicBezTo>
                    <a:pt x="198" y="30"/>
                    <a:pt x="198" y="30"/>
                    <a:pt x="198" y="30"/>
                  </a:cubicBezTo>
                  <a:cubicBezTo>
                    <a:pt x="209" y="30"/>
                    <a:pt x="209" y="30"/>
                    <a:pt x="209" y="30"/>
                  </a:cubicBezTo>
                  <a:cubicBezTo>
                    <a:pt x="209" y="0"/>
                    <a:pt x="209" y="0"/>
                    <a:pt x="209" y="0"/>
                  </a:cubicBezTo>
                  <a:cubicBezTo>
                    <a:pt x="187" y="0"/>
                    <a:pt x="187" y="0"/>
                    <a:pt x="187" y="0"/>
                  </a:cubicBezTo>
                  <a:cubicBezTo>
                    <a:pt x="187" y="7"/>
                    <a:pt x="187" y="14"/>
                    <a:pt x="187" y="22"/>
                  </a:cubicBezTo>
                  <a:cubicBezTo>
                    <a:pt x="187" y="30"/>
                    <a:pt x="184" y="38"/>
                    <a:pt x="179" y="44"/>
                  </a:cubicBezTo>
                  <a:cubicBezTo>
                    <a:pt x="179" y="86"/>
                    <a:pt x="179" y="86"/>
                    <a:pt x="179" y="86"/>
                  </a:cubicBezTo>
                  <a:cubicBezTo>
                    <a:pt x="85" y="86"/>
                    <a:pt x="85" y="86"/>
                    <a:pt x="85" y="86"/>
                  </a:cubicBezTo>
                  <a:cubicBezTo>
                    <a:pt x="85" y="30"/>
                    <a:pt x="85" y="30"/>
                    <a:pt x="85" y="30"/>
                  </a:cubicBezTo>
                  <a:cubicBezTo>
                    <a:pt x="108" y="30"/>
                    <a:pt x="108" y="30"/>
                    <a:pt x="108" y="30"/>
                  </a:cubicBezTo>
                  <a:cubicBezTo>
                    <a:pt x="107" y="27"/>
                    <a:pt x="107" y="24"/>
                    <a:pt x="107" y="21"/>
                  </a:cubicBezTo>
                  <a:cubicBezTo>
                    <a:pt x="107" y="14"/>
                    <a:pt x="107" y="7"/>
                    <a:pt x="107" y="0"/>
                  </a:cubicBezTo>
                  <a:cubicBezTo>
                    <a:pt x="55" y="0"/>
                    <a:pt x="55" y="0"/>
                    <a:pt x="55" y="0"/>
                  </a:cubicBezTo>
                  <a:cubicBezTo>
                    <a:pt x="55" y="30"/>
                    <a:pt x="55" y="30"/>
                    <a:pt x="55" y="30"/>
                  </a:cubicBezTo>
                  <a:cubicBezTo>
                    <a:pt x="66" y="30"/>
                    <a:pt x="66" y="30"/>
                    <a:pt x="66" y="30"/>
                  </a:cubicBezTo>
                  <a:cubicBezTo>
                    <a:pt x="66" y="86"/>
                    <a:pt x="66" y="86"/>
                    <a:pt x="66" y="86"/>
                  </a:cubicBezTo>
                  <a:cubicBezTo>
                    <a:pt x="24" y="86"/>
                    <a:pt x="24" y="86"/>
                    <a:pt x="24" y="86"/>
                  </a:cubicBezTo>
                  <a:cubicBezTo>
                    <a:pt x="11" y="86"/>
                    <a:pt x="0" y="97"/>
                    <a:pt x="0" y="110"/>
                  </a:cubicBezTo>
                  <a:cubicBezTo>
                    <a:pt x="0" y="430"/>
                    <a:pt x="0" y="430"/>
                    <a:pt x="0" y="430"/>
                  </a:cubicBezTo>
                  <a:cubicBezTo>
                    <a:pt x="0" y="443"/>
                    <a:pt x="10" y="454"/>
                    <a:pt x="23" y="454"/>
                  </a:cubicBezTo>
                  <a:cubicBezTo>
                    <a:pt x="23" y="465"/>
                    <a:pt x="23" y="465"/>
                    <a:pt x="23" y="465"/>
                  </a:cubicBezTo>
                  <a:cubicBezTo>
                    <a:pt x="23" y="474"/>
                    <a:pt x="30" y="481"/>
                    <a:pt x="39" y="481"/>
                  </a:cubicBezTo>
                  <a:cubicBezTo>
                    <a:pt x="48" y="481"/>
                    <a:pt x="55" y="474"/>
                    <a:pt x="55" y="465"/>
                  </a:cubicBezTo>
                  <a:cubicBezTo>
                    <a:pt x="55" y="454"/>
                    <a:pt x="55" y="454"/>
                    <a:pt x="55" y="454"/>
                  </a:cubicBezTo>
                  <a:cubicBezTo>
                    <a:pt x="209" y="454"/>
                    <a:pt x="209" y="454"/>
                    <a:pt x="209" y="454"/>
                  </a:cubicBezTo>
                  <a:cubicBezTo>
                    <a:pt x="209" y="465"/>
                    <a:pt x="209" y="465"/>
                    <a:pt x="209" y="465"/>
                  </a:cubicBezTo>
                  <a:cubicBezTo>
                    <a:pt x="209" y="474"/>
                    <a:pt x="216" y="481"/>
                    <a:pt x="225" y="481"/>
                  </a:cubicBezTo>
                  <a:cubicBezTo>
                    <a:pt x="234" y="481"/>
                    <a:pt x="241" y="474"/>
                    <a:pt x="241" y="465"/>
                  </a:cubicBezTo>
                  <a:lnTo>
                    <a:pt x="241" y="454"/>
                  </a:lnTo>
                  <a:close/>
                </a:path>
              </a:pathLst>
            </a:custGeom>
            <a:solidFill>
              <a:srgbClr val="00338D"/>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00338D"/>
                </a:solidFill>
              </a:endParaRPr>
            </a:p>
          </p:txBody>
        </p:sp>
      </p:grpSp>
      <p:grpSp>
        <p:nvGrpSpPr>
          <p:cNvPr id="87" name="Group 86"/>
          <p:cNvGrpSpPr/>
          <p:nvPr/>
        </p:nvGrpSpPr>
        <p:grpSpPr>
          <a:xfrm>
            <a:off x="1793379" y="2254692"/>
            <a:ext cx="494193" cy="642300"/>
            <a:chOff x="1516063" y="3979863"/>
            <a:chExt cx="752475" cy="974724"/>
          </a:xfrm>
        </p:grpSpPr>
        <p:sp>
          <p:nvSpPr>
            <p:cNvPr id="88" name="Freeform 106"/>
            <p:cNvSpPr>
              <a:spLocks/>
            </p:cNvSpPr>
            <p:nvPr/>
          </p:nvSpPr>
          <p:spPr bwMode="auto">
            <a:xfrm>
              <a:off x="2060575" y="3979863"/>
              <a:ext cx="207963" cy="207962"/>
            </a:xfrm>
            <a:custGeom>
              <a:avLst/>
              <a:gdLst/>
              <a:ahLst/>
              <a:cxnLst>
                <a:cxn ang="0">
                  <a:pos x="79" y="187"/>
                </a:cxn>
                <a:cxn ang="0">
                  <a:pos x="187" y="119"/>
                </a:cxn>
                <a:cxn ang="0">
                  <a:pos x="119" y="11"/>
                </a:cxn>
                <a:cxn ang="0">
                  <a:pos x="11" y="78"/>
                </a:cxn>
                <a:cxn ang="0">
                  <a:pos x="79" y="187"/>
                </a:cxn>
              </a:cxnLst>
              <a:rect l="0" t="0" r="r" b="b"/>
              <a:pathLst>
                <a:path w="198" h="198">
                  <a:moveTo>
                    <a:pt x="79" y="187"/>
                  </a:moveTo>
                  <a:cubicBezTo>
                    <a:pt x="127" y="198"/>
                    <a:pt x="175" y="168"/>
                    <a:pt x="187" y="119"/>
                  </a:cubicBezTo>
                  <a:cubicBezTo>
                    <a:pt x="198" y="71"/>
                    <a:pt x="168" y="23"/>
                    <a:pt x="119" y="11"/>
                  </a:cubicBezTo>
                  <a:cubicBezTo>
                    <a:pt x="71" y="0"/>
                    <a:pt x="23" y="30"/>
                    <a:pt x="11" y="78"/>
                  </a:cubicBezTo>
                  <a:cubicBezTo>
                    <a:pt x="0" y="127"/>
                    <a:pt x="30" y="175"/>
                    <a:pt x="79" y="187"/>
                  </a:cubicBezTo>
                  <a:close/>
                </a:path>
              </a:pathLst>
            </a:custGeom>
            <a:solidFill>
              <a:srgbClr val="00338D"/>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00338D"/>
                </a:solidFill>
              </a:endParaRPr>
            </a:p>
          </p:txBody>
        </p:sp>
        <p:sp>
          <p:nvSpPr>
            <p:cNvPr id="89" name="Freeform 107"/>
            <p:cNvSpPr>
              <a:spLocks noEditPoints="1"/>
            </p:cNvSpPr>
            <p:nvPr/>
          </p:nvSpPr>
          <p:spPr bwMode="auto">
            <a:xfrm>
              <a:off x="1516063" y="4178300"/>
              <a:ext cx="742950" cy="776287"/>
            </a:xfrm>
            <a:custGeom>
              <a:avLst/>
              <a:gdLst/>
              <a:ahLst/>
              <a:cxnLst>
                <a:cxn ang="0">
                  <a:pos x="582" y="260"/>
                </a:cxn>
                <a:cxn ang="0">
                  <a:pos x="525" y="195"/>
                </a:cxn>
                <a:cxn ang="0">
                  <a:pos x="498" y="85"/>
                </a:cxn>
                <a:cxn ang="0">
                  <a:pos x="499" y="68"/>
                </a:cxn>
                <a:cxn ang="0">
                  <a:pos x="538" y="33"/>
                </a:cxn>
                <a:cxn ang="0">
                  <a:pos x="543" y="33"/>
                </a:cxn>
                <a:cxn ang="0">
                  <a:pos x="578" y="77"/>
                </a:cxn>
                <a:cxn ang="0">
                  <a:pos x="578" y="78"/>
                </a:cxn>
                <a:cxn ang="0">
                  <a:pos x="578" y="85"/>
                </a:cxn>
                <a:cxn ang="0">
                  <a:pos x="594" y="155"/>
                </a:cxn>
                <a:cxn ang="0">
                  <a:pos x="605" y="101"/>
                </a:cxn>
                <a:cxn ang="0">
                  <a:pos x="568" y="5"/>
                </a:cxn>
                <a:cxn ang="0">
                  <a:pos x="502" y="19"/>
                </a:cxn>
                <a:cxn ang="0">
                  <a:pos x="441" y="62"/>
                </a:cxn>
                <a:cxn ang="0">
                  <a:pos x="327" y="269"/>
                </a:cxn>
                <a:cxn ang="0">
                  <a:pos x="334" y="296"/>
                </a:cxn>
                <a:cxn ang="0">
                  <a:pos x="292" y="397"/>
                </a:cxn>
                <a:cxn ang="0">
                  <a:pos x="151" y="338"/>
                </a:cxn>
                <a:cxn ang="0">
                  <a:pos x="109" y="355"/>
                </a:cxn>
                <a:cxn ang="0">
                  <a:pos x="7" y="598"/>
                </a:cxn>
                <a:cxn ang="0">
                  <a:pos x="24" y="640"/>
                </a:cxn>
                <a:cxn ang="0">
                  <a:pos x="173" y="703"/>
                </a:cxn>
                <a:cxn ang="0">
                  <a:pos x="219" y="739"/>
                </a:cxn>
                <a:cxn ang="0">
                  <a:pos x="267" y="691"/>
                </a:cxn>
                <a:cxn ang="0">
                  <a:pos x="257" y="662"/>
                </a:cxn>
                <a:cxn ang="0">
                  <a:pos x="345" y="454"/>
                </a:cxn>
                <a:cxn ang="0">
                  <a:pos x="328" y="412"/>
                </a:cxn>
                <a:cxn ang="0">
                  <a:pos x="315" y="407"/>
                </a:cxn>
                <a:cxn ang="0">
                  <a:pos x="357" y="307"/>
                </a:cxn>
                <a:cxn ang="0">
                  <a:pos x="359" y="307"/>
                </a:cxn>
                <a:cxn ang="0">
                  <a:pos x="390" y="280"/>
                </a:cxn>
                <a:cxn ang="0">
                  <a:pos x="442" y="154"/>
                </a:cxn>
                <a:cxn ang="0">
                  <a:pos x="441" y="296"/>
                </a:cxn>
                <a:cxn ang="0">
                  <a:pos x="478" y="355"/>
                </a:cxn>
                <a:cxn ang="0">
                  <a:pos x="483" y="415"/>
                </a:cxn>
                <a:cxn ang="0">
                  <a:pos x="462" y="530"/>
                </a:cxn>
                <a:cxn ang="0">
                  <a:pos x="375" y="646"/>
                </a:cxn>
                <a:cxn ang="0">
                  <a:pos x="368" y="716"/>
                </a:cxn>
                <a:cxn ang="0">
                  <a:pos x="407" y="735"/>
                </a:cxn>
                <a:cxn ang="0">
                  <a:pos x="438" y="723"/>
                </a:cxn>
                <a:cxn ang="0">
                  <a:pos x="438" y="723"/>
                </a:cxn>
                <a:cxn ang="0">
                  <a:pos x="555" y="567"/>
                </a:cxn>
                <a:cxn ang="0">
                  <a:pos x="572" y="513"/>
                </a:cxn>
                <a:cxn ang="0">
                  <a:pos x="605" y="688"/>
                </a:cxn>
                <a:cxn ang="0">
                  <a:pos x="658" y="734"/>
                </a:cxn>
                <a:cxn ang="0">
                  <a:pos x="704" y="681"/>
                </a:cxn>
                <a:cxn ang="0">
                  <a:pos x="584" y="304"/>
                </a:cxn>
                <a:cxn ang="0">
                  <a:pos x="582" y="260"/>
                </a:cxn>
                <a:cxn ang="0">
                  <a:pos x="219" y="715"/>
                </a:cxn>
                <a:cxn ang="0">
                  <a:pos x="195" y="691"/>
                </a:cxn>
                <a:cxn ang="0">
                  <a:pos x="219" y="667"/>
                </a:cxn>
                <a:cxn ang="0">
                  <a:pos x="243" y="691"/>
                </a:cxn>
                <a:cxn ang="0">
                  <a:pos x="219" y="715"/>
                </a:cxn>
              </a:cxnLst>
              <a:rect l="0" t="0" r="r" b="b"/>
              <a:pathLst>
                <a:path w="707" h="739">
                  <a:moveTo>
                    <a:pt x="582" y="260"/>
                  </a:moveTo>
                  <a:cubicBezTo>
                    <a:pt x="552" y="238"/>
                    <a:pt x="534" y="213"/>
                    <a:pt x="525" y="195"/>
                  </a:cubicBezTo>
                  <a:cubicBezTo>
                    <a:pt x="508" y="163"/>
                    <a:pt x="498" y="125"/>
                    <a:pt x="498" y="85"/>
                  </a:cubicBezTo>
                  <a:cubicBezTo>
                    <a:pt x="498" y="76"/>
                    <a:pt x="499" y="70"/>
                    <a:pt x="499" y="68"/>
                  </a:cubicBezTo>
                  <a:cubicBezTo>
                    <a:pt x="501" y="48"/>
                    <a:pt x="518" y="33"/>
                    <a:pt x="538" y="33"/>
                  </a:cubicBezTo>
                  <a:cubicBezTo>
                    <a:pt x="540" y="33"/>
                    <a:pt x="542" y="33"/>
                    <a:pt x="543" y="33"/>
                  </a:cubicBezTo>
                  <a:cubicBezTo>
                    <a:pt x="565" y="35"/>
                    <a:pt x="581" y="55"/>
                    <a:pt x="578" y="77"/>
                  </a:cubicBezTo>
                  <a:cubicBezTo>
                    <a:pt x="578" y="78"/>
                    <a:pt x="578" y="78"/>
                    <a:pt x="578" y="78"/>
                  </a:cubicBezTo>
                  <a:cubicBezTo>
                    <a:pt x="578" y="80"/>
                    <a:pt x="578" y="82"/>
                    <a:pt x="578" y="85"/>
                  </a:cubicBezTo>
                  <a:cubicBezTo>
                    <a:pt x="578" y="95"/>
                    <a:pt x="579" y="126"/>
                    <a:pt x="594" y="155"/>
                  </a:cubicBezTo>
                  <a:cubicBezTo>
                    <a:pt x="598" y="136"/>
                    <a:pt x="602" y="117"/>
                    <a:pt x="605" y="101"/>
                  </a:cubicBezTo>
                  <a:cubicBezTo>
                    <a:pt x="617" y="61"/>
                    <a:pt x="602" y="13"/>
                    <a:pt x="568" y="5"/>
                  </a:cubicBezTo>
                  <a:cubicBezTo>
                    <a:pt x="548" y="0"/>
                    <a:pt x="523" y="4"/>
                    <a:pt x="502" y="19"/>
                  </a:cubicBezTo>
                  <a:cubicBezTo>
                    <a:pt x="486" y="28"/>
                    <a:pt x="464" y="42"/>
                    <a:pt x="441" y="62"/>
                  </a:cubicBezTo>
                  <a:cubicBezTo>
                    <a:pt x="395" y="102"/>
                    <a:pt x="344" y="168"/>
                    <a:pt x="327" y="269"/>
                  </a:cubicBezTo>
                  <a:cubicBezTo>
                    <a:pt x="325" y="279"/>
                    <a:pt x="328" y="289"/>
                    <a:pt x="334" y="296"/>
                  </a:cubicBezTo>
                  <a:cubicBezTo>
                    <a:pt x="292" y="397"/>
                    <a:pt x="292" y="397"/>
                    <a:pt x="292" y="397"/>
                  </a:cubicBezTo>
                  <a:cubicBezTo>
                    <a:pt x="151" y="338"/>
                    <a:pt x="151" y="338"/>
                    <a:pt x="151" y="338"/>
                  </a:cubicBezTo>
                  <a:cubicBezTo>
                    <a:pt x="135" y="331"/>
                    <a:pt x="116" y="338"/>
                    <a:pt x="109" y="355"/>
                  </a:cubicBezTo>
                  <a:cubicBezTo>
                    <a:pt x="7" y="598"/>
                    <a:pt x="7" y="598"/>
                    <a:pt x="7" y="598"/>
                  </a:cubicBezTo>
                  <a:cubicBezTo>
                    <a:pt x="0" y="614"/>
                    <a:pt x="8" y="633"/>
                    <a:pt x="24" y="640"/>
                  </a:cubicBezTo>
                  <a:cubicBezTo>
                    <a:pt x="173" y="703"/>
                    <a:pt x="173" y="703"/>
                    <a:pt x="173" y="703"/>
                  </a:cubicBezTo>
                  <a:cubicBezTo>
                    <a:pt x="178" y="724"/>
                    <a:pt x="197" y="739"/>
                    <a:pt x="219" y="739"/>
                  </a:cubicBezTo>
                  <a:cubicBezTo>
                    <a:pt x="246" y="739"/>
                    <a:pt x="267" y="718"/>
                    <a:pt x="267" y="691"/>
                  </a:cubicBezTo>
                  <a:cubicBezTo>
                    <a:pt x="267" y="680"/>
                    <a:pt x="264" y="670"/>
                    <a:pt x="257" y="662"/>
                  </a:cubicBezTo>
                  <a:cubicBezTo>
                    <a:pt x="345" y="454"/>
                    <a:pt x="345" y="454"/>
                    <a:pt x="345" y="454"/>
                  </a:cubicBezTo>
                  <a:cubicBezTo>
                    <a:pt x="352" y="438"/>
                    <a:pt x="344" y="419"/>
                    <a:pt x="328" y="412"/>
                  </a:cubicBezTo>
                  <a:cubicBezTo>
                    <a:pt x="315" y="407"/>
                    <a:pt x="315" y="407"/>
                    <a:pt x="315" y="407"/>
                  </a:cubicBezTo>
                  <a:cubicBezTo>
                    <a:pt x="357" y="307"/>
                    <a:pt x="357" y="307"/>
                    <a:pt x="357" y="307"/>
                  </a:cubicBezTo>
                  <a:cubicBezTo>
                    <a:pt x="358" y="307"/>
                    <a:pt x="358" y="307"/>
                    <a:pt x="359" y="307"/>
                  </a:cubicBezTo>
                  <a:cubicBezTo>
                    <a:pt x="374" y="307"/>
                    <a:pt x="387" y="296"/>
                    <a:pt x="390" y="280"/>
                  </a:cubicBezTo>
                  <a:cubicBezTo>
                    <a:pt x="399" y="226"/>
                    <a:pt x="419" y="185"/>
                    <a:pt x="442" y="154"/>
                  </a:cubicBezTo>
                  <a:cubicBezTo>
                    <a:pt x="435" y="198"/>
                    <a:pt x="435" y="239"/>
                    <a:pt x="441" y="296"/>
                  </a:cubicBezTo>
                  <a:cubicBezTo>
                    <a:pt x="447" y="327"/>
                    <a:pt x="461" y="345"/>
                    <a:pt x="478" y="355"/>
                  </a:cubicBezTo>
                  <a:cubicBezTo>
                    <a:pt x="481" y="371"/>
                    <a:pt x="483" y="392"/>
                    <a:pt x="483" y="415"/>
                  </a:cubicBezTo>
                  <a:cubicBezTo>
                    <a:pt x="483" y="450"/>
                    <a:pt x="478" y="490"/>
                    <a:pt x="462" y="530"/>
                  </a:cubicBezTo>
                  <a:cubicBezTo>
                    <a:pt x="446" y="569"/>
                    <a:pt x="420" y="609"/>
                    <a:pt x="375" y="646"/>
                  </a:cubicBezTo>
                  <a:cubicBezTo>
                    <a:pt x="353" y="664"/>
                    <a:pt x="350" y="695"/>
                    <a:pt x="368" y="716"/>
                  </a:cubicBezTo>
                  <a:cubicBezTo>
                    <a:pt x="378" y="728"/>
                    <a:pt x="392" y="735"/>
                    <a:pt x="407" y="735"/>
                  </a:cubicBezTo>
                  <a:cubicBezTo>
                    <a:pt x="418" y="735"/>
                    <a:pt x="429" y="731"/>
                    <a:pt x="438" y="723"/>
                  </a:cubicBezTo>
                  <a:cubicBezTo>
                    <a:pt x="438" y="723"/>
                    <a:pt x="438" y="723"/>
                    <a:pt x="438" y="723"/>
                  </a:cubicBezTo>
                  <a:cubicBezTo>
                    <a:pt x="496" y="676"/>
                    <a:pt x="533" y="621"/>
                    <a:pt x="555" y="567"/>
                  </a:cubicBezTo>
                  <a:cubicBezTo>
                    <a:pt x="562" y="548"/>
                    <a:pt x="567" y="530"/>
                    <a:pt x="572" y="513"/>
                  </a:cubicBezTo>
                  <a:cubicBezTo>
                    <a:pt x="587" y="561"/>
                    <a:pt x="599" y="620"/>
                    <a:pt x="605" y="688"/>
                  </a:cubicBezTo>
                  <a:cubicBezTo>
                    <a:pt x="607" y="716"/>
                    <a:pt x="631" y="737"/>
                    <a:pt x="658" y="734"/>
                  </a:cubicBezTo>
                  <a:cubicBezTo>
                    <a:pt x="686" y="732"/>
                    <a:pt x="707" y="708"/>
                    <a:pt x="704" y="681"/>
                  </a:cubicBezTo>
                  <a:cubicBezTo>
                    <a:pt x="690" y="491"/>
                    <a:pt x="624" y="365"/>
                    <a:pt x="584" y="304"/>
                  </a:cubicBezTo>
                  <a:cubicBezTo>
                    <a:pt x="582" y="290"/>
                    <a:pt x="582" y="275"/>
                    <a:pt x="582" y="260"/>
                  </a:cubicBezTo>
                  <a:close/>
                  <a:moveTo>
                    <a:pt x="219" y="715"/>
                  </a:moveTo>
                  <a:cubicBezTo>
                    <a:pt x="206" y="715"/>
                    <a:pt x="195" y="705"/>
                    <a:pt x="195" y="691"/>
                  </a:cubicBezTo>
                  <a:cubicBezTo>
                    <a:pt x="195" y="678"/>
                    <a:pt x="206" y="667"/>
                    <a:pt x="219" y="667"/>
                  </a:cubicBezTo>
                  <a:cubicBezTo>
                    <a:pt x="233" y="667"/>
                    <a:pt x="243" y="678"/>
                    <a:pt x="243" y="691"/>
                  </a:cubicBezTo>
                  <a:cubicBezTo>
                    <a:pt x="243" y="705"/>
                    <a:pt x="233" y="715"/>
                    <a:pt x="219" y="715"/>
                  </a:cubicBezTo>
                  <a:close/>
                </a:path>
              </a:pathLst>
            </a:custGeom>
            <a:solidFill>
              <a:srgbClr val="00338D"/>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00338D"/>
                </a:solidFill>
              </a:endParaRPr>
            </a:p>
          </p:txBody>
        </p:sp>
        <p:sp>
          <p:nvSpPr>
            <p:cNvPr id="90" name="Freeform 108"/>
            <p:cNvSpPr>
              <a:spLocks/>
            </p:cNvSpPr>
            <p:nvPr/>
          </p:nvSpPr>
          <p:spPr bwMode="auto">
            <a:xfrm>
              <a:off x="2047875" y="4219575"/>
              <a:ext cx="220663" cy="268287"/>
            </a:xfrm>
            <a:custGeom>
              <a:avLst/>
              <a:gdLst/>
              <a:ahLst/>
              <a:cxnLst>
                <a:cxn ang="0">
                  <a:pos x="64" y="39"/>
                </a:cxn>
                <a:cxn ang="0">
                  <a:pos x="64" y="37"/>
                </a:cxn>
                <a:cxn ang="0">
                  <a:pos x="64" y="37"/>
                </a:cxn>
                <a:cxn ang="0">
                  <a:pos x="36" y="2"/>
                </a:cxn>
                <a:cxn ang="0">
                  <a:pos x="1" y="30"/>
                </a:cxn>
                <a:cxn ang="0">
                  <a:pos x="0" y="46"/>
                </a:cxn>
                <a:cxn ang="0">
                  <a:pos x="26" y="153"/>
                </a:cxn>
                <a:cxn ang="0">
                  <a:pos x="168" y="254"/>
                </a:cxn>
                <a:cxn ang="0">
                  <a:pos x="175" y="255"/>
                </a:cxn>
                <a:cxn ang="0">
                  <a:pos x="206" y="230"/>
                </a:cxn>
                <a:cxn ang="0">
                  <a:pos x="183" y="192"/>
                </a:cxn>
                <a:cxn ang="0">
                  <a:pos x="82" y="122"/>
                </a:cxn>
                <a:cxn ang="0">
                  <a:pos x="64" y="46"/>
                </a:cxn>
                <a:cxn ang="0">
                  <a:pos x="64" y="39"/>
                </a:cxn>
              </a:cxnLst>
              <a:rect l="0" t="0" r="r" b="b"/>
              <a:pathLst>
                <a:path w="210" h="255">
                  <a:moveTo>
                    <a:pt x="64" y="39"/>
                  </a:moveTo>
                  <a:cubicBezTo>
                    <a:pt x="64" y="38"/>
                    <a:pt x="64" y="38"/>
                    <a:pt x="64" y="37"/>
                  </a:cubicBezTo>
                  <a:cubicBezTo>
                    <a:pt x="64" y="37"/>
                    <a:pt x="64" y="37"/>
                    <a:pt x="64" y="37"/>
                  </a:cubicBezTo>
                  <a:cubicBezTo>
                    <a:pt x="66" y="20"/>
                    <a:pt x="54" y="4"/>
                    <a:pt x="36" y="2"/>
                  </a:cubicBezTo>
                  <a:cubicBezTo>
                    <a:pt x="19" y="0"/>
                    <a:pt x="3" y="12"/>
                    <a:pt x="1" y="30"/>
                  </a:cubicBezTo>
                  <a:cubicBezTo>
                    <a:pt x="1" y="31"/>
                    <a:pt x="0" y="37"/>
                    <a:pt x="0" y="46"/>
                  </a:cubicBezTo>
                  <a:cubicBezTo>
                    <a:pt x="0" y="68"/>
                    <a:pt x="3" y="110"/>
                    <a:pt x="26" y="153"/>
                  </a:cubicBezTo>
                  <a:cubicBezTo>
                    <a:pt x="49" y="195"/>
                    <a:pt x="94" y="237"/>
                    <a:pt x="168" y="254"/>
                  </a:cubicBezTo>
                  <a:cubicBezTo>
                    <a:pt x="170" y="255"/>
                    <a:pt x="173" y="255"/>
                    <a:pt x="175" y="255"/>
                  </a:cubicBezTo>
                  <a:cubicBezTo>
                    <a:pt x="190" y="255"/>
                    <a:pt x="203" y="245"/>
                    <a:pt x="206" y="230"/>
                  </a:cubicBezTo>
                  <a:cubicBezTo>
                    <a:pt x="210" y="213"/>
                    <a:pt x="200" y="196"/>
                    <a:pt x="183" y="192"/>
                  </a:cubicBezTo>
                  <a:cubicBezTo>
                    <a:pt x="125" y="178"/>
                    <a:pt x="98" y="150"/>
                    <a:pt x="82" y="122"/>
                  </a:cubicBezTo>
                  <a:cubicBezTo>
                    <a:pt x="67" y="93"/>
                    <a:pt x="64" y="62"/>
                    <a:pt x="64" y="46"/>
                  </a:cubicBezTo>
                  <a:cubicBezTo>
                    <a:pt x="64" y="43"/>
                    <a:pt x="64" y="41"/>
                    <a:pt x="64" y="39"/>
                  </a:cubicBezTo>
                  <a:close/>
                </a:path>
              </a:pathLst>
            </a:custGeom>
            <a:solidFill>
              <a:srgbClr val="00338D"/>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00338D"/>
                </a:solidFill>
              </a:endParaRPr>
            </a:p>
          </p:txBody>
        </p:sp>
      </p:grpSp>
      <p:grpSp>
        <p:nvGrpSpPr>
          <p:cNvPr id="91" name="Group 90"/>
          <p:cNvGrpSpPr/>
          <p:nvPr/>
        </p:nvGrpSpPr>
        <p:grpSpPr>
          <a:xfrm>
            <a:off x="1326948" y="3226036"/>
            <a:ext cx="603813" cy="646067"/>
            <a:chOff x="274638" y="3829050"/>
            <a:chExt cx="1185862" cy="1125538"/>
          </a:xfrm>
          <a:solidFill>
            <a:srgbClr val="00338D"/>
          </a:solidFill>
        </p:grpSpPr>
        <p:sp>
          <p:nvSpPr>
            <p:cNvPr id="92" name="Freeform 100"/>
            <p:cNvSpPr>
              <a:spLocks/>
            </p:cNvSpPr>
            <p:nvPr/>
          </p:nvSpPr>
          <p:spPr bwMode="auto">
            <a:xfrm>
              <a:off x="871538" y="4054475"/>
              <a:ext cx="142875" cy="165100"/>
            </a:xfrm>
            <a:custGeom>
              <a:avLst/>
              <a:gdLst/>
              <a:ahLst/>
              <a:cxnLst>
                <a:cxn ang="0">
                  <a:pos x="72" y="126"/>
                </a:cxn>
                <a:cxn ang="0">
                  <a:pos x="87" y="129"/>
                </a:cxn>
                <a:cxn ang="0">
                  <a:pos x="102" y="140"/>
                </a:cxn>
                <a:cxn ang="0">
                  <a:pos x="136" y="28"/>
                </a:cxn>
                <a:cxn ang="0">
                  <a:pos x="44" y="0"/>
                </a:cxn>
                <a:cxn ang="0">
                  <a:pos x="0" y="146"/>
                </a:cxn>
                <a:cxn ang="0">
                  <a:pos x="33" y="156"/>
                </a:cxn>
                <a:cxn ang="0">
                  <a:pos x="35" y="151"/>
                </a:cxn>
                <a:cxn ang="0">
                  <a:pos x="72" y="126"/>
                </a:cxn>
              </a:cxnLst>
              <a:rect l="0" t="0" r="r" b="b"/>
              <a:pathLst>
                <a:path w="136" h="156">
                  <a:moveTo>
                    <a:pt x="72" y="126"/>
                  </a:moveTo>
                  <a:cubicBezTo>
                    <a:pt x="77" y="126"/>
                    <a:pt x="82" y="127"/>
                    <a:pt x="87" y="129"/>
                  </a:cubicBezTo>
                  <a:cubicBezTo>
                    <a:pt x="93" y="131"/>
                    <a:pt x="98" y="135"/>
                    <a:pt x="102" y="140"/>
                  </a:cubicBezTo>
                  <a:cubicBezTo>
                    <a:pt x="136" y="28"/>
                    <a:pt x="136" y="28"/>
                    <a:pt x="136" y="28"/>
                  </a:cubicBezTo>
                  <a:cubicBezTo>
                    <a:pt x="44" y="0"/>
                    <a:pt x="44" y="0"/>
                    <a:pt x="44" y="0"/>
                  </a:cubicBezTo>
                  <a:cubicBezTo>
                    <a:pt x="0" y="146"/>
                    <a:pt x="0" y="146"/>
                    <a:pt x="0" y="146"/>
                  </a:cubicBezTo>
                  <a:cubicBezTo>
                    <a:pt x="33" y="156"/>
                    <a:pt x="33" y="156"/>
                    <a:pt x="33" y="156"/>
                  </a:cubicBezTo>
                  <a:cubicBezTo>
                    <a:pt x="33" y="154"/>
                    <a:pt x="34" y="153"/>
                    <a:pt x="35" y="151"/>
                  </a:cubicBezTo>
                  <a:cubicBezTo>
                    <a:pt x="41" y="136"/>
                    <a:pt x="55" y="126"/>
                    <a:pt x="72" y="12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00338D"/>
                </a:solidFill>
              </a:endParaRPr>
            </a:p>
          </p:txBody>
        </p:sp>
        <p:sp>
          <p:nvSpPr>
            <p:cNvPr id="93" name="Freeform 101"/>
            <p:cNvSpPr>
              <a:spLocks noEditPoints="1"/>
            </p:cNvSpPr>
            <p:nvPr/>
          </p:nvSpPr>
          <p:spPr bwMode="auto">
            <a:xfrm>
              <a:off x="1003300" y="4092575"/>
              <a:ext cx="419100" cy="257175"/>
            </a:xfrm>
            <a:custGeom>
              <a:avLst/>
              <a:gdLst/>
              <a:ahLst/>
              <a:cxnLst>
                <a:cxn ang="0">
                  <a:pos x="91" y="96"/>
                </a:cxn>
                <a:cxn ang="0">
                  <a:pos x="91" y="245"/>
                </a:cxn>
                <a:cxn ang="0">
                  <a:pos x="189" y="245"/>
                </a:cxn>
                <a:cxn ang="0">
                  <a:pos x="200" y="240"/>
                </a:cxn>
                <a:cxn ang="0">
                  <a:pos x="210" y="245"/>
                </a:cxn>
                <a:cxn ang="0">
                  <a:pos x="308" y="245"/>
                </a:cxn>
                <a:cxn ang="0">
                  <a:pos x="308" y="96"/>
                </a:cxn>
                <a:cxn ang="0">
                  <a:pos x="315" y="113"/>
                </a:cxn>
                <a:cxn ang="0">
                  <a:pos x="335" y="245"/>
                </a:cxn>
                <a:cxn ang="0">
                  <a:pos x="399" y="245"/>
                </a:cxn>
                <a:cxn ang="0">
                  <a:pos x="354" y="48"/>
                </a:cxn>
                <a:cxn ang="0">
                  <a:pos x="311" y="8"/>
                </a:cxn>
                <a:cxn ang="0">
                  <a:pos x="278" y="0"/>
                </a:cxn>
                <a:cxn ang="0">
                  <a:pos x="277" y="0"/>
                </a:cxn>
                <a:cxn ang="0">
                  <a:pos x="256" y="0"/>
                </a:cxn>
                <a:cxn ang="0">
                  <a:pos x="219" y="62"/>
                </a:cxn>
                <a:cxn ang="0">
                  <a:pos x="207" y="26"/>
                </a:cxn>
                <a:cxn ang="0">
                  <a:pos x="221" y="0"/>
                </a:cxn>
                <a:cxn ang="0">
                  <a:pos x="178" y="0"/>
                </a:cxn>
                <a:cxn ang="0">
                  <a:pos x="192" y="26"/>
                </a:cxn>
                <a:cxn ang="0">
                  <a:pos x="180" y="62"/>
                </a:cxn>
                <a:cxn ang="0">
                  <a:pos x="143" y="0"/>
                </a:cxn>
                <a:cxn ang="0">
                  <a:pos x="122" y="0"/>
                </a:cxn>
                <a:cxn ang="0">
                  <a:pos x="121" y="0"/>
                </a:cxn>
                <a:cxn ang="0">
                  <a:pos x="88" y="8"/>
                </a:cxn>
                <a:cxn ang="0">
                  <a:pos x="27" y="84"/>
                </a:cxn>
                <a:cxn ang="0">
                  <a:pos x="0" y="245"/>
                </a:cxn>
                <a:cxn ang="0">
                  <a:pos x="64" y="245"/>
                </a:cxn>
                <a:cxn ang="0">
                  <a:pos x="91" y="96"/>
                </a:cxn>
                <a:cxn ang="0">
                  <a:pos x="200" y="96"/>
                </a:cxn>
                <a:cxn ang="0">
                  <a:pos x="214" y="110"/>
                </a:cxn>
                <a:cxn ang="0">
                  <a:pos x="200" y="124"/>
                </a:cxn>
                <a:cxn ang="0">
                  <a:pos x="186" y="110"/>
                </a:cxn>
                <a:cxn ang="0">
                  <a:pos x="200" y="96"/>
                </a:cxn>
                <a:cxn ang="0">
                  <a:pos x="200" y="168"/>
                </a:cxn>
                <a:cxn ang="0">
                  <a:pos x="214" y="182"/>
                </a:cxn>
                <a:cxn ang="0">
                  <a:pos x="200" y="196"/>
                </a:cxn>
                <a:cxn ang="0">
                  <a:pos x="186" y="182"/>
                </a:cxn>
                <a:cxn ang="0">
                  <a:pos x="200" y="168"/>
                </a:cxn>
              </a:cxnLst>
              <a:rect l="0" t="0" r="r" b="b"/>
              <a:pathLst>
                <a:path w="399" h="245">
                  <a:moveTo>
                    <a:pt x="91" y="96"/>
                  </a:moveTo>
                  <a:cubicBezTo>
                    <a:pt x="91" y="245"/>
                    <a:pt x="91" y="245"/>
                    <a:pt x="91" y="245"/>
                  </a:cubicBezTo>
                  <a:cubicBezTo>
                    <a:pt x="189" y="245"/>
                    <a:pt x="189" y="245"/>
                    <a:pt x="189" y="245"/>
                  </a:cubicBezTo>
                  <a:cubicBezTo>
                    <a:pt x="191" y="242"/>
                    <a:pt x="195" y="240"/>
                    <a:pt x="200" y="240"/>
                  </a:cubicBezTo>
                  <a:cubicBezTo>
                    <a:pt x="204" y="240"/>
                    <a:pt x="208" y="242"/>
                    <a:pt x="210" y="245"/>
                  </a:cubicBezTo>
                  <a:cubicBezTo>
                    <a:pt x="308" y="245"/>
                    <a:pt x="308" y="245"/>
                    <a:pt x="308" y="245"/>
                  </a:cubicBezTo>
                  <a:cubicBezTo>
                    <a:pt x="308" y="96"/>
                    <a:pt x="308" y="96"/>
                    <a:pt x="308" y="96"/>
                  </a:cubicBezTo>
                  <a:cubicBezTo>
                    <a:pt x="310" y="101"/>
                    <a:pt x="312" y="107"/>
                    <a:pt x="315" y="113"/>
                  </a:cubicBezTo>
                  <a:cubicBezTo>
                    <a:pt x="325" y="140"/>
                    <a:pt x="333" y="182"/>
                    <a:pt x="335" y="245"/>
                  </a:cubicBezTo>
                  <a:cubicBezTo>
                    <a:pt x="399" y="245"/>
                    <a:pt x="399" y="245"/>
                    <a:pt x="399" y="245"/>
                  </a:cubicBezTo>
                  <a:cubicBezTo>
                    <a:pt x="396" y="143"/>
                    <a:pt x="378" y="85"/>
                    <a:pt x="354" y="48"/>
                  </a:cubicBezTo>
                  <a:cubicBezTo>
                    <a:pt x="341" y="28"/>
                    <a:pt x="325" y="15"/>
                    <a:pt x="311" y="8"/>
                  </a:cubicBezTo>
                  <a:cubicBezTo>
                    <a:pt x="298" y="2"/>
                    <a:pt x="286" y="0"/>
                    <a:pt x="278" y="0"/>
                  </a:cubicBezTo>
                  <a:cubicBezTo>
                    <a:pt x="278" y="0"/>
                    <a:pt x="277" y="0"/>
                    <a:pt x="277" y="0"/>
                  </a:cubicBezTo>
                  <a:cubicBezTo>
                    <a:pt x="256" y="0"/>
                    <a:pt x="256" y="0"/>
                    <a:pt x="256" y="0"/>
                  </a:cubicBezTo>
                  <a:cubicBezTo>
                    <a:pt x="219" y="62"/>
                    <a:pt x="219" y="62"/>
                    <a:pt x="219" y="62"/>
                  </a:cubicBezTo>
                  <a:cubicBezTo>
                    <a:pt x="207" y="26"/>
                    <a:pt x="207" y="26"/>
                    <a:pt x="207" y="26"/>
                  </a:cubicBezTo>
                  <a:cubicBezTo>
                    <a:pt x="221" y="0"/>
                    <a:pt x="221" y="0"/>
                    <a:pt x="221" y="0"/>
                  </a:cubicBezTo>
                  <a:cubicBezTo>
                    <a:pt x="178" y="0"/>
                    <a:pt x="178" y="0"/>
                    <a:pt x="178" y="0"/>
                  </a:cubicBezTo>
                  <a:cubicBezTo>
                    <a:pt x="192" y="26"/>
                    <a:pt x="192" y="26"/>
                    <a:pt x="192" y="26"/>
                  </a:cubicBezTo>
                  <a:cubicBezTo>
                    <a:pt x="180" y="62"/>
                    <a:pt x="180" y="62"/>
                    <a:pt x="180" y="62"/>
                  </a:cubicBezTo>
                  <a:cubicBezTo>
                    <a:pt x="143" y="0"/>
                    <a:pt x="143" y="0"/>
                    <a:pt x="143" y="0"/>
                  </a:cubicBezTo>
                  <a:cubicBezTo>
                    <a:pt x="122" y="0"/>
                    <a:pt x="122" y="0"/>
                    <a:pt x="122" y="0"/>
                  </a:cubicBezTo>
                  <a:cubicBezTo>
                    <a:pt x="122" y="0"/>
                    <a:pt x="121" y="0"/>
                    <a:pt x="121" y="0"/>
                  </a:cubicBezTo>
                  <a:cubicBezTo>
                    <a:pt x="113" y="0"/>
                    <a:pt x="101" y="2"/>
                    <a:pt x="88" y="8"/>
                  </a:cubicBezTo>
                  <a:cubicBezTo>
                    <a:pt x="66" y="19"/>
                    <a:pt x="43" y="42"/>
                    <a:pt x="27" y="84"/>
                  </a:cubicBezTo>
                  <a:cubicBezTo>
                    <a:pt x="13" y="120"/>
                    <a:pt x="2" y="171"/>
                    <a:pt x="0" y="245"/>
                  </a:cubicBezTo>
                  <a:cubicBezTo>
                    <a:pt x="64" y="245"/>
                    <a:pt x="64" y="245"/>
                    <a:pt x="64" y="245"/>
                  </a:cubicBezTo>
                  <a:cubicBezTo>
                    <a:pt x="67" y="167"/>
                    <a:pt x="79" y="121"/>
                    <a:pt x="91" y="96"/>
                  </a:cubicBezTo>
                  <a:close/>
                  <a:moveTo>
                    <a:pt x="200" y="96"/>
                  </a:moveTo>
                  <a:cubicBezTo>
                    <a:pt x="207" y="96"/>
                    <a:pt x="214" y="102"/>
                    <a:pt x="214" y="110"/>
                  </a:cubicBezTo>
                  <a:cubicBezTo>
                    <a:pt x="214" y="118"/>
                    <a:pt x="207" y="124"/>
                    <a:pt x="200" y="124"/>
                  </a:cubicBezTo>
                  <a:cubicBezTo>
                    <a:pt x="192" y="124"/>
                    <a:pt x="186" y="118"/>
                    <a:pt x="186" y="110"/>
                  </a:cubicBezTo>
                  <a:cubicBezTo>
                    <a:pt x="186" y="102"/>
                    <a:pt x="192" y="96"/>
                    <a:pt x="200" y="96"/>
                  </a:cubicBezTo>
                  <a:close/>
                  <a:moveTo>
                    <a:pt x="200" y="168"/>
                  </a:moveTo>
                  <a:cubicBezTo>
                    <a:pt x="207" y="168"/>
                    <a:pt x="214" y="174"/>
                    <a:pt x="214" y="182"/>
                  </a:cubicBezTo>
                  <a:cubicBezTo>
                    <a:pt x="214" y="190"/>
                    <a:pt x="207" y="196"/>
                    <a:pt x="200" y="196"/>
                  </a:cubicBezTo>
                  <a:cubicBezTo>
                    <a:pt x="192" y="196"/>
                    <a:pt x="186" y="190"/>
                    <a:pt x="186" y="182"/>
                  </a:cubicBezTo>
                  <a:cubicBezTo>
                    <a:pt x="186" y="174"/>
                    <a:pt x="192" y="168"/>
                    <a:pt x="200" y="16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00338D"/>
                </a:solidFill>
              </a:endParaRPr>
            </a:p>
          </p:txBody>
        </p:sp>
        <p:sp>
          <p:nvSpPr>
            <p:cNvPr id="94" name="Oval 102"/>
            <p:cNvSpPr>
              <a:spLocks noChangeArrowheads="1"/>
            </p:cNvSpPr>
            <p:nvPr/>
          </p:nvSpPr>
          <p:spPr bwMode="auto">
            <a:xfrm>
              <a:off x="596900" y="3957638"/>
              <a:ext cx="188913" cy="188912"/>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00338D"/>
                </a:solidFill>
              </a:endParaRPr>
            </a:p>
          </p:txBody>
        </p:sp>
        <p:sp>
          <p:nvSpPr>
            <p:cNvPr id="95" name="Freeform 103"/>
            <p:cNvSpPr>
              <a:spLocks noEditPoints="1"/>
            </p:cNvSpPr>
            <p:nvPr/>
          </p:nvSpPr>
          <p:spPr bwMode="auto">
            <a:xfrm>
              <a:off x="274638" y="4170363"/>
              <a:ext cx="709613" cy="784225"/>
            </a:xfrm>
            <a:custGeom>
              <a:avLst/>
              <a:gdLst/>
              <a:ahLst/>
              <a:cxnLst>
                <a:cxn ang="0">
                  <a:pos x="55" y="721"/>
                </a:cxn>
                <a:cxn ang="0">
                  <a:pos x="209" y="731"/>
                </a:cxn>
                <a:cxn ang="0">
                  <a:pos x="241" y="731"/>
                </a:cxn>
                <a:cxn ang="0">
                  <a:pos x="264" y="697"/>
                </a:cxn>
                <a:cxn ang="0">
                  <a:pos x="240" y="353"/>
                </a:cxn>
                <a:cxn ang="0">
                  <a:pos x="198" y="296"/>
                </a:cxn>
                <a:cxn ang="0">
                  <a:pos x="209" y="267"/>
                </a:cxn>
                <a:cxn ang="0">
                  <a:pos x="263" y="102"/>
                </a:cxn>
                <a:cxn ang="0">
                  <a:pos x="289" y="697"/>
                </a:cxn>
                <a:cxn ang="0">
                  <a:pos x="388" y="697"/>
                </a:cxn>
                <a:cxn ang="0">
                  <a:pos x="407" y="336"/>
                </a:cxn>
                <a:cxn ang="0">
                  <a:pos x="456" y="746"/>
                </a:cxn>
                <a:cxn ang="0">
                  <a:pos x="506" y="126"/>
                </a:cxn>
                <a:cxn ang="0">
                  <a:pos x="531" y="147"/>
                </a:cxn>
                <a:cxn ang="0">
                  <a:pos x="557" y="158"/>
                </a:cxn>
                <a:cxn ang="0">
                  <a:pos x="562" y="159"/>
                </a:cxn>
                <a:cxn ang="0">
                  <a:pos x="575" y="160"/>
                </a:cxn>
                <a:cxn ang="0">
                  <a:pos x="670" y="69"/>
                </a:cxn>
                <a:cxn ang="0">
                  <a:pos x="610" y="45"/>
                </a:cxn>
                <a:cxn ang="0">
                  <a:pos x="574" y="96"/>
                </a:cxn>
                <a:cxn ang="0">
                  <a:pos x="572" y="96"/>
                </a:cxn>
                <a:cxn ang="0">
                  <a:pos x="555" y="85"/>
                </a:cxn>
                <a:cxn ang="0">
                  <a:pos x="514" y="26"/>
                </a:cxn>
                <a:cxn ang="0">
                  <a:pos x="510" y="20"/>
                </a:cxn>
                <a:cxn ang="0">
                  <a:pos x="479" y="1"/>
                </a:cxn>
                <a:cxn ang="0">
                  <a:pos x="320" y="0"/>
                </a:cxn>
                <a:cxn ang="0">
                  <a:pos x="222" y="54"/>
                </a:cxn>
                <a:cxn ang="0">
                  <a:pos x="55" y="267"/>
                </a:cxn>
                <a:cxn ang="0">
                  <a:pos x="66" y="296"/>
                </a:cxn>
                <a:cxn ang="0">
                  <a:pos x="24" y="353"/>
                </a:cxn>
                <a:cxn ang="0">
                  <a:pos x="0" y="697"/>
                </a:cxn>
                <a:cxn ang="0">
                  <a:pos x="23" y="731"/>
                </a:cxn>
                <a:cxn ang="0">
                  <a:pos x="55" y="731"/>
                </a:cxn>
                <a:cxn ang="0">
                  <a:pos x="112" y="296"/>
                </a:cxn>
                <a:cxn ang="0">
                  <a:pos x="137" y="308"/>
                </a:cxn>
                <a:cxn ang="0">
                  <a:pos x="179" y="296"/>
                </a:cxn>
                <a:cxn ang="0">
                  <a:pos x="85" y="353"/>
                </a:cxn>
              </a:cxnLst>
              <a:rect l="0" t="0" r="r" b="b"/>
              <a:pathLst>
                <a:path w="676" h="747">
                  <a:moveTo>
                    <a:pt x="55" y="731"/>
                  </a:moveTo>
                  <a:cubicBezTo>
                    <a:pt x="55" y="721"/>
                    <a:pt x="55" y="721"/>
                    <a:pt x="55" y="721"/>
                  </a:cubicBezTo>
                  <a:cubicBezTo>
                    <a:pt x="209" y="721"/>
                    <a:pt x="209" y="721"/>
                    <a:pt x="209" y="721"/>
                  </a:cubicBezTo>
                  <a:cubicBezTo>
                    <a:pt x="209" y="731"/>
                    <a:pt x="209" y="731"/>
                    <a:pt x="209" y="731"/>
                  </a:cubicBezTo>
                  <a:cubicBezTo>
                    <a:pt x="209" y="740"/>
                    <a:pt x="216" y="747"/>
                    <a:pt x="225" y="747"/>
                  </a:cubicBezTo>
                  <a:cubicBezTo>
                    <a:pt x="234" y="747"/>
                    <a:pt x="241" y="740"/>
                    <a:pt x="241" y="731"/>
                  </a:cubicBezTo>
                  <a:cubicBezTo>
                    <a:pt x="241" y="721"/>
                    <a:pt x="241" y="721"/>
                    <a:pt x="241" y="721"/>
                  </a:cubicBezTo>
                  <a:cubicBezTo>
                    <a:pt x="254" y="720"/>
                    <a:pt x="264" y="710"/>
                    <a:pt x="264" y="697"/>
                  </a:cubicBezTo>
                  <a:cubicBezTo>
                    <a:pt x="264" y="377"/>
                    <a:pt x="264" y="377"/>
                    <a:pt x="264" y="377"/>
                  </a:cubicBezTo>
                  <a:cubicBezTo>
                    <a:pt x="264" y="363"/>
                    <a:pt x="253" y="353"/>
                    <a:pt x="240" y="353"/>
                  </a:cubicBezTo>
                  <a:cubicBezTo>
                    <a:pt x="198" y="353"/>
                    <a:pt x="198" y="353"/>
                    <a:pt x="198" y="353"/>
                  </a:cubicBezTo>
                  <a:cubicBezTo>
                    <a:pt x="198" y="296"/>
                    <a:pt x="198" y="296"/>
                    <a:pt x="198" y="296"/>
                  </a:cubicBezTo>
                  <a:cubicBezTo>
                    <a:pt x="209" y="296"/>
                    <a:pt x="209" y="296"/>
                    <a:pt x="209" y="296"/>
                  </a:cubicBezTo>
                  <a:cubicBezTo>
                    <a:pt x="209" y="267"/>
                    <a:pt x="209" y="267"/>
                    <a:pt x="209" y="267"/>
                  </a:cubicBezTo>
                  <a:cubicBezTo>
                    <a:pt x="171" y="267"/>
                    <a:pt x="171" y="267"/>
                    <a:pt x="171" y="267"/>
                  </a:cubicBezTo>
                  <a:cubicBezTo>
                    <a:pt x="189" y="182"/>
                    <a:pt x="228" y="132"/>
                    <a:pt x="263" y="102"/>
                  </a:cubicBezTo>
                  <a:cubicBezTo>
                    <a:pt x="272" y="95"/>
                    <a:pt x="281" y="88"/>
                    <a:pt x="289" y="83"/>
                  </a:cubicBezTo>
                  <a:cubicBezTo>
                    <a:pt x="289" y="697"/>
                    <a:pt x="289" y="697"/>
                    <a:pt x="289" y="697"/>
                  </a:cubicBezTo>
                  <a:cubicBezTo>
                    <a:pt x="289" y="724"/>
                    <a:pt x="311" y="746"/>
                    <a:pt x="339" y="746"/>
                  </a:cubicBezTo>
                  <a:cubicBezTo>
                    <a:pt x="366" y="746"/>
                    <a:pt x="388" y="724"/>
                    <a:pt x="388" y="697"/>
                  </a:cubicBezTo>
                  <a:cubicBezTo>
                    <a:pt x="388" y="336"/>
                    <a:pt x="388" y="336"/>
                    <a:pt x="388" y="336"/>
                  </a:cubicBezTo>
                  <a:cubicBezTo>
                    <a:pt x="407" y="336"/>
                    <a:pt x="407" y="336"/>
                    <a:pt x="407" y="336"/>
                  </a:cubicBezTo>
                  <a:cubicBezTo>
                    <a:pt x="407" y="697"/>
                    <a:pt x="407" y="697"/>
                    <a:pt x="407" y="697"/>
                  </a:cubicBezTo>
                  <a:cubicBezTo>
                    <a:pt x="407" y="724"/>
                    <a:pt x="429" y="746"/>
                    <a:pt x="456" y="746"/>
                  </a:cubicBezTo>
                  <a:cubicBezTo>
                    <a:pt x="483" y="746"/>
                    <a:pt x="506" y="724"/>
                    <a:pt x="506" y="697"/>
                  </a:cubicBezTo>
                  <a:cubicBezTo>
                    <a:pt x="506" y="126"/>
                    <a:pt x="506" y="126"/>
                    <a:pt x="506" y="126"/>
                  </a:cubicBezTo>
                  <a:cubicBezTo>
                    <a:pt x="507" y="128"/>
                    <a:pt x="509" y="130"/>
                    <a:pt x="511" y="132"/>
                  </a:cubicBezTo>
                  <a:cubicBezTo>
                    <a:pt x="517" y="137"/>
                    <a:pt x="524" y="143"/>
                    <a:pt x="531" y="147"/>
                  </a:cubicBezTo>
                  <a:cubicBezTo>
                    <a:pt x="538" y="152"/>
                    <a:pt x="547" y="155"/>
                    <a:pt x="556" y="158"/>
                  </a:cubicBezTo>
                  <a:cubicBezTo>
                    <a:pt x="556" y="158"/>
                    <a:pt x="557" y="158"/>
                    <a:pt x="557" y="158"/>
                  </a:cubicBezTo>
                  <a:cubicBezTo>
                    <a:pt x="558" y="158"/>
                    <a:pt x="558" y="158"/>
                    <a:pt x="559" y="159"/>
                  </a:cubicBezTo>
                  <a:cubicBezTo>
                    <a:pt x="560" y="159"/>
                    <a:pt x="561" y="159"/>
                    <a:pt x="562" y="159"/>
                  </a:cubicBezTo>
                  <a:cubicBezTo>
                    <a:pt x="566" y="160"/>
                    <a:pt x="570" y="160"/>
                    <a:pt x="574" y="160"/>
                  </a:cubicBezTo>
                  <a:cubicBezTo>
                    <a:pt x="574" y="160"/>
                    <a:pt x="574" y="160"/>
                    <a:pt x="575" y="160"/>
                  </a:cubicBezTo>
                  <a:cubicBezTo>
                    <a:pt x="595" y="160"/>
                    <a:pt x="615" y="150"/>
                    <a:pt x="630" y="135"/>
                  </a:cubicBezTo>
                  <a:cubicBezTo>
                    <a:pt x="645" y="119"/>
                    <a:pt x="658" y="98"/>
                    <a:pt x="670" y="69"/>
                  </a:cubicBezTo>
                  <a:cubicBezTo>
                    <a:pt x="676" y="52"/>
                    <a:pt x="668" y="34"/>
                    <a:pt x="652" y="27"/>
                  </a:cubicBezTo>
                  <a:cubicBezTo>
                    <a:pt x="635" y="21"/>
                    <a:pt x="617" y="29"/>
                    <a:pt x="610" y="45"/>
                  </a:cubicBezTo>
                  <a:cubicBezTo>
                    <a:pt x="601" y="69"/>
                    <a:pt x="591" y="83"/>
                    <a:pt x="584" y="90"/>
                  </a:cubicBezTo>
                  <a:cubicBezTo>
                    <a:pt x="577" y="96"/>
                    <a:pt x="576" y="96"/>
                    <a:pt x="574" y="96"/>
                  </a:cubicBezTo>
                  <a:cubicBezTo>
                    <a:pt x="573" y="96"/>
                    <a:pt x="573" y="96"/>
                    <a:pt x="572" y="96"/>
                  </a:cubicBezTo>
                  <a:cubicBezTo>
                    <a:pt x="572" y="96"/>
                    <a:pt x="572" y="96"/>
                    <a:pt x="572" y="96"/>
                  </a:cubicBezTo>
                  <a:cubicBezTo>
                    <a:pt x="570" y="96"/>
                    <a:pt x="564" y="93"/>
                    <a:pt x="558" y="88"/>
                  </a:cubicBezTo>
                  <a:cubicBezTo>
                    <a:pt x="557" y="87"/>
                    <a:pt x="556" y="86"/>
                    <a:pt x="555" y="85"/>
                  </a:cubicBezTo>
                  <a:cubicBezTo>
                    <a:pt x="543" y="75"/>
                    <a:pt x="532" y="58"/>
                    <a:pt x="523" y="44"/>
                  </a:cubicBezTo>
                  <a:cubicBezTo>
                    <a:pt x="519" y="37"/>
                    <a:pt x="516" y="30"/>
                    <a:pt x="514" y="26"/>
                  </a:cubicBezTo>
                  <a:cubicBezTo>
                    <a:pt x="512" y="24"/>
                    <a:pt x="512" y="22"/>
                    <a:pt x="511" y="21"/>
                  </a:cubicBezTo>
                  <a:cubicBezTo>
                    <a:pt x="511" y="20"/>
                    <a:pt x="511" y="20"/>
                    <a:pt x="510" y="20"/>
                  </a:cubicBezTo>
                  <a:cubicBezTo>
                    <a:pt x="510" y="19"/>
                    <a:pt x="510" y="19"/>
                    <a:pt x="510" y="19"/>
                  </a:cubicBezTo>
                  <a:cubicBezTo>
                    <a:pt x="505" y="7"/>
                    <a:pt x="492" y="0"/>
                    <a:pt x="479" y="1"/>
                  </a:cubicBezTo>
                  <a:cubicBezTo>
                    <a:pt x="477" y="0"/>
                    <a:pt x="476" y="0"/>
                    <a:pt x="475" y="0"/>
                  </a:cubicBezTo>
                  <a:cubicBezTo>
                    <a:pt x="320" y="0"/>
                    <a:pt x="320" y="0"/>
                    <a:pt x="320" y="0"/>
                  </a:cubicBezTo>
                  <a:cubicBezTo>
                    <a:pt x="315" y="0"/>
                    <a:pt x="310" y="2"/>
                    <a:pt x="306" y="4"/>
                  </a:cubicBezTo>
                  <a:cubicBezTo>
                    <a:pt x="292" y="9"/>
                    <a:pt x="258" y="23"/>
                    <a:pt x="222" y="54"/>
                  </a:cubicBezTo>
                  <a:cubicBezTo>
                    <a:pt x="175" y="93"/>
                    <a:pt x="125" y="160"/>
                    <a:pt x="106" y="267"/>
                  </a:cubicBezTo>
                  <a:cubicBezTo>
                    <a:pt x="55" y="267"/>
                    <a:pt x="55" y="267"/>
                    <a:pt x="55" y="267"/>
                  </a:cubicBezTo>
                  <a:cubicBezTo>
                    <a:pt x="55" y="296"/>
                    <a:pt x="55" y="296"/>
                    <a:pt x="55" y="296"/>
                  </a:cubicBezTo>
                  <a:cubicBezTo>
                    <a:pt x="66" y="296"/>
                    <a:pt x="66" y="296"/>
                    <a:pt x="66" y="296"/>
                  </a:cubicBezTo>
                  <a:cubicBezTo>
                    <a:pt x="66" y="353"/>
                    <a:pt x="66" y="353"/>
                    <a:pt x="66" y="353"/>
                  </a:cubicBezTo>
                  <a:cubicBezTo>
                    <a:pt x="24" y="353"/>
                    <a:pt x="24" y="353"/>
                    <a:pt x="24" y="353"/>
                  </a:cubicBezTo>
                  <a:cubicBezTo>
                    <a:pt x="11" y="353"/>
                    <a:pt x="0" y="363"/>
                    <a:pt x="0" y="377"/>
                  </a:cubicBezTo>
                  <a:cubicBezTo>
                    <a:pt x="0" y="697"/>
                    <a:pt x="0" y="697"/>
                    <a:pt x="0" y="697"/>
                  </a:cubicBezTo>
                  <a:cubicBezTo>
                    <a:pt x="0" y="710"/>
                    <a:pt x="10" y="720"/>
                    <a:pt x="23" y="721"/>
                  </a:cubicBezTo>
                  <a:cubicBezTo>
                    <a:pt x="23" y="731"/>
                    <a:pt x="23" y="731"/>
                    <a:pt x="23" y="731"/>
                  </a:cubicBezTo>
                  <a:cubicBezTo>
                    <a:pt x="23" y="740"/>
                    <a:pt x="30" y="747"/>
                    <a:pt x="39" y="747"/>
                  </a:cubicBezTo>
                  <a:cubicBezTo>
                    <a:pt x="48" y="747"/>
                    <a:pt x="55" y="740"/>
                    <a:pt x="55" y="731"/>
                  </a:cubicBezTo>
                  <a:close/>
                  <a:moveTo>
                    <a:pt x="85" y="296"/>
                  </a:moveTo>
                  <a:cubicBezTo>
                    <a:pt x="112" y="296"/>
                    <a:pt x="112" y="296"/>
                    <a:pt x="112" y="296"/>
                  </a:cubicBezTo>
                  <a:cubicBezTo>
                    <a:pt x="116" y="302"/>
                    <a:pt x="123" y="306"/>
                    <a:pt x="131" y="307"/>
                  </a:cubicBezTo>
                  <a:cubicBezTo>
                    <a:pt x="133" y="307"/>
                    <a:pt x="135" y="308"/>
                    <a:pt x="137" y="308"/>
                  </a:cubicBezTo>
                  <a:cubicBezTo>
                    <a:pt x="146" y="308"/>
                    <a:pt x="155" y="303"/>
                    <a:pt x="161" y="296"/>
                  </a:cubicBezTo>
                  <a:cubicBezTo>
                    <a:pt x="179" y="296"/>
                    <a:pt x="179" y="296"/>
                    <a:pt x="179" y="296"/>
                  </a:cubicBezTo>
                  <a:cubicBezTo>
                    <a:pt x="179" y="353"/>
                    <a:pt x="179" y="353"/>
                    <a:pt x="179" y="353"/>
                  </a:cubicBezTo>
                  <a:cubicBezTo>
                    <a:pt x="85" y="353"/>
                    <a:pt x="85" y="353"/>
                    <a:pt x="85" y="353"/>
                  </a:cubicBezTo>
                  <a:lnTo>
                    <a:pt x="85" y="29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00338D"/>
                </a:solidFill>
              </a:endParaRPr>
            </a:p>
          </p:txBody>
        </p:sp>
        <p:sp>
          <p:nvSpPr>
            <p:cNvPr id="96" name="Rectangle 104"/>
            <p:cNvSpPr>
              <a:spLocks noChangeArrowheads="1"/>
            </p:cNvSpPr>
            <p:nvPr/>
          </p:nvSpPr>
          <p:spPr bwMode="auto">
            <a:xfrm>
              <a:off x="835025" y="4359275"/>
              <a:ext cx="625475" cy="4445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GB">
                <a:solidFill>
                  <a:srgbClr val="00338D"/>
                </a:solidFill>
              </a:endParaRPr>
            </a:p>
          </p:txBody>
        </p:sp>
        <p:sp>
          <p:nvSpPr>
            <p:cNvPr id="97" name="Freeform 105"/>
            <p:cNvSpPr>
              <a:spLocks noEditPoints="1"/>
            </p:cNvSpPr>
            <p:nvPr/>
          </p:nvSpPr>
          <p:spPr bwMode="auto">
            <a:xfrm>
              <a:off x="1084263" y="3829050"/>
              <a:ext cx="255588" cy="244475"/>
            </a:xfrm>
            <a:custGeom>
              <a:avLst/>
              <a:gdLst/>
              <a:ahLst/>
              <a:cxnLst>
                <a:cxn ang="0">
                  <a:pos x="231" y="97"/>
                </a:cxn>
                <a:cxn ang="0">
                  <a:pos x="122" y="0"/>
                </a:cxn>
                <a:cxn ang="0">
                  <a:pos x="12" y="97"/>
                </a:cxn>
                <a:cxn ang="0">
                  <a:pos x="34" y="104"/>
                </a:cxn>
                <a:cxn ang="0">
                  <a:pos x="37" y="111"/>
                </a:cxn>
                <a:cxn ang="0">
                  <a:pos x="32" y="143"/>
                </a:cxn>
                <a:cxn ang="0">
                  <a:pos x="122" y="233"/>
                </a:cxn>
                <a:cxn ang="0">
                  <a:pos x="212" y="143"/>
                </a:cxn>
                <a:cxn ang="0">
                  <a:pos x="206" y="111"/>
                </a:cxn>
                <a:cxn ang="0">
                  <a:pos x="209" y="104"/>
                </a:cxn>
                <a:cxn ang="0">
                  <a:pos x="231" y="97"/>
                </a:cxn>
                <a:cxn ang="0">
                  <a:pos x="122" y="16"/>
                </a:cxn>
                <a:cxn ang="0">
                  <a:pos x="139" y="30"/>
                </a:cxn>
                <a:cxn ang="0">
                  <a:pos x="162" y="27"/>
                </a:cxn>
                <a:cxn ang="0">
                  <a:pos x="138" y="41"/>
                </a:cxn>
                <a:cxn ang="0">
                  <a:pos x="122" y="52"/>
                </a:cxn>
                <a:cxn ang="0">
                  <a:pos x="105" y="41"/>
                </a:cxn>
                <a:cxn ang="0">
                  <a:pos x="82" y="27"/>
                </a:cxn>
                <a:cxn ang="0">
                  <a:pos x="104" y="30"/>
                </a:cxn>
                <a:cxn ang="0">
                  <a:pos x="122" y="16"/>
                </a:cxn>
                <a:cxn ang="0">
                  <a:pos x="122" y="62"/>
                </a:cxn>
                <a:cxn ang="0">
                  <a:pos x="210" y="90"/>
                </a:cxn>
                <a:cxn ang="0">
                  <a:pos x="207" y="96"/>
                </a:cxn>
                <a:cxn ang="0">
                  <a:pos x="122" y="75"/>
                </a:cxn>
                <a:cxn ang="0">
                  <a:pos x="36" y="96"/>
                </a:cxn>
                <a:cxn ang="0">
                  <a:pos x="34" y="90"/>
                </a:cxn>
                <a:cxn ang="0">
                  <a:pos x="122" y="62"/>
                </a:cxn>
              </a:cxnLst>
              <a:rect l="0" t="0" r="r" b="b"/>
              <a:pathLst>
                <a:path w="243" h="233">
                  <a:moveTo>
                    <a:pt x="231" y="97"/>
                  </a:moveTo>
                  <a:cubicBezTo>
                    <a:pt x="243" y="79"/>
                    <a:pt x="213" y="0"/>
                    <a:pt x="122" y="0"/>
                  </a:cubicBezTo>
                  <a:cubicBezTo>
                    <a:pt x="30" y="0"/>
                    <a:pt x="0" y="79"/>
                    <a:pt x="12" y="97"/>
                  </a:cubicBezTo>
                  <a:cubicBezTo>
                    <a:pt x="15" y="103"/>
                    <a:pt x="23" y="105"/>
                    <a:pt x="34" y="104"/>
                  </a:cubicBezTo>
                  <a:cubicBezTo>
                    <a:pt x="34" y="107"/>
                    <a:pt x="35" y="109"/>
                    <a:pt x="37" y="111"/>
                  </a:cubicBezTo>
                  <a:cubicBezTo>
                    <a:pt x="34" y="121"/>
                    <a:pt x="32" y="132"/>
                    <a:pt x="32" y="143"/>
                  </a:cubicBezTo>
                  <a:cubicBezTo>
                    <a:pt x="32" y="193"/>
                    <a:pt x="72" y="233"/>
                    <a:pt x="122" y="233"/>
                  </a:cubicBezTo>
                  <a:cubicBezTo>
                    <a:pt x="171" y="233"/>
                    <a:pt x="212" y="193"/>
                    <a:pt x="212" y="143"/>
                  </a:cubicBezTo>
                  <a:cubicBezTo>
                    <a:pt x="212" y="132"/>
                    <a:pt x="209" y="121"/>
                    <a:pt x="206" y="111"/>
                  </a:cubicBezTo>
                  <a:cubicBezTo>
                    <a:pt x="208" y="109"/>
                    <a:pt x="209" y="107"/>
                    <a:pt x="209" y="104"/>
                  </a:cubicBezTo>
                  <a:cubicBezTo>
                    <a:pt x="220" y="105"/>
                    <a:pt x="228" y="103"/>
                    <a:pt x="231" y="97"/>
                  </a:cubicBezTo>
                  <a:close/>
                  <a:moveTo>
                    <a:pt x="122" y="16"/>
                  </a:moveTo>
                  <a:cubicBezTo>
                    <a:pt x="130" y="16"/>
                    <a:pt x="137" y="22"/>
                    <a:pt x="139" y="30"/>
                  </a:cubicBezTo>
                  <a:cubicBezTo>
                    <a:pt x="149" y="29"/>
                    <a:pt x="162" y="27"/>
                    <a:pt x="162" y="27"/>
                  </a:cubicBezTo>
                  <a:cubicBezTo>
                    <a:pt x="162" y="27"/>
                    <a:pt x="150" y="36"/>
                    <a:pt x="138" y="41"/>
                  </a:cubicBezTo>
                  <a:cubicBezTo>
                    <a:pt x="136" y="48"/>
                    <a:pt x="129" y="52"/>
                    <a:pt x="122" y="52"/>
                  </a:cubicBezTo>
                  <a:cubicBezTo>
                    <a:pt x="114" y="52"/>
                    <a:pt x="107" y="48"/>
                    <a:pt x="105" y="41"/>
                  </a:cubicBezTo>
                  <a:cubicBezTo>
                    <a:pt x="93" y="36"/>
                    <a:pt x="82" y="27"/>
                    <a:pt x="82" y="27"/>
                  </a:cubicBezTo>
                  <a:cubicBezTo>
                    <a:pt x="82" y="27"/>
                    <a:pt x="94" y="29"/>
                    <a:pt x="104" y="30"/>
                  </a:cubicBezTo>
                  <a:cubicBezTo>
                    <a:pt x="106" y="22"/>
                    <a:pt x="113" y="16"/>
                    <a:pt x="122" y="16"/>
                  </a:cubicBezTo>
                  <a:close/>
                  <a:moveTo>
                    <a:pt x="122" y="62"/>
                  </a:moveTo>
                  <a:cubicBezTo>
                    <a:pt x="170" y="62"/>
                    <a:pt x="210" y="74"/>
                    <a:pt x="210" y="90"/>
                  </a:cubicBezTo>
                  <a:cubicBezTo>
                    <a:pt x="210" y="92"/>
                    <a:pt x="209" y="94"/>
                    <a:pt x="207" y="96"/>
                  </a:cubicBezTo>
                  <a:cubicBezTo>
                    <a:pt x="198" y="84"/>
                    <a:pt x="163" y="75"/>
                    <a:pt x="122" y="75"/>
                  </a:cubicBezTo>
                  <a:cubicBezTo>
                    <a:pt x="80" y="75"/>
                    <a:pt x="45" y="84"/>
                    <a:pt x="36" y="96"/>
                  </a:cubicBezTo>
                  <a:cubicBezTo>
                    <a:pt x="34" y="94"/>
                    <a:pt x="34" y="92"/>
                    <a:pt x="34" y="90"/>
                  </a:cubicBezTo>
                  <a:cubicBezTo>
                    <a:pt x="34" y="74"/>
                    <a:pt x="73" y="62"/>
                    <a:pt x="122" y="6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00338D"/>
                </a:solidFill>
              </a:endParaRPr>
            </a:p>
          </p:txBody>
        </p:sp>
      </p:grpSp>
      <p:grpSp>
        <p:nvGrpSpPr>
          <p:cNvPr id="106" name="Group 82"/>
          <p:cNvGrpSpPr/>
          <p:nvPr/>
        </p:nvGrpSpPr>
        <p:grpSpPr>
          <a:xfrm>
            <a:off x="2719414" y="5062018"/>
            <a:ext cx="573050" cy="671643"/>
            <a:chOff x="305920" y="2986628"/>
            <a:chExt cx="1865940" cy="1443007"/>
          </a:xfrm>
          <a:solidFill>
            <a:srgbClr val="00338D"/>
          </a:solidFill>
        </p:grpSpPr>
        <p:sp>
          <p:nvSpPr>
            <p:cNvPr id="107" name="Freeform 29"/>
            <p:cNvSpPr>
              <a:spLocks/>
            </p:cNvSpPr>
            <p:nvPr/>
          </p:nvSpPr>
          <p:spPr bwMode="auto">
            <a:xfrm>
              <a:off x="782540" y="4042861"/>
              <a:ext cx="199413" cy="386774"/>
            </a:xfrm>
            <a:custGeom>
              <a:avLst/>
              <a:gdLst/>
              <a:ahLst/>
              <a:cxnLst>
                <a:cxn ang="0">
                  <a:pos x="1" y="4"/>
                </a:cxn>
                <a:cxn ang="0">
                  <a:pos x="46" y="29"/>
                </a:cxn>
                <a:cxn ang="0">
                  <a:pos x="5" y="230"/>
                </a:cxn>
                <a:cxn ang="0">
                  <a:pos x="44" y="289"/>
                </a:cxn>
                <a:cxn ang="0">
                  <a:pos x="54" y="290"/>
                </a:cxn>
                <a:cxn ang="0">
                  <a:pos x="103" y="249"/>
                </a:cxn>
                <a:cxn ang="0">
                  <a:pos x="150" y="16"/>
                </a:cxn>
                <a:cxn ang="0">
                  <a:pos x="15" y="0"/>
                </a:cxn>
                <a:cxn ang="0">
                  <a:pos x="1" y="4"/>
                </a:cxn>
              </a:cxnLst>
              <a:rect l="0" t="0" r="r" b="b"/>
              <a:pathLst>
                <a:path w="150" h="290">
                  <a:moveTo>
                    <a:pt x="1" y="4"/>
                  </a:moveTo>
                  <a:cubicBezTo>
                    <a:pt x="46" y="29"/>
                    <a:pt x="46" y="29"/>
                    <a:pt x="46" y="29"/>
                  </a:cubicBezTo>
                  <a:cubicBezTo>
                    <a:pt x="5" y="230"/>
                    <a:pt x="5" y="230"/>
                    <a:pt x="5" y="230"/>
                  </a:cubicBezTo>
                  <a:cubicBezTo>
                    <a:pt x="0" y="257"/>
                    <a:pt x="17" y="283"/>
                    <a:pt x="44" y="289"/>
                  </a:cubicBezTo>
                  <a:cubicBezTo>
                    <a:pt x="48" y="289"/>
                    <a:pt x="51" y="290"/>
                    <a:pt x="54" y="290"/>
                  </a:cubicBezTo>
                  <a:cubicBezTo>
                    <a:pt x="77" y="290"/>
                    <a:pt x="98" y="273"/>
                    <a:pt x="103" y="249"/>
                  </a:cubicBezTo>
                  <a:cubicBezTo>
                    <a:pt x="150" y="16"/>
                    <a:pt x="150" y="16"/>
                    <a:pt x="150" y="16"/>
                  </a:cubicBezTo>
                  <a:cubicBezTo>
                    <a:pt x="15" y="0"/>
                    <a:pt x="15" y="0"/>
                    <a:pt x="15" y="0"/>
                  </a:cubicBezTo>
                  <a:lnTo>
                    <a:pt x="1" y="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8" name="Freeform 30"/>
            <p:cNvSpPr>
              <a:spLocks/>
            </p:cNvSpPr>
            <p:nvPr/>
          </p:nvSpPr>
          <p:spPr bwMode="auto">
            <a:xfrm>
              <a:off x="446167" y="3568433"/>
              <a:ext cx="724243" cy="402114"/>
            </a:xfrm>
            <a:custGeom>
              <a:avLst/>
              <a:gdLst/>
              <a:ahLst/>
              <a:cxnLst>
                <a:cxn ang="0">
                  <a:pos x="135" y="279"/>
                </a:cxn>
                <a:cxn ang="0">
                  <a:pos x="243" y="243"/>
                </a:cxn>
                <a:cxn ang="0">
                  <a:pos x="262" y="240"/>
                </a:cxn>
                <a:cxn ang="0">
                  <a:pos x="269" y="240"/>
                </a:cxn>
                <a:cxn ang="0">
                  <a:pos x="319" y="246"/>
                </a:cxn>
                <a:cxn ang="0">
                  <a:pos x="311" y="101"/>
                </a:cxn>
                <a:cxn ang="0">
                  <a:pos x="311" y="101"/>
                </a:cxn>
                <a:cxn ang="0">
                  <a:pos x="466" y="148"/>
                </a:cxn>
                <a:cxn ang="0">
                  <a:pos x="466" y="148"/>
                </a:cxn>
                <a:cxn ang="0">
                  <a:pos x="515" y="144"/>
                </a:cxn>
                <a:cxn ang="0">
                  <a:pos x="541" y="107"/>
                </a:cxn>
                <a:cxn ang="0">
                  <a:pos x="505" y="81"/>
                </a:cxn>
                <a:cxn ang="0">
                  <a:pos x="466" y="84"/>
                </a:cxn>
                <a:cxn ang="0">
                  <a:pos x="347" y="48"/>
                </a:cxn>
                <a:cxn ang="0">
                  <a:pos x="316" y="23"/>
                </a:cxn>
                <a:cxn ang="0">
                  <a:pos x="309" y="15"/>
                </a:cxn>
                <a:cxn ang="0">
                  <a:pos x="307" y="13"/>
                </a:cxn>
                <a:cxn ang="0">
                  <a:pos x="307" y="13"/>
                </a:cxn>
                <a:cxn ang="0">
                  <a:pos x="307" y="13"/>
                </a:cxn>
                <a:cxn ang="0">
                  <a:pos x="280" y="0"/>
                </a:cxn>
                <a:cxn ang="0">
                  <a:pos x="274" y="0"/>
                </a:cxn>
                <a:cxn ang="0">
                  <a:pos x="120" y="9"/>
                </a:cxn>
                <a:cxn ang="0">
                  <a:pos x="119" y="9"/>
                </a:cxn>
                <a:cxn ang="0">
                  <a:pos x="117" y="9"/>
                </a:cxn>
                <a:cxn ang="0">
                  <a:pos x="94" y="14"/>
                </a:cxn>
                <a:cxn ang="0">
                  <a:pos x="63" y="33"/>
                </a:cxn>
                <a:cxn ang="0">
                  <a:pos x="22" y="76"/>
                </a:cxn>
                <a:cxn ang="0">
                  <a:pos x="0" y="135"/>
                </a:cxn>
                <a:cxn ang="0">
                  <a:pos x="20" y="180"/>
                </a:cxn>
                <a:cxn ang="0">
                  <a:pos x="69" y="199"/>
                </a:cxn>
                <a:cxn ang="0">
                  <a:pos x="69" y="199"/>
                </a:cxn>
                <a:cxn ang="0">
                  <a:pos x="84" y="200"/>
                </a:cxn>
                <a:cxn ang="0">
                  <a:pos x="91" y="200"/>
                </a:cxn>
                <a:cxn ang="0">
                  <a:pos x="193" y="186"/>
                </a:cxn>
                <a:cxn ang="0">
                  <a:pos x="217" y="147"/>
                </a:cxn>
                <a:cxn ang="0">
                  <a:pos x="178" y="123"/>
                </a:cxn>
                <a:cxn ang="0">
                  <a:pos x="91" y="136"/>
                </a:cxn>
                <a:cxn ang="0">
                  <a:pos x="82" y="136"/>
                </a:cxn>
                <a:cxn ang="0">
                  <a:pos x="76" y="135"/>
                </a:cxn>
                <a:cxn ang="0">
                  <a:pos x="76" y="135"/>
                </a:cxn>
                <a:cxn ang="0">
                  <a:pos x="65" y="133"/>
                </a:cxn>
                <a:cxn ang="0">
                  <a:pos x="65" y="133"/>
                </a:cxn>
                <a:cxn ang="0">
                  <a:pos x="70" y="120"/>
                </a:cxn>
                <a:cxn ang="0">
                  <a:pos x="94" y="91"/>
                </a:cxn>
                <a:cxn ang="0">
                  <a:pos x="96" y="128"/>
                </a:cxn>
                <a:cxn ang="0">
                  <a:pos x="177" y="116"/>
                </a:cxn>
                <a:cxn ang="0">
                  <a:pos x="186" y="115"/>
                </a:cxn>
                <a:cxn ang="0">
                  <a:pos x="225" y="145"/>
                </a:cxn>
                <a:cxn ang="0">
                  <a:pos x="220" y="176"/>
                </a:cxn>
                <a:cxn ang="0">
                  <a:pos x="195" y="193"/>
                </a:cxn>
                <a:cxn ang="0">
                  <a:pos x="100" y="208"/>
                </a:cxn>
                <a:cxn ang="0">
                  <a:pos x="105" y="302"/>
                </a:cxn>
                <a:cxn ang="0">
                  <a:pos x="135" y="279"/>
                </a:cxn>
              </a:cxnLst>
              <a:rect l="0" t="0" r="r" b="b"/>
              <a:pathLst>
                <a:path w="544" h="302">
                  <a:moveTo>
                    <a:pt x="135" y="279"/>
                  </a:moveTo>
                  <a:cubicBezTo>
                    <a:pt x="243" y="243"/>
                    <a:pt x="243" y="243"/>
                    <a:pt x="243" y="243"/>
                  </a:cubicBezTo>
                  <a:cubicBezTo>
                    <a:pt x="249" y="241"/>
                    <a:pt x="255" y="240"/>
                    <a:pt x="262" y="240"/>
                  </a:cubicBezTo>
                  <a:cubicBezTo>
                    <a:pt x="264" y="240"/>
                    <a:pt x="266" y="240"/>
                    <a:pt x="269" y="240"/>
                  </a:cubicBezTo>
                  <a:cubicBezTo>
                    <a:pt x="319" y="246"/>
                    <a:pt x="319" y="246"/>
                    <a:pt x="319" y="246"/>
                  </a:cubicBezTo>
                  <a:cubicBezTo>
                    <a:pt x="311" y="101"/>
                    <a:pt x="311" y="101"/>
                    <a:pt x="311" y="101"/>
                  </a:cubicBezTo>
                  <a:cubicBezTo>
                    <a:pt x="311" y="101"/>
                    <a:pt x="311" y="101"/>
                    <a:pt x="311" y="101"/>
                  </a:cubicBezTo>
                  <a:cubicBezTo>
                    <a:pt x="346" y="124"/>
                    <a:pt x="398" y="148"/>
                    <a:pt x="466" y="148"/>
                  </a:cubicBezTo>
                  <a:cubicBezTo>
                    <a:pt x="466" y="148"/>
                    <a:pt x="466" y="148"/>
                    <a:pt x="466" y="148"/>
                  </a:cubicBezTo>
                  <a:cubicBezTo>
                    <a:pt x="482" y="148"/>
                    <a:pt x="498" y="147"/>
                    <a:pt x="515" y="144"/>
                  </a:cubicBezTo>
                  <a:cubicBezTo>
                    <a:pt x="532" y="141"/>
                    <a:pt x="544" y="125"/>
                    <a:pt x="541" y="107"/>
                  </a:cubicBezTo>
                  <a:cubicBezTo>
                    <a:pt x="539" y="90"/>
                    <a:pt x="522" y="78"/>
                    <a:pt x="505" y="81"/>
                  </a:cubicBezTo>
                  <a:cubicBezTo>
                    <a:pt x="491" y="83"/>
                    <a:pt x="478" y="84"/>
                    <a:pt x="466" y="84"/>
                  </a:cubicBezTo>
                  <a:cubicBezTo>
                    <a:pt x="414" y="84"/>
                    <a:pt x="374" y="66"/>
                    <a:pt x="347" y="48"/>
                  </a:cubicBezTo>
                  <a:cubicBezTo>
                    <a:pt x="333" y="39"/>
                    <a:pt x="323" y="29"/>
                    <a:pt x="316" y="23"/>
                  </a:cubicBezTo>
                  <a:cubicBezTo>
                    <a:pt x="313" y="19"/>
                    <a:pt x="310" y="17"/>
                    <a:pt x="309" y="15"/>
                  </a:cubicBezTo>
                  <a:cubicBezTo>
                    <a:pt x="308" y="14"/>
                    <a:pt x="308" y="13"/>
                    <a:pt x="307" y="13"/>
                  </a:cubicBezTo>
                  <a:cubicBezTo>
                    <a:pt x="307" y="13"/>
                    <a:pt x="307" y="13"/>
                    <a:pt x="307" y="13"/>
                  </a:cubicBezTo>
                  <a:cubicBezTo>
                    <a:pt x="307" y="13"/>
                    <a:pt x="307" y="13"/>
                    <a:pt x="307" y="13"/>
                  </a:cubicBezTo>
                  <a:cubicBezTo>
                    <a:pt x="300" y="4"/>
                    <a:pt x="290" y="0"/>
                    <a:pt x="280" y="0"/>
                  </a:cubicBezTo>
                  <a:cubicBezTo>
                    <a:pt x="278" y="0"/>
                    <a:pt x="276" y="0"/>
                    <a:pt x="274" y="0"/>
                  </a:cubicBezTo>
                  <a:cubicBezTo>
                    <a:pt x="120" y="9"/>
                    <a:pt x="120" y="9"/>
                    <a:pt x="120" y="9"/>
                  </a:cubicBezTo>
                  <a:cubicBezTo>
                    <a:pt x="120" y="9"/>
                    <a:pt x="119" y="9"/>
                    <a:pt x="119" y="9"/>
                  </a:cubicBezTo>
                  <a:cubicBezTo>
                    <a:pt x="118" y="9"/>
                    <a:pt x="117" y="9"/>
                    <a:pt x="117" y="9"/>
                  </a:cubicBezTo>
                  <a:cubicBezTo>
                    <a:pt x="107" y="9"/>
                    <a:pt x="101" y="11"/>
                    <a:pt x="94" y="14"/>
                  </a:cubicBezTo>
                  <a:cubicBezTo>
                    <a:pt x="83" y="18"/>
                    <a:pt x="73" y="25"/>
                    <a:pt x="63" y="33"/>
                  </a:cubicBezTo>
                  <a:cubicBezTo>
                    <a:pt x="49" y="44"/>
                    <a:pt x="34" y="59"/>
                    <a:pt x="22" y="76"/>
                  </a:cubicBezTo>
                  <a:cubicBezTo>
                    <a:pt x="11" y="93"/>
                    <a:pt x="1" y="111"/>
                    <a:pt x="0" y="135"/>
                  </a:cubicBezTo>
                  <a:cubicBezTo>
                    <a:pt x="0" y="150"/>
                    <a:pt x="7" y="168"/>
                    <a:pt x="20" y="180"/>
                  </a:cubicBezTo>
                  <a:cubicBezTo>
                    <a:pt x="34" y="191"/>
                    <a:pt x="50" y="197"/>
                    <a:pt x="69" y="199"/>
                  </a:cubicBezTo>
                  <a:cubicBezTo>
                    <a:pt x="69" y="199"/>
                    <a:pt x="69" y="199"/>
                    <a:pt x="69" y="199"/>
                  </a:cubicBezTo>
                  <a:cubicBezTo>
                    <a:pt x="73" y="199"/>
                    <a:pt x="78" y="200"/>
                    <a:pt x="84" y="200"/>
                  </a:cubicBezTo>
                  <a:cubicBezTo>
                    <a:pt x="86" y="200"/>
                    <a:pt x="88" y="200"/>
                    <a:pt x="91" y="200"/>
                  </a:cubicBezTo>
                  <a:cubicBezTo>
                    <a:pt x="118" y="200"/>
                    <a:pt x="151" y="196"/>
                    <a:pt x="193" y="186"/>
                  </a:cubicBezTo>
                  <a:cubicBezTo>
                    <a:pt x="210" y="182"/>
                    <a:pt x="221" y="164"/>
                    <a:pt x="217" y="147"/>
                  </a:cubicBezTo>
                  <a:cubicBezTo>
                    <a:pt x="213" y="130"/>
                    <a:pt x="196" y="119"/>
                    <a:pt x="178" y="123"/>
                  </a:cubicBezTo>
                  <a:cubicBezTo>
                    <a:pt x="139" y="133"/>
                    <a:pt x="110" y="136"/>
                    <a:pt x="91" y="136"/>
                  </a:cubicBezTo>
                  <a:cubicBezTo>
                    <a:pt x="87" y="136"/>
                    <a:pt x="84" y="136"/>
                    <a:pt x="82" y="136"/>
                  </a:cubicBezTo>
                  <a:cubicBezTo>
                    <a:pt x="80" y="136"/>
                    <a:pt x="78" y="136"/>
                    <a:pt x="76" y="135"/>
                  </a:cubicBezTo>
                  <a:cubicBezTo>
                    <a:pt x="76" y="135"/>
                    <a:pt x="76" y="135"/>
                    <a:pt x="76" y="135"/>
                  </a:cubicBezTo>
                  <a:cubicBezTo>
                    <a:pt x="71" y="135"/>
                    <a:pt x="67" y="134"/>
                    <a:pt x="65" y="133"/>
                  </a:cubicBezTo>
                  <a:cubicBezTo>
                    <a:pt x="65" y="133"/>
                    <a:pt x="65" y="133"/>
                    <a:pt x="65" y="133"/>
                  </a:cubicBezTo>
                  <a:cubicBezTo>
                    <a:pt x="65" y="130"/>
                    <a:pt x="67" y="125"/>
                    <a:pt x="70" y="120"/>
                  </a:cubicBezTo>
                  <a:cubicBezTo>
                    <a:pt x="75" y="111"/>
                    <a:pt x="84" y="100"/>
                    <a:pt x="94" y="91"/>
                  </a:cubicBezTo>
                  <a:cubicBezTo>
                    <a:pt x="96" y="128"/>
                    <a:pt x="96" y="128"/>
                    <a:pt x="96" y="128"/>
                  </a:cubicBezTo>
                  <a:cubicBezTo>
                    <a:pt x="111" y="128"/>
                    <a:pt x="137" y="125"/>
                    <a:pt x="177" y="116"/>
                  </a:cubicBezTo>
                  <a:cubicBezTo>
                    <a:pt x="180" y="115"/>
                    <a:pt x="183" y="115"/>
                    <a:pt x="186" y="115"/>
                  </a:cubicBezTo>
                  <a:cubicBezTo>
                    <a:pt x="204" y="115"/>
                    <a:pt x="220" y="127"/>
                    <a:pt x="225" y="145"/>
                  </a:cubicBezTo>
                  <a:cubicBezTo>
                    <a:pt x="227" y="156"/>
                    <a:pt x="225" y="167"/>
                    <a:pt x="220" y="176"/>
                  </a:cubicBezTo>
                  <a:cubicBezTo>
                    <a:pt x="214" y="185"/>
                    <a:pt x="205" y="191"/>
                    <a:pt x="195" y="193"/>
                  </a:cubicBezTo>
                  <a:cubicBezTo>
                    <a:pt x="157" y="202"/>
                    <a:pt x="126" y="207"/>
                    <a:pt x="100" y="208"/>
                  </a:cubicBezTo>
                  <a:cubicBezTo>
                    <a:pt x="105" y="302"/>
                    <a:pt x="105" y="302"/>
                    <a:pt x="105" y="302"/>
                  </a:cubicBezTo>
                  <a:cubicBezTo>
                    <a:pt x="112" y="291"/>
                    <a:pt x="123" y="283"/>
                    <a:pt x="135" y="27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9" name="Freeform 31"/>
            <p:cNvSpPr>
              <a:spLocks/>
            </p:cNvSpPr>
            <p:nvPr/>
          </p:nvSpPr>
          <p:spPr bwMode="auto">
            <a:xfrm>
              <a:off x="614901" y="3303279"/>
              <a:ext cx="246528" cy="246527"/>
            </a:xfrm>
            <a:custGeom>
              <a:avLst/>
              <a:gdLst/>
              <a:ahLst/>
              <a:cxnLst>
                <a:cxn ang="0">
                  <a:pos x="98" y="182"/>
                </a:cxn>
                <a:cxn ang="0">
                  <a:pos x="183" y="88"/>
                </a:cxn>
                <a:cxn ang="0">
                  <a:pos x="88" y="3"/>
                </a:cxn>
                <a:cxn ang="0">
                  <a:pos x="3" y="98"/>
                </a:cxn>
                <a:cxn ang="0">
                  <a:pos x="98" y="182"/>
                </a:cxn>
              </a:cxnLst>
              <a:rect l="0" t="0" r="r" b="b"/>
              <a:pathLst>
                <a:path w="185" h="185">
                  <a:moveTo>
                    <a:pt x="98" y="182"/>
                  </a:moveTo>
                  <a:cubicBezTo>
                    <a:pt x="147" y="180"/>
                    <a:pt x="185" y="137"/>
                    <a:pt x="183" y="88"/>
                  </a:cubicBezTo>
                  <a:cubicBezTo>
                    <a:pt x="180" y="38"/>
                    <a:pt x="137" y="0"/>
                    <a:pt x="88" y="3"/>
                  </a:cubicBezTo>
                  <a:cubicBezTo>
                    <a:pt x="38" y="5"/>
                    <a:pt x="0" y="48"/>
                    <a:pt x="3" y="98"/>
                  </a:cubicBezTo>
                  <a:cubicBezTo>
                    <a:pt x="6" y="147"/>
                    <a:pt x="48" y="185"/>
                    <a:pt x="98" y="18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0" name="Freeform 32"/>
            <p:cNvSpPr>
              <a:spLocks/>
            </p:cNvSpPr>
            <p:nvPr/>
          </p:nvSpPr>
          <p:spPr bwMode="auto">
            <a:xfrm>
              <a:off x="576553" y="3897136"/>
              <a:ext cx="587283" cy="181883"/>
            </a:xfrm>
            <a:custGeom>
              <a:avLst/>
              <a:gdLst/>
              <a:ahLst/>
              <a:cxnLst>
                <a:cxn ang="0">
                  <a:pos x="437" y="83"/>
                </a:cxn>
                <a:cxn ang="0">
                  <a:pos x="394" y="28"/>
                </a:cxn>
                <a:cxn ang="0">
                  <a:pos x="170" y="1"/>
                </a:cxn>
                <a:cxn ang="0">
                  <a:pos x="148" y="3"/>
                </a:cxn>
                <a:cxn ang="0">
                  <a:pos x="40" y="39"/>
                </a:cxn>
                <a:cxn ang="0">
                  <a:pos x="8" y="103"/>
                </a:cxn>
                <a:cxn ang="0">
                  <a:pos x="56" y="137"/>
                </a:cxn>
                <a:cxn ang="0">
                  <a:pos x="72" y="134"/>
                </a:cxn>
                <a:cxn ang="0">
                  <a:pos x="72" y="134"/>
                </a:cxn>
                <a:cxn ang="0">
                  <a:pos x="169" y="102"/>
                </a:cxn>
                <a:cxn ang="0">
                  <a:pos x="382" y="127"/>
                </a:cxn>
                <a:cxn ang="0">
                  <a:pos x="437" y="83"/>
                </a:cxn>
              </a:cxnLst>
              <a:rect l="0" t="0" r="r" b="b"/>
              <a:pathLst>
                <a:path w="441" h="137">
                  <a:moveTo>
                    <a:pt x="437" y="83"/>
                  </a:moveTo>
                  <a:cubicBezTo>
                    <a:pt x="441" y="56"/>
                    <a:pt x="421" y="31"/>
                    <a:pt x="394" y="28"/>
                  </a:cubicBezTo>
                  <a:cubicBezTo>
                    <a:pt x="170" y="1"/>
                    <a:pt x="170" y="1"/>
                    <a:pt x="170" y="1"/>
                  </a:cubicBezTo>
                  <a:cubicBezTo>
                    <a:pt x="162" y="0"/>
                    <a:pt x="155" y="1"/>
                    <a:pt x="148" y="3"/>
                  </a:cubicBezTo>
                  <a:cubicBezTo>
                    <a:pt x="40" y="39"/>
                    <a:pt x="40" y="39"/>
                    <a:pt x="40" y="39"/>
                  </a:cubicBezTo>
                  <a:cubicBezTo>
                    <a:pt x="14" y="48"/>
                    <a:pt x="0" y="76"/>
                    <a:pt x="8" y="103"/>
                  </a:cubicBezTo>
                  <a:cubicBezTo>
                    <a:pt x="15" y="124"/>
                    <a:pt x="35" y="137"/>
                    <a:pt x="56" y="137"/>
                  </a:cubicBezTo>
                  <a:cubicBezTo>
                    <a:pt x="61" y="137"/>
                    <a:pt x="66" y="136"/>
                    <a:pt x="72" y="134"/>
                  </a:cubicBezTo>
                  <a:cubicBezTo>
                    <a:pt x="72" y="134"/>
                    <a:pt x="72" y="134"/>
                    <a:pt x="72" y="134"/>
                  </a:cubicBezTo>
                  <a:cubicBezTo>
                    <a:pt x="169" y="102"/>
                    <a:pt x="169" y="102"/>
                    <a:pt x="169" y="102"/>
                  </a:cubicBezTo>
                  <a:cubicBezTo>
                    <a:pt x="382" y="127"/>
                    <a:pt x="382" y="127"/>
                    <a:pt x="382" y="127"/>
                  </a:cubicBezTo>
                  <a:cubicBezTo>
                    <a:pt x="409" y="130"/>
                    <a:pt x="434" y="111"/>
                    <a:pt x="437" y="8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1" name="Freeform 33"/>
            <p:cNvSpPr>
              <a:spLocks/>
            </p:cNvSpPr>
            <p:nvPr/>
          </p:nvSpPr>
          <p:spPr bwMode="auto">
            <a:xfrm>
              <a:off x="538204" y="4097645"/>
              <a:ext cx="266250" cy="49305"/>
            </a:xfrm>
            <a:custGeom>
              <a:avLst/>
              <a:gdLst/>
              <a:ahLst/>
              <a:cxnLst>
                <a:cxn ang="0">
                  <a:pos x="189" y="37"/>
                </a:cxn>
                <a:cxn ang="0">
                  <a:pos x="189" y="0"/>
                </a:cxn>
                <a:cxn ang="0">
                  <a:pos x="19" y="0"/>
                </a:cxn>
                <a:cxn ang="0">
                  <a:pos x="0" y="19"/>
                </a:cxn>
                <a:cxn ang="0">
                  <a:pos x="19" y="37"/>
                </a:cxn>
                <a:cxn ang="0">
                  <a:pos x="189" y="37"/>
                </a:cxn>
              </a:cxnLst>
              <a:rect l="0" t="0" r="r" b="b"/>
              <a:pathLst>
                <a:path w="200" h="37">
                  <a:moveTo>
                    <a:pt x="189" y="37"/>
                  </a:moveTo>
                  <a:cubicBezTo>
                    <a:pt x="200" y="37"/>
                    <a:pt x="200" y="0"/>
                    <a:pt x="189" y="0"/>
                  </a:cubicBezTo>
                  <a:cubicBezTo>
                    <a:pt x="19" y="0"/>
                    <a:pt x="19" y="0"/>
                    <a:pt x="19" y="0"/>
                  </a:cubicBezTo>
                  <a:cubicBezTo>
                    <a:pt x="8" y="0"/>
                    <a:pt x="0" y="8"/>
                    <a:pt x="0" y="19"/>
                  </a:cubicBezTo>
                  <a:cubicBezTo>
                    <a:pt x="0" y="29"/>
                    <a:pt x="8" y="37"/>
                    <a:pt x="19" y="37"/>
                  </a:cubicBezTo>
                  <a:lnTo>
                    <a:pt x="189" y="3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2" name="Freeform 34"/>
            <p:cNvSpPr>
              <a:spLocks/>
            </p:cNvSpPr>
            <p:nvPr/>
          </p:nvSpPr>
          <p:spPr bwMode="auto">
            <a:xfrm>
              <a:off x="981954" y="4097645"/>
              <a:ext cx="105185" cy="49305"/>
            </a:xfrm>
            <a:custGeom>
              <a:avLst/>
              <a:gdLst/>
              <a:ahLst/>
              <a:cxnLst>
                <a:cxn ang="0">
                  <a:pos x="79" y="19"/>
                </a:cxn>
                <a:cxn ang="0">
                  <a:pos x="61" y="0"/>
                </a:cxn>
                <a:cxn ang="0">
                  <a:pos x="10" y="0"/>
                </a:cxn>
                <a:cxn ang="0">
                  <a:pos x="10" y="37"/>
                </a:cxn>
                <a:cxn ang="0">
                  <a:pos x="61" y="37"/>
                </a:cxn>
                <a:cxn ang="0">
                  <a:pos x="79" y="19"/>
                </a:cxn>
              </a:cxnLst>
              <a:rect l="0" t="0" r="r" b="b"/>
              <a:pathLst>
                <a:path w="79" h="37">
                  <a:moveTo>
                    <a:pt x="79" y="19"/>
                  </a:moveTo>
                  <a:cubicBezTo>
                    <a:pt x="79" y="8"/>
                    <a:pt x="71" y="0"/>
                    <a:pt x="61" y="0"/>
                  </a:cubicBezTo>
                  <a:cubicBezTo>
                    <a:pt x="10" y="0"/>
                    <a:pt x="10" y="0"/>
                    <a:pt x="10" y="0"/>
                  </a:cubicBezTo>
                  <a:cubicBezTo>
                    <a:pt x="0" y="0"/>
                    <a:pt x="0" y="37"/>
                    <a:pt x="10" y="37"/>
                  </a:cubicBezTo>
                  <a:cubicBezTo>
                    <a:pt x="61" y="37"/>
                    <a:pt x="61" y="37"/>
                    <a:pt x="61" y="37"/>
                  </a:cubicBezTo>
                  <a:cubicBezTo>
                    <a:pt x="71" y="37"/>
                    <a:pt x="79" y="29"/>
                    <a:pt x="79" y="1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3" name="Freeform 35"/>
            <p:cNvSpPr>
              <a:spLocks/>
            </p:cNvSpPr>
            <p:nvPr/>
          </p:nvSpPr>
          <p:spPr bwMode="auto">
            <a:xfrm>
              <a:off x="305920" y="3504883"/>
              <a:ext cx="306790" cy="631110"/>
            </a:xfrm>
            <a:custGeom>
              <a:avLst/>
              <a:gdLst/>
              <a:ahLst/>
              <a:cxnLst>
                <a:cxn ang="0">
                  <a:pos x="125" y="474"/>
                </a:cxn>
                <a:cxn ang="0">
                  <a:pos x="141" y="458"/>
                </a:cxn>
                <a:cxn ang="0">
                  <a:pos x="41" y="65"/>
                </a:cxn>
                <a:cxn ang="0">
                  <a:pos x="216" y="33"/>
                </a:cxn>
                <a:cxn ang="0">
                  <a:pos x="228" y="15"/>
                </a:cxn>
                <a:cxn ang="0">
                  <a:pos x="210" y="2"/>
                </a:cxn>
                <a:cxn ang="0">
                  <a:pos x="14" y="38"/>
                </a:cxn>
                <a:cxn ang="0">
                  <a:pos x="2" y="47"/>
                </a:cxn>
                <a:cxn ang="0">
                  <a:pos x="3" y="62"/>
                </a:cxn>
                <a:cxn ang="0">
                  <a:pos x="4" y="64"/>
                </a:cxn>
                <a:cxn ang="0">
                  <a:pos x="109" y="458"/>
                </a:cxn>
                <a:cxn ang="0">
                  <a:pos x="125" y="474"/>
                </a:cxn>
              </a:cxnLst>
              <a:rect l="0" t="0" r="r" b="b"/>
              <a:pathLst>
                <a:path w="230" h="474">
                  <a:moveTo>
                    <a:pt x="125" y="474"/>
                  </a:moveTo>
                  <a:cubicBezTo>
                    <a:pt x="134" y="474"/>
                    <a:pt x="141" y="467"/>
                    <a:pt x="141" y="458"/>
                  </a:cubicBezTo>
                  <a:cubicBezTo>
                    <a:pt x="141" y="273"/>
                    <a:pt x="70" y="119"/>
                    <a:pt x="41" y="65"/>
                  </a:cubicBezTo>
                  <a:cubicBezTo>
                    <a:pt x="216" y="33"/>
                    <a:pt x="216" y="33"/>
                    <a:pt x="216" y="33"/>
                  </a:cubicBezTo>
                  <a:cubicBezTo>
                    <a:pt x="224" y="32"/>
                    <a:pt x="230" y="23"/>
                    <a:pt x="228" y="15"/>
                  </a:cubicBezTo>
                  <a:cubicBezTo>
                    <a:pt x="227" y="6"/>
                    <a:pt x="219" y="0"/>
                    <a:pt x="210" y="2"/>
                  </a:cubicBezTo>
                  <a:cubicBezTo>
                    <a:pt x="14" y="38"/>
                    <a:pt x="14" y="38"/>
                    <a:pt x="14" y="38"/>
                  </a:cubicBezTo>
                  <a:cubicBezTo>
                    <a:pt x="9" y="39"/>
                    <a:pt x="4" y="42"/>
                    <a:pt x="2" y="47"/>
                  </a:cubicBezTo>
                  <a:cubicBezTo>
                    <a:pt x="0" y="52"/>
                    <a:pt x="0" y="57"/>
                    <a:pt x="3" y="62"/>
                  </a:cubicBezTo>
                  <a:cubicBezTo>
                    <a:pt x="3" y="62"/>
                    <a:pt x="3" y="62"/>
                    <a:pt x="4" y="64"/>
                  </a:cubicBezTo>
                  <a:cubicBezTo>
                    <a:pt x="15" y="83"/>
                    <a:pt x="110" y="252"/>
                    <a:pt x="109" y="458"/>
                  </a:cubicBezTo>
                  <a:cubicBezTo>
                    <a:pt x="109" y="467"/>
                    <a:pt x="117" y="474"/>
                    <a:pt x="125" y="47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4" name="Freeform 36"/>
            <p:cNvSpPr>
              <a:spLocks/>
            </p:cNvSpPr>
            <p:nvPr/>
          </p:nvSpPr>
          <p:spPr bwMode="auto">
            <a:xfrm>
              <a:off x="977571" y="4165577"/>
              <a:ext cx="94228" cy="259676"/>
            </a:xfrm>
            <a:custGeom>
              <a:avLst/>
              <a:gdLst/>
              <a:ahLst/>
              <a:cxnLst>
                <a:cxn ang="0">
                  <a:pos x="83" y="0"/>
                </a:cxn>
                <a:cxn ang="0">
                  <a:pos x="13" y="0"/>
                </a:cxn>
                <a:cxn ang="0">
                  <a:pos x="0" y="73"/>
                </a:cxn>
                <a:cxn ang="0">
                  <a:pos x="17" y="73"/>
                </a:cxn>
                <a:cxn ang="0">
                  <a:pos x="55" y="237"/>
                </a:cxn>
                <a:cxn ang="0">
                  <a:pos x="86" y="231"/>
                </a:cxn>
                <a:cxn ang="0">
                  <a:pos x="68" y="73"/>
                </a:cxn>
                <a:cxn ang="0">
                  <a:pos x="83" y="73"/>
                </a:cxn>
                <a:cxn ang="0">
                  <a:pos x="83" y="0"/>
                </a:cxn>
              </a:cxnLst>
              <a:rect l="0" t="0" r="r" b="b"/>
              <a:pathLst>
                <a:path w="86" h="237">
                  <a:moveTo>
                    <a:pt x="83" y="0"/>
                  </a:moveTo>
                  <a:lnTo>
                    <a:pt x="13" y="0"/>
                  </a:lnTo>
                  <a:lnTo>
                    <a:pt x="0" y="73"/>
                  </a:lnTo>
                  <a:lnTo>
                    <a:pt x="17" y="73"/>
                  </a:lnTo>
                  <a:lnTo>
                    <a:pt x="55" y="237"/>
                  </a:lnTo>
                  <a:lnTo>
                    <a:pt x="86" y="231"/>
                  </a:lnTo>
                  <a:lnTo>
                    <a:pt x="68" y="73"/>
                  </a:lnTo>
                  <a:lnTo>
                    <a:pt x="83" y="73"/>
                  </a:lnTo>
                  <a:lnTo>
                    <a:pt x="83"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5" name="Freeform 37"/>
            <p:cNvSpPr>
              <a:spLocks/>
            </p:cNvSpPr>
            <p:nvPr/>
          </p:nvSpPr>
          <p:spPr bwMode="auto">
            <a:xfrm>
              <a:off x="460411" y="4165577"/>
              <a:ext cx="334182" cy="259676"/>
            </a:xfrm>
            <a:custGeom>
              <a:avLst/>
              <a:gdLst/>
              <a:ahLst/>
              <a:cxnLst>
                <a:cxn ang="0">
                  <a:pos x="44" y="237"/>
                </a:cxn>
                <a:cxn ang="0">
                  <a:pos x="89" y="73"/>
                </a:cxn>
                <a:cxn ang="0">
                  <a:pos x="159" y="73"/>
                </a:cxn>
                <a:cxn ang="0">
                  <a:pos x="169" y="236"/>
                </a:cxn>
                <a:cxn ang="0">
                  <a:pos x="199" y="236"/>
                </a:cxn>
                <a:cxn ang="0">
                  <a:pos x="209" y="73"/>
                </a:cxn>
                <a:cxn ang="0">
                  <a:pos x="292" y="73"/>
                </a:cxn>
                <a:cxn ang="0">
                  <a:pos x="305" y="0"/>
                </a:cxn>
                <a:cxn ang="0">
                  <a:pos x="0" y="0"/>
                </a:cxn>
                <a:cxn ang="0">
                  <a:pos x="0" y="73"/>
                </a:cxn>
                <a:cxn ang="0">
                  <a:pos x="38" y="73"/>
                </a:cxn>
                <a:cxn ang="0">
                  <a:pos x="13" y="230"/>
                </a:cxn>
                <a:cxn ang="0">
                  <a:pos x="44" y="237"/>
                </a:cxn>
              </a:cxnLst>
              <a:rect l="0" t="0" r="r" b="b"/>
              <a:pathLst>
                <a:path w="305" h="237">
                  <a:moveTo>
                    <a:pt x="44" y="237"/>
                  </a:moveTo>
                  <a:lnTo>
                    <a:pt x="89" y="73"/>
                  </a:lnTo>
                  <a:lnTo>
                    <a:pt x="159" y="73"/>
                  </a:lnTo>
                  <a:lnTo>
                    <a:pt x="169" y="236"/>
                  </a:lnTo>
                  <a:lnTo>
                    <a:pt x="199" y="236"/>
                  </a:lnTo>
                  <a:lnTo>
                    <a:pt x="209" y="73"/>
                  </a:lnTo>
                  <a:lnTo>
                    <a:pt x="292" y="73"/>
                  </a:lnTo>
                  <a:lnTo>
                    <a:pt x="305" y="0"/>
                  </a:lnTo>
                  <a:lnTo>
                    <a:pt x="0" y="0"/>
                  </a:lnTo>
                  <a:lnTo>
                    <a:pt x="0" y="73"/>
                  </a:lnTo>
                  <a:lnTo>
                    <a:pt x="38" y="73"/>
                  </a:lnTo>
                  <a:lnTo>
                    <a:pt x="13" y="230"/>
                  </a:lnTo>
                  <a:lnTo>
                    <a:pt x="44" y="23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6" name="Freeform 38"/>
            <p:cNvSpPr>
              <a:spLocks/>
            </p:cNvSpPr>
            <p:nvPr/>
          </p:nvSpPr>
          <p:spPr bwMode="auto">
            <a:xfrm>
              <a:off x="1494731" y="4042861"/>
              <a:ext cx="201605" cy="386774"/>
            </a:xfrm>
            <a:custGeom>
              <a:avLst/>
              <a:gdLst/>
              <a:ahLst/>
              <a:cxnLst>
                <a:cxn ang="0">
                  <a:pos x="96" y="290"/>
                </a:cxn>
                <a:cxn ang="0">
                  <a:pos x="106" y="289"/>
                </a:cxn>
                <a:cxn ang="0">
                  <a:pos x="145" y="230"/>
                </a:cxn>
                <a:cxn ang="0">
                  <a:pos x="105" y="29"/>
                </a:cxn>
                <a:cxn ang="0">
                  <a:pos x="149" y="4"/>
                </a:cxn>
                <a:cxn ang="0">
                  <a:pos x="136" y="0"/>
                </a:cxn>
                <a:cxn ang="0">
                  <a:pos x="0" y="16"/>
                </a:cxn>
                <a:cxn ang="0">
                  <a:pos x="47" y="249"/>
                </a:cxn>
                <a:cxn ang="0">
                  <a:pos x="96" y="290"/>
                </a:cxn>
              </a:cxnLst>
              <a:rect l="0" t="0" r="r" b="b"/>
              <a:pathLst>
                <a:path w="151" h="290">
                  <a:moveTo>
                    <a:pt x="96" y="290"/>
                  </a:moveTo>
                  <a:cubicBezTo>
                    <a:pt x="99" y="290"/>
                    <a:pt x="103" y="289"/>
                    <a:pt x="106" y="289"/>
                  </a:cubicBezTo>
                  <a:cubicBezTo>
                    <a:pt x="133" y="283"/>
                    <a:pt x="151" y="257"/>
                    <a:pt x="145" y="230"/>
                  </a:cubicBezTo>
                  <a:cubicBezTo>
                    <a:pt x="105" y="29"/>
                    <a:pt x="105" y="29"/>
                    <a:pt x="105" y="29"/>
                  </a:cubicBezTo>
                  <a:cubicBezTo>
                    <a:pt x="149" y="4"/>
                    <a:pt x="149" y="4"/>
                    <a:pt x="149" y="4"/>
                  </a:cubicBezTo>
                  <a:cubicBezTo>
                    <a:pt x="136" y="0"/>
                    <a:pt x="136" y="0"/>
                    <a:pt x="136" y="0"/>
                  </a:cubicBezTo>
                  <a:cubicBezTo>
                    <a:pt x="0" y="16"/>
                    <a:pt x="0" y="16"/>
                    <a:pt x="0" y="16"/>
                  </a:cubicBezTo>
                  <a:cubicBezTo>
                    <a:pt x="47" y="249"/>
                    <a:pt x="47" y="249"/>
                    <a:pt x="47" y="249"/>
                  </a:cubicBezTo>
                  <a:cubicBezTo>
                    <a:pt x="52" y="273"/>
                    <a:pt x="73" y="290"/>
                    <a:pt x="96" y="29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7" name="Freeform 39"/>
            <p:cNvSpPr>
              <a:spLocks/>
            </p:cNvSpPr>
            <p:nvPr/>
          </p:nvSpPr>
          <p:spPr bwMode="auto">
            <a:xfrm>
              <a:off x="1402694" y="3568433"/>
              <a:ext cx="605910" cy="349521"/>
            </a:xfrm>
            <a:custGeom>
              <a:avLst/>
              <a:gdLst/>
              <a:ahLst/>
              <a:cxnLst>
                <a:cxn ang="0">
                  <a:pos x="64" y="253"/>
                </a:cxn>
                <a:cxn ang="0">
                  <a:pos x="162" y="95"/>
                </a:cxn>
                <a:cxn ang="0">
                  <a:pos x="153" y="246"/>
                </a:cxn>
                <a:cxn ang="0">
                  <a:pos x="204" y="240"/>
                </a:cxn>
                <a:cxn ang="0">
                  <a:pos x="210" y="240"/>
                </a:cxn>
                <a:cxn ang="0">
                  <a:pos x="229" y="243"/>
                </a:cxn>
                <a:cxn ang="0">
                  <a:pos x="235" y="245"/>
                </a:cxn>
                <a:cxn ang="0">
                  <a:pos x="178" y="121"/>
                </a:cxn>
                <a:cxn ang="0">
                  <a:pos x="270" y="78"/>
                </a:cxn>
                <a:cxn ang="0">
                  <a:pos x="279" y="97"/>
                </a:cxn>
                <a:cxn ang="0">
                  <a:pos x="220" y="110"/>
                </a:cxn>
                <a:cxn ang="0">
                  <a:pos x="241" y="204"/>
                </a:cxn>
                <a:cxn ang="0">
                  <a:pos x="243" y="199"/>
                </a:cxn>
                <a:cxn ang="0">
                  <a:pos x="247" y="194"/>
                </a:cxn>
                <a:cxn ang="0">
                  <a:pos x="229" y="116"/>
                </a:cxn>
                <a:cxn ang="0">
                  <a:pos x="321" y="96"/>
                </a:cxn>
                <a:cxn ang="0">
                  <a:pos x="334" y="155"/>
                </a:cxn>
                <a:cxn ang="0">
                  <a:pos x="354" y="145"/>
                </a:cxn>
                <a:cxn ang="0">
                  <a:pos x="377" y="127"/>
                </a:cxn>
                <a:cxn ang="0">
                  <a:pos x="379" y="89"/>
                </a:cxn>
                <a:cxn ang="0">
                  <a:pos x="388" y="103"/>
                </a:cxn>
                <a:cxn ang="0">
                  <a:pos x="391" y="114"/>
                </a:cxn>
                <a:cxn ang="0">
                  <a:pos x="389" y="123"/>
                </a:cxn>
                <a:cxn ang="0">
                  <a:pos x="386" y="128"/>
                </a:cxn>
                <a:cxn ang="0">
                  <a:pos x="358" y="152"/>
                </a:cxn>
                <a:cxn ang="0">
                  <a:pos x="269" y="188"/>
                </a:cxn>
                <a:cxn ang="0">
                  <a:pos x="247" y="227"/>
                </a:cxn>
                <a:cxn ang="0">
                  <a:pos x="278" y="250"/>
                </a:cxn>
                <a:cxn ang="0">
                  <a:pos x="287" y="249"/>
                </a:cxn>
                <a:cxn ang="0">
                  <a:pos x="392" y="206"/>
                </a:cxn>
                <a:cxn ang="0">
                  <a:pos x="421" y="185"/>
                </a:cxn>
                <a:cxn ang="0">
                  <a:pos x="446" y="152"/>
                </a:cxn>
                <a:cxn ang="0">
                  <a:pos x="446" y="152"/>
                </a:cxn>
                <a:cxn ang="0">
                  <a:pos x="455" y="114"/>
                </a:cxn>
                <a:cxn ang="0">
                  <a:pos x="443" y="69"/>
                </a:cxn>
                <a:cxn ang="0">
                  <a:pos x="403" y="27"/>
                </a:cxn>
                <a:cxn ang="0">
                  <a:pos x="381" y="14"/>
                </a:cxn>
                <a:cxn ang="0">
                  <a:pos x="356" y="9"/>
                </a:cxn>
                <a:cxn ang="0">
                  <a:pos x="354" y="9"/>
                </a:cxn>
                <a:cxn ang="0">
                  <a:pos x="352" y="9"/>
                </a:cxn>
                <a:cxn ang="0">
                  <a:pos x="198" y="0"/>
                </a:cxn>
                <a:cxn ang="0">
                  <a:pos x="192" y="0"/>
                </a:cxn>
                <a:cxn ang="0">
                  <a:pos x="177" y="3"/>
                </a:cxn>
                <a:cxn ang="0">
                  <a:pos x="5" y="229"/>
                </a:cxn>
                <a:cxn ang="0">
                  <a:pos x="12" y="263"/>
                </a:cxn>
                <a:cxn ang="0">
                  <a:pos x="62" y="257"/>
                </a:cxn>
                <a:cxn ang="0">
                  <a:pos x="64" y="253"/>
                </a:cxn>
              </a:cxnLst>
              <a:rect l="0" t="0" r="r" b="b"/>
              <a:pathLst>
                <a:path w="455" h="263">
                  <a:moveTo>
                    <a:pt x="64" y="253"/>
                  </a:moveTo>
                  <a:cubicBezTo>
                    <a:pt x="98" y="172"/>
                    <a:pt x="135" y="123"/>
                    <a:pt x="162" y="95"/>
                  </a:cubicBezTo>
                  <a:cubicBezTo>
                    <a:pt x="153" y="246"/>
                    <a:pt x="153" y="246"/>
                    <a:pt x="153" y="246"/>
                  </a:cubicBezTo>
                  <a:cubicBezTo>
                    <a:pt x="204" y="240"/>
                    <a:pt x="204" y="240"/>
                    <a:pt x="204" y="240"/>
                  </a:cubicBezTo>
                  <a:cubicBezTo>
                    <a:pt x="206" y="240"/>
                    <a:pt x="208" y="240"/>
                    <a:pt x="210" y="240"/>
                  </a:cubicBezTo>
                  <a:cubicBezTo>
                    <a:pt x="217" y="240"/>
                    <a:pt x="223" y="241"/>
                    <a:pt x="229" y="243"/>
                  </a:cubicBezTo>
                  <a:cubicBezTo>
                    <a:pt x="235" y="245"/>
                    <a:pt x="235" y="245"/>
                    <a:pt x="235" y="245"/>
                  </a:cubicBezTo>
                  <a:cubicBezTo>
                    <a:pt x="178" y="121"/>
                    <a:pt x="178" y="121"/>
                    <a:pt x="178" y="121"/>
                  </a:cubicBezTo>
                  <a:cubicBezTo>
                    <a:pt x="270" y="78"/>
                    <a:pt x="270" y="78"/>
                    <a:pt x="270" y="78"/>
                  </a:cubicBezTo>
                  <a:cubicBezTo>
                    <a:pt x="279" y="97"/>
                    <a:pt x="279" y="97"/>
                    <a:pt x="279" y="97"/>
                  </a:cubicBezTo>
                  <a:cubicBezTo>
                    <a:pt x="220" y="110"/>
                    <a:pt x="220" y="110"/>
                    <a:pt x="220" y="110"/>
                  </a:cubicBezTo>
                  <a:cubicBezTo>
                    <a:pt x="241" y="204"/>
                    <a:pt x="241" y="204"/>
                    <a:pt x="241" y="204"/>
                  </a:cubicBezTo>
                  <a:cubicBezTo>
                    <a:pt x="242" y="202"/>
                    <a:pt x="242" y="200"/>
                    <a:pt x="243" y="199"/>
                  </a:cubicBezTo>
                  <a:cubicBezTo>
                    <a:pt x="244" y="197"/>
                    <a:pt x="246" y="195"/>
                    <a:pt x="247" y="194"/>
                  </a:cubicBezTo>
                  <a:cubicBezTo>
                    <a:pt x="229" y="116"/>
                    <a:pt x="229" y="116"/>
                    <a:pt x="229" y="116"/>
                  </a:cubicBezTo>
                  <a:cubicBezTo>
                    <a:pt x="321" y="96"/>
                    <a:pt x="321" y="96"/>
                    <a:pt x="321" y="96"/>
                  </a:cubicBezTo>
                  <a:cubicBezTo>
                    <a:pt x="334" y="155"/>
                    <a:pt x="334" y="155"/>
                    <a:pt x="334" y="155"/>
                  </a:cubicBezTo>
                  <a:cubicBezTo>
                    <a:pt x="342" y="152"/>
                    <a:pt x="348" y="148"/>
                    <a:pt x="354" y="145"/>
                  </a:cubicBezTo>
                  <a:cubicBezTo>
                    <a:pt x="366" y="138"/>
                    <a:pt x="373" y="132"/>
                    <a:pt x="377" y="127"/>
                  </a:cubicBezTo>
                  <a:cubicBezTo>
                    <a:pt x="379" y="89"/>
                    <a:pt x="379" y="89"/>
                    <a:pt x="379" y="89"/>
                  </a:cubicBezTo>
                  <a:cubicBezTo>
                    <a:pt x="383" y="94"/>
                    <a:pt x="386" y="98"/>
                    <a:pt x="388" y="103"/>
                  </a:cubicBezTo>
                  <a:cubicBezTo>
                    <a:pt x="391" y="107"/>
                    <a:pt x="391" y="111"/>
                    <a:pt x="391" y="114"/>
                  </a:cubicBezTo>
                  <a:cubicBezTo>
                    <a:pt x="391" y="117"/>
                    <a:pt x="391" y="119"/>
                    <a:pt x="389" y="123"/>
                  </a:cubicBezTo>
                  <a:cubicBezTo>
                    <a:pt x="388" y="125"/>
                    <a:pt x="387" y="126"/>
                    <a:pt x="386" y="128"/>
                  </a:cubicBezTo>
                  <a:cubicBezTo>
                    <a:pt x="382" y="134"/>
                    <a:pt x="374" y="142"/>
                    <a:pt x="358" y="152"/>
                  </a:cubicBezTo>
                  <a:cubicBezTo>
                    <a:pt x="339" y="163"/>
                    <a:pt x="310" y="176"/>
                    <a:pt x="269" y="188"/>
                  </a:cubicBezTo>
                  <a:cubicBezTo>
                    <a:pt x="252" y="192"/>
                    <a:pt x="243" y="210"/>
                    <a:pt x="247" y="227"/>
                  </a:cubicBezTo>
                  <a:cubicBezTo>
                    <a:pt x="251" y="241"/>
                    <a:pt x="264" y="250"/>
                    <a:pt x="278" y="250"/>
                  </a:cubicBezTo>
                  <a:cubicBezTo>
                    <a:pt x="281" y="250"/>
                    <a:pt x="284" y="250"/>
                    <a:pt x="287" y="249"/>
                  </a:cubicBezTo>
                  <a:cubicBezTo>
                    <a:pt x="332" y="236"/>
                    <a:pt x="366" y="222"/>
                    <a:pt x="392" y="206"/>
                  </a:cubicBezTo>
                  <a:cubicBezTo>
                    <a:pt x="403" y="199"/>
                    <a:pt x="412" y="192"/>
                    <a:pt x="421" y="185"/>
                  </a:cubicBezTo>
                  <a:cubicBezTo>
                    <a:pt x="432" y="175"/>
                    <a:pt x="440" y="164"/>
                    <a:pt x="446" y="152"/>
                  </a:cubicBezTo>
                  <a:cubicBezTo>
                    <a:pt x="446" y="152"/>
                    <a:pt x="446" y="152"/>
                    <a:pt x="446" y="152"/>
                  </a:cubicBezTo>
                  <a:cubicBezTo>
                    <a:pt x="452" y="140"/>
                    <a:pt x="455" y="126"/>
                    <a:pt x="455" y="114"/>
                  </a:cubicBezTo>
                  <a:cubicBezTo>
                    <a:pt x="455" y="97"/>
                    <a:pt x="450" y="82"/>
                    <a:pt x="443" y="69"/>
                  </a:cubicBezTo>
                  <a:cubicBezTo>
                    <a:pt x="432" y="51"/>
                    <a:pt x="418" y="37"/>
                    <a:pt x="403" y="27"/>
                  </a:cubicBezTo>
                  <a:cubicBezTo>
                    <a:pt x="396" y="22"/>
                    <a:pt x="388" y="18"/>
                    <a:pt x="381" y="14"/>
                  </a:cubicBezTo>
                  <a:cubicBezTo>
                    <a:pt x="373" y="11"/>
                    <a:pt x="366" y="9"/>
                    <a:pt x="356" y="9"/>
                  </a:cubicBezTo>
                  <a:cubicBezTo>
                    <a:pt x="355" y="9"/>
                    <a:pt x="354" y="9"/>
                    <a:pt x="354" y="9"/>
                  </a:cubicBezTo>
                  <a:cubicBezTo>
                    <a:pt x="353" y="9"/>
                    <a:pt x="353" y="9"/>
                    <a:pt x="352" y="9"/>
                  </a:cubicBezTo>
                  <a:cubicBezTo>
                    <a:pt x="198" y="0"/>
                    <a:pt x="198" y="0"/>
                    <a:pt x="198" y="0"/>
                  </a:cubicBezTo>
                  <a:cubicBezTo>
                    <a:pt x="196" y="0"/>
                    <a:pt x="194" y="0"/>
                    <a:pt x="192" y="0"/>
                  </a:cubicBezTo>
                  <a:cubicBezTo>
                    <a:pt x="187" y="0"/>
                    <a:pt x="182" y="1"/>
                    <a:pt x="177" y="3"/>
                  </a:cubicBezTo>
                  <a:cubicBezTo>
                    <a:pt x="171" y="6"/>
                    <a:pt x="78" y="52"/>
                    <a:pt x="5" y="229"/>
                  </a:cubicBezTo>
                  <a:cubicBezTo>
                    <a:pt x="0" y="241"/>
                    <a:pt x="3" y="254"/>
                    <a:pt x="12" y="263"/>
                  </a:cubicBezTo>
                  <a:cubicBezTo>
                    <a:pt x="62" y="257"/>
                    <a:pt x="62" y="257"/>
                    <a:pt x="62" y="257"/>
                  </a:cubicBezTo>
                  <a:cubicBezTo>
                    <a:pt x="63" y="256"/>
                    <a:pt x="64" y="255"/>
                    <a:pt x="64" y="25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8" name="Freeform 40"/>
            <p:cNvSpPr>
              <a:spLocks/>
            </p:cNvSpPr>
            <p:nvPr/>
          </p:nvSpPr>
          <p:spPr bwMode="auto">
            <a:xfrm>
              <a:off x="1616351" y="3303279"/>
              <a:ext cx="246528" cy="246527"/>
            </a:xfrm>
            <a:custGeom>
              <a:avLst/>
              <a:gdLst/>
              <a:ahLst/>
              <a:cxnLst>
                <a:cxn ang="0">
                  <a:pos x="3" y="88"/>
                </a:cxn>
                <a:cxn ang="0">
                  <a:pos x="88" y="182"/>
                </a:cxn>
                <a:cxn ang="0">
                  <a:pos x="182" y="98"/>
                </a:cxn>
                <a:cxn ang="0">
                  <a:pos x="98" y="3"/>
                </a:cxn>
                <a:cxn ang="0">
                  <a:pos x="3" y="88"/>
                </a:cxn>
              </a:cxnLst>
              <a:rect l="0" t="0" r="r" b="b"/>
              <a:pathLst>
                <a:path w="185" h="185">
                  <a:moveTo>
                    <a:pt x="3" y="88"/>
                  </a:moveTo>
                  <a:cubicBezTo>
                    <a:pt x="0" y="137"/>
                    <a:pt x="38" y="180"/>
                    <a:pt x="88" y="182"/>
                  </a:cubicBezTo>
                  <a:cubicBezTo>
                    <a:pt x="137" y="185"/>
                    <a:pt x="180" y="147"/>
                    <a:pt x="182" y="98"/>
                  </a:cubicBezTo>
                  <a:cubicBezTo>
                    <a:pt x="185" y="48"/>
                    <a:pt x="147" y="5"/>
                    <a:pt x="98" y="3"/>
                  </a:cubicBezTo>
                  <a:cubicBezTo>
                    <a:pt x="48" y="0"/>
                    <a:pt x="5" y="38"/>
                    <a:pt x="3" y="8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9" name="Freeform 41"/>
            <p:cNvSpPr>
              <a:spLocks/>
            </p:cNvSpPr>
            <p:nvPr/>
          </p:nvSpPr>
          <p:spPr bwMode="auto">
            <a:xfrm>
              <a:off x="1674422" y="4097645"/>
              <a:ext cx="265154" cy="49305"/>
            </a:xfrm>
            <a:custGeom>
              <a:avLst/>
              <a:gdLst/>
              <a:ahLst/>
              <a:cxnLst>
                <a:cxn ang="0">
                  <a:pos x="10" y="0"/>
                </a:cxn>
                <a:cxn ang="0">
                  <a:pos x="10" y="37"/>
                </a:cxn>
                <a:cxn ang="0">
                  <a:pos x="181" y="37"/>
                </a:cxn>
                <a:cxn ang="0">
                  <a:pos x="199" y="19"/>
                </a:cxn>
                <a:cxn ang="0">
                  <a:pos x="181" y="0"/>
                </a:cxn>
                <a:cxn ang="0">
                  <a:pos x="10" y="0"/>
                </a:cxn>
              </a:cxnLst>
              <a:rect l="0" t="0" r="r" b="b"/>
              <a:pathLst>
                <a:path w="199" h="37">
                  <a:moveTo>
                    <a:pt x="10" y="0"/>
                  </a:moveTo>
                  <a:cubicBezTo>
                    <a:pt x="0" y="0"/>
                    <a:pt x="0" y="37"/>
                    <a:pt x="10" y="37"/>
                  </a:cubicBezTo>
                  <a:cubicBezTo>
                    <a:pt x="181" y="37"/>
                    <a:pt x="181" y="37"/>
                    <a:pt x="181" y="37"/>
                  </a:cubicBezTo>
                  <a:cubicBezTo>
                    <a:pt x="191" y="37"/>
                    <a:pt x="199" y="29"/>
                    <a:pt x="199" y="19"/>
                  </a:cubicBezTo>
                  <a:cubicBezTo>
                    <a:pt x="199" y="8"/>
                    <a:pt x="191" y="0"/>
                    <a:pt x="181" y="0"/>
                  </a:cubicBezTo>
                  <a:lnTo>
                    <a:pt x="1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0" name="Freeform 42"/>
            <p:cNvSpPr>
              <a:spLocks/>
            </p:cNvSpPr>
            <p:nvPr/>
          </p:nvSpPr>
          <p:spPr bwMode="auto">
            <a:xfrm>
              <a:off x="1389546" y="4097645"/>
              <a:ext cx="107376" cy="49305"/>
            </a:xfrm>
            <a:custGeom>
              <a:avLst/>
              <a:gdLst/>
              <a:ahLst/>
              <a:cxnLst>
                <a:cxn ang="0">
                  <a:pos x="69" y="37"/>
                </a:cxn>
                <a:cxn ang="0">
                  <a:pos x="69" y="0"/>
                </a:cxn>
                <a:cxn ang="0">
                  <a:pos x="19" y="0"/>
                </a:cxn>
                <a:cxn ang="0">
                  <a:pos x="0" y="19"/>
                </a:cxn>
                <a:cxn ang="0">
                  <a:pos x="19" y="37"/>
                </a:cxn>
                <a:cxn ang="0">
                  <a:pos x="69" y="37"/>
                </a:cxn>
              </a:cxnLst>
              <a:rect l="0" t="0" r="r" b="b"/>
              <a:pathLst>
                <a:path w="80" h="37">
                  <a:moveTo>
                    <a:pt x="69" y="37"/>
                  </a:moveTo>
                  <a:cubicBezTo>
                    <a:pt x="80" y="37"/>
                    <a:pt x="80" y="0"/>
                    <a:pt x="69" y="0"/>
                  </a:cubicBezTo>
                  <a:cubicBezTo>
                    <a:pt x="19" y="0"/>
                    <a:pt x="19" y="0"/>
                    <a:pt x="19" y="0"/>
                  </a:cubicBezTo>
                  <a:cubicBezTo>
                    <a:pt x="8" y="0"/>
                    <a:pt x="0" y="8"/>
                    <a:pt x="0" y="19"/>
                  </a:cubicBezTo>
                  <a:cubicBezTo>
                    <a:pt x="0" y="29"/>
                    <a:pt x="8" y="37"/>
                    <a:pt x="19" y="37"/>
                  </a:cubicBezTo>
                  <a:lnTo>
                    <a:pt x="69" y="3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1" name="Freeform 43"/>
            <p:cNvSpPr>
              <a:spLocks/>
            </p:cNvSpPr>
            <p:nvPr/>
          </p:nvSpPr>
          <p:spPr bwMode="auto">
            <a:xfrm>
              <a:off x="1865070" y="3504883"/>
              <a:ext cx="306790" cy="631110"/>
            </a:xfrm>
            <a:custGeom>
              <a:avLst/>
              <a:gdLst/>
              <a:ahLst/>
              <a:cxnLst>
                <a:cxn ang="0">
                  <a:pos x="121" y="458"/>
                </a:cxn>
                <a:cxn ang="0">
                  <a:pos x="174" y="177"/>
                </a:cxn>
                <a:cxn ang="0">
                  <a:pos x="211" y="92"/>
                </a:cxn>
                <a:cxn ang="0">
                  <a:pos x="223" y="69"/>
                </a:cxn>
                <a:cxn ang="0">
                  <a:pos x="226" y="64"/>
                </a:cxn>
                <a:cxn ang="0">
                  <a:pos x="227" y="62"/>
                </a:cxn>
                <a:cxn ang="0">
                  <a:pos x="228" y="47"/>
                </a:cxn>
                <a:cxn ang="0">
                  <a:pos x="216" y="38"/>
                </a:cxn>
                <a:cxn ang="0">
                  <a:pos x="20" y="2"/>
                </a:cxn>
                <a:cxn ang="0">
                  <a:pos x="2" y="15"/>
                </a:cxn>
                <a:cxn ang="0">
                  <a:pos x="15" y="33"/>
                </a:cxn>
                <a:cxn ang="0">
                  <a:pos x="189" y="65"/>
                </a:cxn>
                <a:cxn ang="0">
                  <a:pos x="89" y="458"/>
                </a:cxn>
                <a:cxn ang="0">
                  <a:pos x="105" y="474"/>
                </a:cxn>
                <a:cxn ang="0">
                  <a:pos x="121" y="458"/>
                </a:cxn>
              </a:cxnLst>
              <a:rect l="0" t="0" r="r" b="b"/>
              <a:pathLst>
                <a:path w="230" h="474">
                  <a:moveTo>
                    <a:pt x="121" y="458"/>
                  </a:moveTo>
                  <a:cubicBezTo>
                    <a:pt x="121" y="348"/>
                    <a:pt x="147" y="249"/>
                    <a:pt x="174" y="177"/>
                  </a:cubicBezTo>
                  <a:cubicBezTo>
                    <a:pt x="188" y="141"/>
                    <a:pt x="201" y="112"/>
                    <a:pt x="211" y="92"/>
                  </a:cubicBezTo>
                  <a:cubicBezTo>
                    <a:pt x="216" y="82"/>
                    <a:pt x="220" y="75"/>
                    <a:pt x="223" y="69"/>
                  </a:cubicBezTo>
                  <a:cubicBezTo>
                    <a:pt x="224" y="67"/>
                    <a:pt x="225" y="65"/>
                    <a:pt x="226" y="64"/>
                  </a:cubicBezTo>
                  <a:cubicBezTo>
                    <a:pt x="227" y="62"/>
                    <a:pt x="227" y="62"/>
                    <a:pt x="227" y="62"/>
                  </a:cubicBezTo>
                  <a:cubicBezTo>
                    <a:pt x="230" y="57"/>
                    <a:pt x="230" y="52"/>
                    <a:pt x="228" y="47"/>
                  </a:cubicBezTo>
                  <a:cubicBezTo>
                    <a:pt x="226" y="42"/>
                    <a:pt x="222" y="39"/>
                    <a:pt x="216" y="38"/>
                  </a:cubicBezTo>
                  <a:cubicBezTo>
                    <a:pt x="20" y="2"/>
                    <a:pt x="20" y="2"/>
                    <a:pt x="20" y="2"/>
                  </a:cubicBezTo>
                  <a:cubicBezTo>
                    <a:pt x="12" y="0"/>
                    <a:pt x="3" y="6"/>
                    <a:pt x="2" y="15"/>
                  </a:cubicBezTo>
                  <a:cubicBezTo>
                    <a:pt x="0" y="23"/>
                    <a:pt x="6" y="32"/>
                    <a:pt x="15" y="33"/>
                  </a:cubicBezTo>
                  <a:cubicBezTo>
                    <a:pt x="189" y="65"/>
                    <a:pt x="189" y="65"/>
                    <a:pt x="189" y="65"/>
                  </a:cubicBezTo>
                  <a:cubicBezTo>
                    <a:pt x="161" y="119"/>
                    <a:pt x="89" y="273"/>
                    <a:pt x="89" y="458"/>
                  </a:cubicBezTo>
                  <a:cubicBezTo>
                    <a:pt x="89" y="467"/>
                    <a:pt x="96" y="474"/>
                    <a:pt x="105" y="474"/>
                  </a:cubicBezTo>
                  <a:cubicBezTo>
                    <a:pt x="114" y="474"/>
                    <a:pt x="121" y="467"/>
                    <a:pt x="121" y="45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2" name="Freeform 44"/>
            <p:cNvSpPr>
              <a:spLocks/>
            </p:cNvSpPr>
            <p:nvPr/>
          </p:nvSpPr>
          <p:spPr bwMode="auto">
            <a:xfrm>
              <a:off x="1684283" y="4165577"/>
              <a:ext cx="333086" cy="259676"/>
            </a:xfrm>
            <a:custGeom>
              <a:avLst/>
              <a:gdLst/>
              <a:ahLst/>
              <a:cxnLst>
                <a:cxn ang="0">
                  <a:pos x="304" y="0"/>
                </a:cxn>
                <a:cxn ang="0">
                  <a:pos x="0" y="0"/>
                </a:cxn>
                <a:cxn ang="0">
                  <a:pos x="12" y="73"/>
                </a:cxn>
                <a:cxn ang="0">
                  <a:pos x="96" y="73"/>
                </a:cxn>
                <a:cxn ang="0">
                  <a:pos x="104" y="236"/>
                </a:cxn>
                <a:cxn ang="0">
                  <a:pos x="136" y="236"/>
                </a:cxn>
                <a:cxn ang="0">
                  <a:pos x="144" y="73"/>
                </a:cxn>
                <a:cxn ang="0">
                  <a:pos x="215" y="73"/>
                </a:cxn>
                <a:cxn ang="0">
                  <a:pos x="260" y="237"/>
                </a:cxn>
                <a:cxn ang="0">
                  <a:pos x="290" y="230"/>
                </a:cxn>
                <a:cxn ang="0">
                  <a:pos x="266" y="73"/>
                </a:cxn>
                <a:cxn ang="0">
                  <a:pos x="304" y="73"/>
                </a:cxn>
                <a:cxn ang="0">
                  <a:pos x="304" y="0"/>
                </a:cxn>
              </a:cxnLst>
              <a:rect l="0" t="0" r="r" b="b"/>
              <a:pathLst>
                <a:path w="304" h="237">
                  <a:moveTo>
                    <a:pt x="304" y="0"/>
                  </a:moveTo>
                  <a:lnTo>
                    <a:pt x="0" y="0"/>
                  </a:lnTo>
                  <a:lnTo>
                    <a:pt x="12" y="73"/>
                  </a:lnTo>
                  <a:lnTo>
                    <a:pt x="96" y="73"/>
                  </a:lnTo>
                  <a:lnTo>
                    <a:pt x="104" y="236"/>
                  </a:lnTo>
                  <a:lnTo>
                    <a:pt x="136" y="236"/>
                  </a:lnTo>
                  <a:lnTo>
                    <a:pt x="144" y="73"/>
                  </a:lnTo>
                  <a:lnTo>
                    <a:pt x="215" y="73"/>
                  </a:lnTo>
                  <a:lnTo>
                    <a:pt x="260" y="237"/>
                  </a:lnTo>
                  <a:lnTo>
                    <a:pt x="290" y="230"/>
                  </a:lnTo>
                  <a:lnTo>
                    <a:pt x="266" y="73"/>
                  </a:lnTo>
                  <a:lnTo>
                    <a:pt x="304" y="73"/>
                  </a:lnTo>
                  <a:lnTo>
                    <a:pt x="304"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3" name="Freeform 45"/>
            <p:cNvSpPr>
              <a:spLocks/>
            </p:cNvSpPr>
            <p:nvPr/>
          </p:nvSpPr>
          <p:spPr bwMode="auto">
            <a:xfrm>
              <a:off x="1405981" y="4165577"/>
              <a:ext cx="94228" cy="259676"/>
            </a:xfrm>
            <a:custGeom>
              <a:avLst/>
              <a:gdLst/>
              <a:ahLst/>
              <a:cxnLst>
                <a:cxn ang="0">
                  <a:pos x="30" y="237"/>
                </a:cxn>
                <a:cxn ang="0">
                  <a:pos x="69" y="73"/>
                </a:cxn>
                <a:cxn ang="0">
                  <a:pos x="86" y="73"/>
                </a:cxn>
                <a:cxn ang="0">
                  <a:pos x="74" y="0"/>
                </a:cxn>
                <a:cxn ang="0">
                  <a:pos x="2" y="0"/>
                </a:cxn>
                <a:cxn ang="0">
                  <a:pos x="2" y="73"/>
                </a:cxn>
                <a:cxn ang="0">
                  <a:pos x="19" y="73"/>
                </a:cxn>
                <a:cxn ang="0">
                  <a:pos x="0" y="231"/>
                </a:cxn>
                <a:cxn ang="0">
                  <a:pos x="30" y="237"/>
                </a:cxn>
              </a:cxnLst>
              <a:rect l="0" t="0" r="r" b="b"/>
              <a:pathLst>
                <a:path w="86" h="237">
                  <a:moveTo>
                    <a:pt x="30" y="237"/>
                  </a:moveTo>
                  <a:lnTo>
                    <a:pt x="69" y="73"/>
                  </a:lnTo>
                  <a:lnTo>
                    <a:pt x="86" y="73"/>
                  </a:lnTo>
                  <a:lnTo>
                    <a:pt x="74" y="0"/>
                  </a:lnTo>
                  <a:lnTo>
                    <a:pt x="2" y="0"/>
                  </a:lnTo>
                  <a:lnTo>
                    <a:pt x="2" y="73"/>
                  </a:lnTo>
                  <a:lnTo>
                    <a:pt x="19" y="73"/>
                  </a:lnTo>
                  <a:lnTo>
                    <a:pt x="0" y="231"/>
                  </a:lnTo>
                  <a:lnTo>
                    <a:pt x="30" y="23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4" name="Freeform 46"/>
            <p:cNvSpPr>
              <a:spLocks/>
            </p:cNvSpPr>
            <p:nvPr/>
          </p:nvSpPr>
          <p:spPr bwMode="auto">
            <a:xfrm>
              <a:off x="1771937" y="3868648"/>
              <a:ext cx="124907" cy="101898"/>
            </a:xfrm>
            <a:custGeom>
              <a:avLst/>
              <a:gdLst/>
              <a:ahLst/>
              <a:cxnLst>
                <a:cxn ang="0">
                  <a:pos x="75" y="9"/>
                </a:cxn>
                <a:cxn ang="0">
                  <a:pos x="77" y="15"/>
                </a:cxn>
                <a:cxn ang="0">
                  <a:pos x="23" y="28"/>
                </a:cxn>
                <a:cxn ang="0">
                  <a:pos x="12" y="31"/>
                </a:cxn>
                <a:cxn ang="0">
                  <a:pos x="2" y="32"/>
                </a:cxn>
                <a:cxn ang="0">
                  <a:pos x="0" y="33"/>
                </a:cxn>
                <a:cxn ang="0">
                  <a:pos x="60" y="53"/>
                </a:cxn>
                <a:cxn ang="0">
                  <a:pos x="90" y="76"/>
                </a:cxn>
                <a:cxn ang="0">
                  <a:pos x="94" y="0"/>
                </a:cxn>
                <a:cxn ang="0">
                  <a:pos x="75" y="9"/>
                </a:cxn>
              </a:cxnLst>
              <a:rect l="0" t="0" r="r" b="b"/>
              <a:pathLst>
                <a:path w="94" h="76">
                  <a:moveTo>
                    <a:pt x="75" y="9"/>
                  </a:moveTo>
                  <a:cubicBezTo>
                    <a:pt x="77" y="15"/>
                    <a:pt x="77" y="15"/>
                    <a:pt x="77" y="15"/>
                  </a:cubicBezTo>
                  <a:cubicBezTo>
                    <a:pt x="23" y="28"/>
                    <a:pt x="23" y="28"/>
                    <a:pt x="23" y="28"/>
                  </a:cubicBezTo>
                  <a:cubicBezTo>
                    <a:pt x="19" y="29"/>
                    <a:pt x="16" y="30"/>
                    <a:pt x="12" y="31"/>
                  </a:cubicBezTo>
                  <a:cubicBezTo>
                    <a:pt x="9" y="32"/>
                    <a:pt x="6" y="32"/>
                    <a:pt x="2" y="32"/>
                  </a:cubicBezTo>
                  <a:cubicBezTo>
                    <a:pt x="0" y="33"/>
                    <a:pt x="0" y="33"/>
                    <a:pt x="0" y="33"/>
                  </a:cubicBezTo>
                  <a:cubicBezTo>
                    <a:pt x="60" y="53"/>
                    <a:pt x="60" y="53"/>
                    <a:pt x="60" y="53"/>
                  </a:cubicBezTo>
                  <a:cubicBezTo>
                    <a:pt x="72" y="57"/>
                    <a:pt x="83" y="65"/>
                    <a:pt x="90" y="76"/>
                  </a:cubicBezTo>
                  <a:cubicBezTo>
                    <a:pt x="94" y="0"/>
                    <a:pt x="94" y="0"/>
                    <a:pt x="94" y="0"/>
                  </a:cubicBezTo>
                  <a:cubicBezTo>
                    <a:pt x="88" y="3"/>
                    <a:pt x="82" y="6"/>
                    <a:pt x="75" y="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5" name="Freeform 47"/>
            <p:cNvSpPr>
              <a:spLocks/>
            </p:cNvSpPr>
            <p:nvPr/>
          </p:nvSpPr>
          <p:spPr bwMode="auto">
            <a:xfrm>
              <a:off x="1736876" y="3897136"/>
              <a:ext cx="8765" cy="6574"/>
            </a:xfrm>
            <a:custGeom>
              <a:avLst/>
              <a:gdLst/>
              <a:ahLst/>
              <a:cxnLst>
                <a:cxn ang="0">
                  <a:pos x="6" y="5"/>
                </a:cxn>
                <a:cxn ang="0">
                  <a:pos x="0" y="0"/>
                </a:cxn>
                <a:cxn ang="0">
                  <a:pos x="0" y="3"/>
                </a:cxn>
                <a:cxn ang="0">
                  <a:pos x="6" y="5"/>
                </a:cxn>
              </a:cxnLst>
              <a:rect l="0" t="0" r="r" b="b"/>
              <a:pathLst>
                <a:path w="6" h="5">
                  <a:moveTo>
                    <a:pt x="6" y="5"/>
                  </a:moveTo>
                  <a:cubicBezTo>
                    <a:pt x="4" y="4"/>
                    <a:pt x="2" y="2"/>
                    <a:pt x="0" y="0"/>
                  </a:cubicBezTo>
                  <a:cubicBezTo>
                    <a:pt x="0" y="3"/>
                    <a:pt x="0" y="3"/>
                    <a:pt x="0" y="3"/>
                  </a:cubicBezTo>
                  <a:lnTo>
                    <a:pt x="6" y="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6" name="Freeform 48"/>
            <p:cNvSpPr>
              <a:spLocks/>
            </p:cNvSpPr>
            <p:nvPr/>
          </p:nvSpPr>
          <p:spPr bwMode="auto">
            <a:xfrm>
              <a:off x="1315040" y="3897136"/>
              <a:ext cx="587283" cy="181883"/>
            </a:xfrm>
            <a:custGeom>
              <a:avLst/>
              <a:gdLst/>
              <a:ahLst/>
              <a:cxnLst>
                <a:cxn ang="0">
                  <a:pos x="271" y="102"/>
                </a:cxn>
                <a:cxn ang="0">
                  <a:pos x="369" y="134"/>
                </a:cxn>
                <a:cxn ang="0">
                  <a:pos x="369" y="134"/>
                </a:cxn>
                <a:cxn ang="0">
                  <a:pos x="385" y="137"/>
                </a:cxn>
                <a:cxn ang="0">
                  <a:pos x="432" y="103"/>
                </a:cxn>
                <a:cxn ang="0">
                  <a:pos x="400" y="39"/>
                </a:cxn>
                <a:cxn ang="0">
                  <a:pos x="292" y="3"/>
                </a:cxn>
                <a:cxn ang="0">
                  <a:pos x="271" y="1"/>
                </a:cxn>
                <a:cxn ang="0">
                  <a:pos x="47" y="28"/>
                </a:cxn>
                <a:cxn ang="0">
                  <a:pos x="3" y="83"/>
                </a:cxn>
                <a:cxn ang="0">
                  <a:pos x="58" y="127"/>
                </a:cxn>
                <a:cxn ang="0">
                  <a:pos x="271" y="102"/>
                </a:cxn>
              </a:cxnLst>
              <a:rect l="0" t="0" r="r" b="b"/>
              <a:pathLst>
                <a:path w="441" h="137">
                  <a:moveTo>
                    <a:pt x="271" y="102"/>
                  </a:moveTo>
                  <a:cubicBezTo>
                    <a:pt x="369" y="134"/>
                    <a:pt x="369" y="134"/>
                    <a:pt x="369" y="134"/>
                  </a:cubicBezTo>
                  <a:cubicBezTo>
                    <a:pt x="369" y="134"/>
                    <a:pt x="369" y="134"/>
                    <a:pt x="369" y="134"/>
                  </a:cubicBezTo>
                  <a:cubicBezTo>
                    <a:pt x="374" y="136"/>
                    <a:pt x="379" y="137"/>
                    <a:pt x="385" y="137"/>
                  </a:cubicBezTo>
                  <a:cubicBezTo>
                    <a:pt x="405" y="137"/>
                    <a:pt x="425" y="124"/>
                    <a:pt x="432" y="103"/>
                  </a:cubicBezTo>
                  <a:cubicBezTo>
                    <a:pt x="441" y="76"/>
                    <a:pt x="427" y="48"/>
                    <a:pt x="400" y="39"/>
                  </a:cubicBezTo>
                  <a:cubicBezTo>
                    <a:pt x="292" y="3"/>
                    <a:pt x="292" y="3"/>
                    <a:pt x="292" y="3"/>
                  </a:cubicBezTo>
                  <a:cubicBezTo>
                    <a:pt x="285" y="1"/>
                    <a:pt x="278" y="0"/>
                    <a:pt x="271" y="1"/>
                  </a:cubicBezTo>
                  <a:cubicBezTo>
                    <a:pt x="47" y="28"/>
                    <a:pt x="47" y="28"/>
                    <a:pt x="47" y="28"/>
                  </a:cubicBezTo>
                  <a:cubicBezTo>
                    <a:pt x="19" y="31"/>
                    <a:pt x="0" y="56"/>
                    <a:pt x="3" y="83"/>
                  </a:cubicBezTo>
                  <a:cubicBezTo>
                    <a:pt x="6" y="111"/>
                    <a:pt x="31" y="130"/>
                    <a:pt x="58" y="127"/>
                  </a:cubicBezTo>
                  <a:lnTo>
                    <a:pt x="271" y="10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7" name="Freeform 49"/>
            <p:cNvSpPr>
              <a:spLocks noEditPoints="1"/>
            </p:cNvSpPr>
            <p:nvPr/>
          </p:nvSpPr>
          <p:spPr bwMode="auto">
            <a:xfrm>
              <a:off x="950179" y="2986628"/>
              <a:ext cx="587283" cy="505107"/>
            </a:xfrm>
            <a:custGeom>
              <a:avLst/>
              <a:gdLst/>
              <a:ahLst/>
              <a:cxnLst>
                <a:cxn ang="0">
                  <a:pos x="225" y="368"/>
                </a:cxn>
                <a:cxn ang="0">
                  <a:pos x="377" y="315"/>
                </a:cxn>
                <a:cxn ang="0">
                  <a:pos x="441" y="184"/>
                </a:cxn>
                <a:cxn ang="0">
                  <a:pos x="377" y="53"/>
                </a:cxn>
                <a:cxn ang="0">
                  <a:pos x="225" y="0"/>
                </a:cxn>
                <a:cxn ang="0">
                  <a:pos x="73" y="53"/>
                </a:cxn>
                <a:cxn ang="0">
                  <a:pos x="9" y="184"/>
                </a:cxn>
                <a:cxn ang="0">
                  <a:pos x="60" y="303"/>
                </a:cxn>
                <a:cxn ang="0">
                  <a:pos x="63" y="310"/>
                </a:cxn>
                <a:cxn ang="0">
                  <a:pos x="52" y="330"/>
                </a:cxn>
                <a:cxn ang="0">
                  <a:pos x="6" y="360"/>
                </a:cxn>
                <a:cxn ang="0">
                  <a:pos x="0" y="368"/>
                </a:cxn>
                <a:cxn ang="0">
                  <a:pos x="5" y="378"/>
                </a:cxn>
                <a:cxn ang="0">
                  <a:pos x="21" y="380"/>
                </a:cxn>
                <a:cxn ang="0">
                  <a:pos x="95" y="370"/>
                </a:cxn>
                <a:cxn ang="0">
                  <a:pos x="162" y="361"/>
                </a:cxn>
                <a:cxn ang="0">
                  <a:pos x="166" y="361"/>
                </a:cxn>
                <a:cxn ang="0">
                  <a:pos x="225" y="368"/>
                </a:cxn>
                <a:cxn ang="0">
                  <a:pos x="92" y="351"/>
                </a:cxn>
                <a:cxn ang="0">
                  <a:pos x="50" y="358"/>
                </a:cxn>
                <a:cxn ang="0">
                  <a:pos x="66" y="344"/>
                </a:cxn>
                <a:cxn ang="0">
                  <a:pos x="83" y="310"/>
                </a:cxn>
                <a:cxn ang="0">
                  <a:pos x="74" y="289"/>
                </a:cxn>
                <a:cxn ang="0">
                  <a:pos x="29" y="184"/>
                </a:cxn>
                <a:cxn ang="0">
                  <a:pos x="86" y="69"/>
                </a:cxn>
                <a:cxn ang="0">
                  <a:pos x="225" y="20"/>
                </a:cxn>
                <a:cxn ang="0">
                  <a:pos x="225" y="20"/>
                </a:cxn>
                <a:cxn ang="0">
                  <a:pos x="364" y="69"/>
                </a:cxn>
                <a:cxn ang="0">
                  <a:pos x="421" y="184"/>
                </a:cxn>
                <a:cxn ang="0">
                  <a:pos x="364" y="299"/>
                </a:cxn>
                <a:cxn ang="0">
                  <a:pos x="225" y="348"/>
                </a:cxn>
                <a:cxn ang="0">
                  <a:pos x="170" y="341"/>
                </a:cxn>
                <a:cxn ang="0">
                  <a:pos x="162" y="341"/>
                </a:cxn>
                <a:cxn ang="0">
                  <a:pos x="92" y="351"/>
                </a:cxn>
              </a:cxnLst>
              <a:rect l="0" t="0" r="r" b="b"/>
              <a:pathLst>
                <a:path w="441" h="380">
                  <a:moveTo>
                    <a:pt x="225" y="368"/>
                  </a:moveTo>
                  <a:cubicBezTo>
                    <a:pt x="284" y="368"/>
                    <a:pt x="338" y="348"/>
                    <a:pt x="377" y="315"/>
                  </a:cubicBezTo>
                  <a:cubicBezTo>
                    <a:pt x="416" y="282"/>
                    <a:pt x="441" y="235"/>
                    <a:pt x="441" y="184"/>
                  </a:cubicBezTo>
                  <a:cubicBezTo>
                    <a:pt x="441" y="133"/>
                    <a:pt x="416" y="86"/>
                    <a:pt x="377" y="53"/>
                  </a:cubicBezTo>
                  <a:cubicBezTo>
                    <a:pt x="338" y="20"/>
                    <a:pt x="284" y="0"/>
                    <a:pt x="225" y="0"/>
                  </a:cubicBezTo>
                  <a:cubicBezTo>
                    <a:pt x="166" y="0"/>
                    <a:pt x="112" y="20"/>
                    <a:pt x="73" y="53"/>
                  </a:cubicBezTo>
                  <a:cubicBezTo>
                    <a:pt x="34" y="86"/>
                    <a:pt x="9" y="133"/>
                    <a:pt x="9" y="184"/>
                  </a:cubicBezTo>
                  <a:cubicBezTo>
                    <a:pt x="9" y="229"/>
                    <a:pt x="28" y="271"/>
                    <a:pt x="60" y="303"/>
                  </a:cubicBezTo>
                  <a:cubicBezTo>
                    <a:pt x="62" y="305"/>
                    <a:pt x="63" y="307"/>
                    <a:pt x="63" y="310"/>
                  </a:cubicBezTo>
                  <a:cubicBezTo>
                    <a:pt x="63" y="314"/>
                    <a:pt x="61" y="321"/>
                    <a:pt x="52" y="330"/>
                  </a:cubicBezTo>
                  <a:cubicBezTo>
                    <a:pt x="43" y="339"/>
                    <a:pt x="28" y="349"/>
                    <a:pt x="6" y="360"/>
                  </a:cubicBezTo>
                  <a:cubicBezTo>
                    <a:pt x="2" y="361"/>
                    <a:pt x="0" y="365"/>
                    <a:pt x="0" y="368"/>
                  </a:cubicBezTo>
                  <a:cubicBezTo>
                    <a:pt x="0" y="372"/>
                    <a:pt x="2" y="376"/>
                    <a:pt x="5" y="378"/>
                  </a:cubicBezTo>
                  <a:cubicBezTo>
                    <a:pt x="11" y="380"/>
                    <a:pt x="15" y="380"/>
                    <a:pt x="21" y="380"/>
                  </a:cubicBezTo>
                  <a:cubicBezTo>
                    <a:pt x="39" y="380"/>
                    <a:pt x="67" y="375"/>
                    <a:pt x="95" y="370"/>
                  </a:cubicBezTo>
                  <a:cubicBezTo>
                    <a:pt x="123" y="365"/>
                    <a:pt x="151" y="361"/>
                    <a:pt x="162" y="361"/>
                  </a:cubicBezTo>
                  <a:cubicBezTo>
                    <a:pt x="164" y="361"/>
                    <a:pt x="166" y="361"/>
                    <a:pt x="166" y="361"/>
                  </a:cubicBezTo>
                  <a:cubicBezTo>
                    <a:pt x="184" y="365"/>
                    <a:pt x="204" y="368"/>
                    <a:pt x="225" y="368"/>
                  </a:cubicBezTo>
                  <a:close/>
                  <a:moveTo>
                    <a:pt x="92" y="351"/>
                  </a:moveTo>
                  <a:cubicBezTo>
                    <a:pt x="77" y="353"/>
                    <a:pt x="63" y="356"/>
                    <a:pt x="50" y="358"/>
                  </a:cubicBezTo>
                  <a:cubicBezTo>
                    <a:pt x="56" y="353"/>
                    <a:pt x="62" y="348"/>
                    <a:pt x="66" y="344"/>
                  </a:cubicBezTo>
                  <a:cubicBezTo>
                    <a:pt x="77" y="333"/>
                    <a:pt x="83" y="321"/>
                    <a:pt x="83" y="310"/>
                  </a:cubicBezTo>
                  <a:cubicBezTo>
                    <a:pt x="83" y="302"/>
                    <a:pt x="79" y="294"/>
                    <a:pt x="74" y="289"/>
                  </a:cubicBezTo>
                  <a:cubicBezTo>
                    <a:pt x="46" y="260"/>
                    <a:pt x="29" y="224"/>
                    <a:pt x="29" y="184"/>
                  </a:cubicBezTo>
                  <a:cubicBezTo>
                    <a:pt x="29" y="139"/>
                    <a:pt x="50" y="98"/>
                    <a:pt x="86" y="69"/>
                  </a:cubicBezTo>
                  <a:cubicBezTo>
                    <a:pt x="121" y="39"/>
                    <a:pt x="170" y="20"/>
                    <a:pt x="225" y="20"/>
                  </a:cubicBezTo>
                  <a:cubicBezTo>
                    <a:pt x="225" y="20"/>
                    <a:pt x="225" y="20"/>
                    <a:pt x="225" y="20"/>
                  </a:cubicBezTo>
                  <a:cubicBezTo>
                    <a:pt x="280" y="20"/>
                    <a:pt x="329" y="39"/>
                    <a:pt x="364" y="69"/>
                  </a:cubicBezTo>
                  <a:cubicBezTo>
                    <a:pt x="400" y="98"/>
                    <a:pt x="421" y="139"/>
                    <a:pt x="421" y="184"/>
                  </a:cubicBezTo>
                  <a:cubicBezTo>
                    <a:pt x="421" y="229"/>
                    <a:pt x="400" y="269"/>
                    <a:pt x="364" y="299"/>
                  </a:cubicBezTo>
                  <a:cubicBezTo>
                    <a:pt x="329" y="329"/>
                    <a:pt x="280" y="348"/>
                    <a:pt x="225" y="348"/>
                  </a:cubicBezTo>
                  <a:cubicBezTo>
                    <a:pt x="206" y="348"/>
                    <a:pt x="188" y="346"/>
                    <a:pt x="170" y="341"/>
                  </a:cubicBezTo>
                  <a:cubicBezTo>
                    <a:pt x="168" y="341"/>
                    <a:pt x="165" y="341"/>
                    <a:pt x="162" y="341"/>
                  </a:cubicBezTo>
                  <a:cubicBezTo>
                    <a:pt x="147" y="341"/>
                    <a:pt x="120" y="346"/>
                    <a:pt x="92" y="35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cxnSp>
        <p:nvCxnSpPr>
          <p:cNvPr id="6" name="Straight Connector 5"/>
          <p:cNvCxnSpPr>
            <a:stCxn id="44" idx="5"/>
            <a:endCxn id="41" idx="1"/>
          </p:cNvCxnSpPr>
          <p:nvPr/>
        </p:nvCxnSpPr>
        <p:spPr>
          <a:xfrm>
            <a:off x="2390819" y="2862652"/>
            <a:ext cx="1052101" cy="75442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a:stCxn id="45" idx="6"/>
            <a:endCxn id="41" idx="2"/>
          </p:cNvCxnSpPr>
          <p:nvPr/>
        </p:nvCxnSpPr>
        <p:spPr>
          <a:xfrm>
            <a:off x="2040476" y="3567210"/>
            <a:ext cx="1286458" cy="329876"/>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a:stCxn id="76" idx="6"/>
            <a:endCxn id="41" idx="3"/>
          </p:cNvCxnSpPr>
          <p:nvPr/>
        </p:nvCxnSpPr>
        <p:spPr>
          <a:xfrm flipV="1">
            <a:off x="2414952" y="4177100"/>
            <a:ext cx="1027968" cy="602214"/>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a:stCxn id="82" idx="7"/>
            <a:endCxn id="41" idx="4"/>
          </p:cNvCxnSpPr>
          <p:nvPr/>
        </p:nvCxnSpPr>
        <p:spPr>
          <a:xfrm flipV="1">
            <a:off x="3310147" y="4293086"/>
            <a:ext cx="412787" cy="884918"/>
          </a:xfrm>
          <a:prstGeom prst="line">
            <a:avLst/>
          </a:prstGeom>
        </p:spPr>
        <p:style>
          <a:lnRef idx="1">
            <a:schemeClr val="accent1"/>
          </a:lnRef>
          <a:fillRef idx="0">
            <a:schemeClr val="accent1"/>
          </a:fillRef>
          <a:effectRef idx="0">
            <a:schemeClr val="accent1"/>
          </a:effectRef>
          <a:fontRef idx="minor">
            <a:schemeClr val="tx1"/>
          </a:fontRef>
        </p:style>
      </p:cxnSp>
      <p:sp>
        <p:nvSpPr>
          <p:cNvPr id="13" name="Left Brace 12"/>
          <p:cNvSpPr/>
          <p:nvPr/>
        </p:nvSpPr>
        <p:spPr>
          <a:xfrm>
            <a:off x="4301199" y="2050756"/>
            <a:ext cx="508000" cy="3496817"/>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128" name="Text Placeholder 17"/>
          <p:cNvSpPr txBox="1">
            <a:spLocks/>
          </p:cNvSpPr>
          <p:nvPr/>
        </p:nvSpPr>
        <p:spPr>
          <a:xfrm>
            <a:off x="734090" y="1284514"/>
            <a:ext cx="5564900" cy="445754"/>
          </a:xfrm>
          <a:prstGeom prst="rect">
            <a:avLst/>
          </a:prstGeom>
        </p:spPr>
        <p:txBody>
          <a:bodyPr/>
          <a:lstStyle>
            <a:lvl1pPr eaLnBrk="1" hangingPunct="1">
              <a:spcAft>
                <a:spcPts val="600"/>
              </a:spcAft>
              <a:defRPr sz="1000" b="1" i="0">
                <a:solidFill>
                  <a:schemeClr val="tx2"/>
                </a:solidFill>
                <a:latin typeface="+mn-lt"/>
                <a:cs typeface="Arial" panose="020B0604020202020204" pitchFamily="34" charset="0"/>
              </a:defRPr>
            </a:lvl1pPr>
            <a:lvl2pPr marL="0" indent="0" eaLnBrk="1" hangingPunct="1">
              <a:spcAft>
                <a:spcPts val="600"/>
              </a:spcAft>
              <a:buFontTx/>
              <a:buNone/>
              <a:defRPr sz="1000" b="0" i="0">
                <a:solidFill>
                  <a:schemeClr val="tx2"/>
                </a:solidFill>
                <a:latin typeface="+mn-lt"/>
                <a:cs typeface="Arial" panose="020B0604020202020204" pitchFamily="34" charset="0"/>
              </a:defRPr>
            </a:lvl2pPr>
            <a:lvl3pPr marL="285750" indent="-283464" algn="l" eaLnBrk="1" hangingPunct="1">
              <a:spcAft>
                <a:spcPts val="600"/>
              </a:spcAft>
              <a:buClrTx/>
              <a:buFont typeface="Univers for KPMG Light" panose="020B0403020202020204" pitchFamily="34" charset="0"/>
              <a:buChar char="—"/>
              <a:defRPr sz="1000" b="0" i="0">
                <a:solidFill>
                  <a:schemeClr val="tx2"/>
                </a:solidFill>
                <a:latin typeface="+mn-lt"/>
                <a:cs typeface="Arial" panose="020B0604020202020204" pitchFamily="34" charset="0"/>
              </a:defRPr>
            </a:lvl3pPr>
            <a:lvl4pPr marL="576000" indent="-228600" algn="l" eaLnBrk="1" hangingPunct="1">
              <a:spcAft>
                <a:spcPts val="600"/>
              </a:spcAft>
              <a:buFont typeface="Univers for KPMG Light" panose="020B0403020202020204" pitchFamily="34" charset="0"/>
              <a:buChar char="-"/>
              <a:defRPr sz="1000" b="0" i="0">
                <a:solidFill>
                  <a:schemeClr val="tx2"/>
                </a:solidFill>
                <a:latin typeface="+mn-lt"/>
                <a:cs typeface="Arial" panose="020B0604020202020204" pitchFamily="34" charset="0"/>
              </a:defRPr>
            </a:lvl4pPr>
            <a:lvl5pPr marL="824400" indent="-283464" algn="l" eaLnBrk="1" hangingPunct="1">
              <a:spcAft>
                <a:spcPts val="600"/>
              </a:spcAft>
              <a:buFont typeface="Univers for KPMG Light" panose="020B0403020202020204" pitchFamily="34" charset="0"/>
              <a:buChar char="—"/>
              <a:defRPr sz="1000" b="0" i="0">
                <a:solidFill>
                  <a:schemeClr val="tx2"/>
                </a:solidFill>
                <a:latin typeface="+mn-lt"/>
                <a:cs typeface="Arial" panose="020B0604020202020204" pitchFamily="34" charset="0"/>
              </a:defRPr>
            </a:lvl5pPr>
            <a:lvl6pPr marL="1098000" indent="-228600" algn="l" eaLnBrk="1" hangingPunct="1">
              <a:spcAft>
                <a:spcPts val="600"/>
              </a:spcAft>
              <a:buFont typeface="Univers for KPMG Light" panose="020B0403020202020204" pitchFamily="34" charset="0"/>
              <a:buChar char="-"/>
              <a:defRPr sz="1000" baseline="0">
                <a:solidFill>
                  <a:schemeClr val="tx2"/>
                </a:solidFill>
                <a:latin typeface="+mn-lt"/>
              </a:defRPr>
            </a:lvl6pPr>
            <a:lvl7pPr marL="1371600" indent="-283464" algn="l" eaLnBrk="1" hangingPunct="1">
              <a:spcAft>
                <a:spcPts val="600"/>
              </a:spcAft>
              <a:buFont typeface="Univers for KPMG Light" panose="020B0403020202020204" pitchFamily="34" charset="0"/>
              <a:buChar char="—"/>
              <a:defRPr sz="1000">
                <a:solidFill>
                  <a:schemeClr val="tx2"/>
                </a:solidFill>
                <a:latin typeface="+mn-lt"/>
              </a:defRPr>
            </a:lvl7pPr>
            <a:lvl8pPr marL="1645200" indent="-230400" algn="l" eaLnBrk="1" hangingPunct="1">
              <a:spcAft>
                <a:spcPts val="600"/>
              </a:spcAft>
              <a:buFont typeface="Univers for KPMG Light" panose="020B0403020202020204" pitchFamily="34" charset="0"/>
              <a:buChar char="-"/>
              <a:defRPr sz="1000">
                <a:solidFill>
                  <a:schemeClr val="tx2"/>
                </a:solidFill>
                <a:latin typeface="+mn-lt"/>
              </a:defRPr>
            </a:lvl8pPr>
            <a:lvl9pPr marL="2152650" indent="-283464" algn="l" eaLnBrk="1" hangingPunct="1">
              <a:spcAft>
                <a:spcPts val="600"/>
              </a:spcAft>
              <a:buFont typeface="Univers for KPMG Light" panose="020B0403020202020204" pitchFamily="34" charset="0"/>
              <a:buChar char="—"/>
              <a:defRPr sz="1000">
                <a:solidFill>
                  <a:srgbClr val="00338D"/>
                </a:solidFill>
                <a:latin typeface="+mn-lt"/>
              </a:defRPr>
            </a:lvl9pPr>
          </a:lstStyle>
          <a:p>
            <a:pPr defTabSz="914400"/>
            <a:r>
              <a:rPr lang="es-ES" b="0" kern="0" dirty="0" smtClean="0">
                <a:solidFill>
                  <a:schemeClr val="tx1">
                    <a:lumMod val="65000"/>
                    <a:lumOff val="35000"/>
                  </a:schemeClr>
                </a:solidFill>
                <a:latin typeface="Univers for KPMG Cond" panose="020B0606020202020204" pitchFamily="34" charset="0"/>
              </a:rPr>
              <a:t>Estimaciones </a:t>
            </a:r>
            <a:r>
              <a:rPr lang="es-ES" b="0" kern="0" dirty="0">
                <a:solidFill>
                  <a:schemeClr val="tx1">
                    <a:lumMod val="65000"/>
                    <a:lumOff val="35000"/>
                  </a:schemeClr>
                </a:solidFill>
                <a:latin typeface="Univers for KPMG Cond" panose="020B0606020202020204" pitchFamily="34" charset="0"/>
              </a:rPr>
              <a:t>para el año 2014 en base a la información </a:t>
            </a:r>
            <a:r>
              <a:rPr lang="es-ES" b="0" kern="0" dirty="0" smtClean="0">
                <a:solidFill>
                  <a:schemeClr val="tx1">
                    <a:lumMod val="65000"/>
                    <a:lumOff val="35000"/>
                  </a:schemeClr>
                </a:solidFill>
                <a:latin typeface="Univers for KPMG Cond" panose="020B0606020202020204" pitchFamily="34" charset="0"/>
              </a:rPr>
              <a:t>disponible. Se </a:t>
            </a:r>
            <a:r>
              <a:rPr lang="es-ES" b="0" kern="0" dirty="0">
                <a:solidFill>
                  <a:schemeClr val="tx1">
                    <a:lumMod val="65000"/>
                    <a:lumOff val="35000"/>
                  </a:schemeClr>
                </a:solidFill>
                <a:latin typeface="Univers for KPMG Cond" panose="020B0606020202020204" pitchFamily="34" charset="0"/>
              </a:rPr>
              <a:t>ha utilizado información da las encuestas </a:t>
            </a:r>
            <a:r>
              <a:rPr lang="es-ES" b="0" kern="0" dirty="0" err="1" smtClean="0">
                <a:solidFill>
                  <a:schemeClr val="tx1">
                    <a:lumMod val="65000"/>
                    <a:lumOff val="35000"/>
                  </a:schemeClr>
                </a:solidFill>
                <a:latin typeface="Univers for KPMG Cond" panose="020B0606020202020204" pitchFamily="34" charset="0"/>
              </a:rPr>
              <a:t>Familitur</a:t>
            </a:r>
            <a:r>
              <a:rPr lang="es-ES" b="0" kern="0" dirty="0" smtClean="0">
                <a:solidFill>
                  <a:schemeClr val="tx1">
                    <a:lumMod val="65000"/>
                    <a:lumOff val="35000"/>
                  </a:schemeClr>
                </a:solidFill>
                <a:latin typeface="Univers for KPMG Cond" panose="020B0606020202020204" pitchFamily="34" charset="0"/>
              </a:rPr>
              <a:t> y </a:t>
            </a:r>
            <a:r>
              <a:rPr lang="es-ES" b="0" kern="0" dirty="0">
                <a:solidFill>
                  <a:schemeClr val="tx1">
                    <a:lumMod val="65000"/>
                    <a:lumOff val="35000"/>
                  </a:schemeClr>
                </a:solidFill>
                <a:latin typeface="Univers for KPMG Cond" panose="020B0606020202020204" pitchFamily="34" charset="0"/>
              </a:rPr>
              <a:t>Egatur del </a:t>
            </a:r>
            <a:r>
              <a:rPr lang="es-ES" b="0" kern="0" dirty="0" smtClean="0">
                <a:solidFill>
                  <a:schemeClr val="tx1">
                    <a:lumMod val="65000"/>
                    <a:lumOff val="35000"/>
                  </a:schemeClr>
                </a:solidFill>
                <a:latin typeface="Univers for KPMG Cond" panose="020B0606020202020204" pitchFamily="34" charset="0"/>
              </a:rPr>
              <a:t>Instituto de Turismo de España, del Instituto </a:t>
            </a:r>
            <a:r>
              <a:rPr lang="es-ES" b="0" kern="0" dirty="0">
                <a:solidFill>
                  <a:schemeClr val="tx1">
                    <a:lumMod val="65000"/>
                    <a:lumOff val="35000"/>
                  </a:schemeClr>
                </a:solidFill>
                <a:latin typeface="Univers for KPMG Cond" panose="020B0606020202020204" pitchFamily="34" charset="0"/>
              </a:rPr>
              <a:t>Nacional de estadística (INE), de la Conferencia Episcopal Española (CEE), y de </a:t>
            </a:r>
            <a:r>
              <a:rPr lang="es-ES" b="0" kern="0" dirty="0" smtClean="0">
                <a:solidFill>
                  <a:schemeClr val="tx1">
                    <a:lumMod val="65000"/>
                    <a:lumOff val="35000"/>
                  </a:schemeClr>
                </a:solidFill>
                <a:latin typeface="Univers for KPMG Cond" panose="020B0606020202020204" pitchFamily="34" charset="0"/>
              </a:rPr>
              <a:t>los inventarios </a:t>
            </a:r>
            <a:r>
              <a:rPr lang="es-ES" b="0" kern="0" dirty="0">
                <a:solidFill>
                  <a:schemeClr val="tx1">
                    <a:lumMod val="65000"/>
                    <a:lumOff val="35000"/>
                  </a:schemeClr>
                </a:solidFill>
                <a:latin typeface="Univers for KPMG Cond" panose="020B0606020202020204" pitchFamily="34" charset="0"/>
              </a:rPr>
              <a:t>de Catedrales de España y </a:t>
            </a:r>
            <a:r>
              <a:rPr lang="es-ES" b="0" kern="0" dirty="0" smtClean="0">
                <a:solidFill>
                  <a:schemeClr val="tx1">
                    <a:lumMod val="65000"/>
                    <a:lumOff val="35000"/>
                  </a:schemeClr>
                </a:solidFill>
                <a:latin typeface="Univers for KPMG Cond" panose="020B0606020202020204" pitchFamily="34" charset="0"/>
              </a:rPr>
              <a:t>catálogos de</a:t>
            </a:r>
            <a:r>
              <a:rPr lang="es-ES" b="0" kern="0" dirty="0" smtClean="0">
                <a:solidFill>
                  <a:schemeClr val="tx1">
                    <a:lumMod val="65000"/>
                    <a:lumOff val="35000"/>
                  </a:schemeClr>
                </a:solidFill>
                <a:latin typeface="Univers for KPMG Cond" panose="020B0606020202020204" pitchFamily="34" charset="0"/>
              </a:rPr>
              <a:t> </a:t>
            </a:r>
            <a:r>
              <a:rPr lang="es-ES" b="0" kern="0" dirty="0">
                <a:solidFill>
                  <a:schemeClr val="tx1">
                    <a:lumMod val="65000"/>
                    <a:lumOff val="35000"/>
                  </a:schemeClr>
                </a:solidFill>
                <a:latin typeface="Univers for KPMG Cond" panose="020B0606020202020204" pitchFamily="34" charset="0"/>
              </a:rPr>
              <a:t>Patrimonio Mundial de la Humanidad. Se ha utilizado el marco Input-Output para calcular el impacto indirecto e </a:t>
            </a:r>
            <a:r>
              <a:rPr lang="es-ES" b="0" kern="0" dirty="0" smtClean="0">
                <a:solidFill>
                  <a:schemeClr val="tx1">
                    <a:lumMod val="65000"/>
                    <a:lumOff val="35000"/>
                  </a:schemeClr>
                </a:solidFill>
                <a:latin typeface="Univers for KPMG Cond" panose="020B0606020202020204" pitchFamily="34" charset="0"/>
              </a:rPr>
              <a:t>inducido. </a:t>
            </a:r>
            <a:endParaRPr lang="es-ES" b="0" kern="0" dirty="0">
              <a:solidFill>
                <a:schemeClr val="tx1">
                  <a:lumMod val="65000"/>
                  <a:lumOff val="35000"/>
                </a:schemeClr>
              </a:solidFill>
              <a:latin typeface="Univers for KPMG Cond" panose="020B0606020202020204" pitchFamily="34" charset="0"/>
            </a:endParaRPr>
          </a:p>
        </p:txBody>
      </p:sp>
      <p:sp>
        <p:nvSpPr>
          <p:cNvPr id="129" name="Freeform 36"/>
          <p:cNvSpPr>
            <a:spLocks noEditPoints="1"/>
          </p:cNvSpPr>
          <p:nvPr/>
        </p:nvSpPr>
        <p:spPr bwMode="auto">
          <a:xfrm>
            <a:off x="3532949" y="3658569"/>
            <a:ext cx="403885" cy="477034"/>
          </a:xfrm>
          <a:custGeom>
            <a:avLst/>
            <a:gdLst/>
            <a:ahLst/>
            <a:cxnLst>
              <a:cxn ang="0">
                <a:pos x="1" y="132"/>
              </a:cxn>
              <a:cxn ang="0">
                <a:pos x="7" y="95"/>
              </a:cxn>
              <a:cxn ang="0">
                <a:pos x="33" y="76"/>
              </a:cxn>
              <a:cxn ang="0">
                <a:pos x="37" y="76"/>
              </a:cxn>
              <a:cxn ang="0">
                <a:pos x="65" y="81"/>
              </a:cxn>
              <a:cxn ang="0">
                <a:pos x="63" y="86"/>
              </a:cxn>
              <a:cxn ang="0">
                <a:pos x="55" y="132"/>
              </a:cxn>
              <a:cxn ang="0">
                <a:pos x="55" y="183"/>
              </a:cxn>
              <a:cxn ang="0">
                <a:pos x="79" y="202"/>
              </a:cxn>
              <a:cxn ang="0">
                <a:pos x="80" y="278"/>
              </a:cxn>
              <a:cxn ang="0">
                <a:pos x="55" y="275"/>
              </a:cxn>
              <a:cxn ang="0">
                <a:pos x="23" y="266"/>
              </a:cxn>
              <a:cxn ang="0">
                <a:pos x="22" y="182"/>
              </a:cxn>
              <a:cxn ang="0">
                <a:pos x="1" y="177"/>
              </a:cxn>
              <a:cxn ang="0">
                <a:pos x="1" y="132"/>
              </a:cxn>
              <a:cxn ang="0">
                <a:pos x="79" y="39"/>
              </a:cxn>
              <a:cxn ang="0">
                <a:pos x="55" y="16"/>
              </a:cxn>
              <a:cxn ang="0">
                <a:pos x="30" y="39"/>
              </a:cxn>
              <a:cxn ang="0">
                <a:pos x="79" y="39"/>
              </a:cxn>
              <a:cxn ang="0">
                <a:pos x="185" y="81"/>
              </a:cxn>
              <a:cxn ang="0">
                <a:pos x="214" y="76"/>
              </a:cxn>
              <a:cxn ang="0">
                <a:pos x="218" y="76"/>
              </a:cxn>
              <a:cxn ang="0">
                <a:pos x="244" y="95"/>
              </a:cxn>
              <a:cxn ang="0">
                <a:pos x="250" y="132"/>
              </a:cxn>
              <a:cxn ang="0">
                <a:pos x="250" y="177"/>
              </a:cxn>
              <a:cxn ang="0">
                <a:pos x="229" y="182"/>
              </a:cxn>
              <a:cxn ang="0">
                <a:pos x="227" y="266"/>
              </a:cxn>
              <a:cxn ang="0">
                <a:pos x="196" y="275"/>
              </a:cxn>
              <a:cxn ang="0">
                <a:pos x="170" y="278"/>
              </a:cxn>
              <a:cxn ang="0">
                <a:pos x="172" y="202"/>
              </a:cxn>
              <a:cxn ang="0">
                <a:pos x="196" y="183"/>
              </a:cxn>
              <a:cxn ang="0">
                <a:pos x="196" y="132"/>
              </a:cxn>
              <a:cxn ang="0">
                <a:pos x="188" y="86"/>
              </a:cxn>
              <a:cxn ang="0">
                <a:pos x="185" y="81"/>
              </a:cxn>
              <a:cxn ang="0">
                <a:pos x="220" y="39"/>
              </a:cxn>
              <a:cxn ang="0">
                <a:pos x="196" y="16"/>
              </a:cxn>
              <a:cxn ang="0">
                <a:pos x="172" y="39"/>
              </a:cxn>
              <a:cxn ang="0">
                <a:pos x="220" y="39"/>
              </a:cxn>
              <a:cxn ang="0">
                <a:pos x="64" y="132"/>
              </a:cxn>
              <a:cxn ang="0">
                <a:pos x="71" y="90"/>
              </a:cxn>
              <a:cxn ang="0">
                <a:pos x="100" y="69"/>
              </a:cxn>
              <a:cxn ang="0">
                <a:pos x="105" y="69"/>
              </a:cxn>
              <a:cxn ang="0">
                <a:pos x="146" y="69"/>
              </a:cxn>
              <a:cxn ang="0">
                <a:pos x="150" y="69"/>
              </a:cxn>
              <a:cxn ang="0">
                <a:pos x="180" y="90"/>
              </a:cxn>
              <a:cxn ang="0">
                <a:pos x="187" y="132"/>
              </a:cxn>
              <a:cxn ang="0">
                <a:pos x="187" y="183"/>
              </a:cxn>
              <a:cxn ang="0">
                <a:pos x="163" y="189"/>
              </a:cxn>
              <a:cxn ang="0">
                <a:pos x="161" y="285"/>
              </a:cxn>
              <a:cxn ang="0">
                <a:pos x="125" y="295"/>
              </a:cxn>
              <a:cxn ang="0">
                <a:pos x="89" y="285"/>
              </a:cxn>
              <a:cxn ang="0">
                <a:pos x="88" y="189"/>
              </a:cxn>
              <a:cxn ang="0">
                <a:pos x="64" y="183"/>
              </a:cxn>
              <a:cxn ang="0">
                <a:pos x="64" y="132"/>
              </a:cxn>
              <a:cxn ang="0">
                <a:pos x="153" y="27"/>
              </a:cxn>
              <a:cxn ang="0">
                <a:pos x="125" y="0"/>
              </a:cxn>
              <a:cxn ang="0">
                <a:pos x="98" y="27"/>
              </a:cxn>
              <a:cxn ang="0">
                <a:pos x="153" y="27"/>
              </a:cxn>
            </a:cxnLst>
            <a:rect l="0" t="0" r="r" b="b"/>
            <a:pathLst>
              <a:path w="251" h="308">
                <a:moveTo>
                  <a:pt x="1" y="132"/>
                </a:moveTo>
                <a:cubicBezTo>
                  <a:pt x="1" y="119"/>
                  <a:pt x="1" y="105"/>
                  <a:pt x="7" y="95"/>
                </a:cubicBezTo>
                <a:cubicBezTo>
                  <a:pt x="12" y="85"/>
                  <a:pt x="21" y="76"/>
                  <a:pt x="33" y="76"/>
                </a:cubicBezTo>
                <a:cubicBezTo>
                  <a:pt x="37" y="76"/>
                  <a:pt x="37" y="76"/>
                  <a:pt x="37" y="76"/>
                </a:cubicBezTo>
                <a:cubicBezTo>
                  <a:pt x="44" y="84"/>
                  <a:pt x="56" y="86"/>
                  <a:pt x="65" y="81"/>
                </a:cubicBezTo>
                <a:cubicBezTo>
                  <a:pt x="65" y="83"/>
                  <a:pt x="64" y="84"/>
                  <a:pt x="63" y="86"/>
                </a:cubicBezTo>
                <a:cubicBezTo>
                  <a:pt x="56" y="100"/>
                  <a:pt x="55" y="117"/>
                  <a:pt x="55" y="132"/>
                </a:cubicBezTo>
                <a:cubicBezTo>
                  <a:pt x="55" y="149"/>
                  <a:pt x="56" y="166"/>
                  <a:pt x="55" y="183"/>
                </a:cubicBezTo>
                <a:cubicBezTo>
                  <a:pt x="54" y="195"/>
                  <a:pt x="67" y="202"/>
                  <a:pt x="79" y="202"/>
                </a:cubicBezTo>
                <a:cubicBezTo>
                  <a:pt x="80" y="278"/>
                  <a:pt x="80" y="278"/>
                  <a:pt x="80" y="278"/>
                </a:cubicBezTo>
                <a:cubicBezTo>
                  <a:pt x="73" y="283"/>
                  <a:pt x="61" y="283"/>
                  <a:pt x="55" y="275"/>
                </a:cubicBezTo>
                <a:cubicBezTo>
                  <a:pt x="45" y="286"/>
                  <a:pt x="23" y="282"/>
                  <a:pt x="23" y="266"/>
                </a:cubicBezTo>
                <a:cubicBezTo>
                  <a:pt x="22" y="182"/>
                  <a:pt x="22" y="182"/>
                  <a:pt x="22" y="182"/>
                </a:cubicBezTo>
                <a:cubicBezTo>
                  <a:pt x="17" y="187"/>
                  <a:pt x="0" y="185"/>
                  <a:pt x="1" y="177"/>
                </a:cubicBezTo>
                <a:cubicBezTo>
                  <a:pt x="1" y="158"/>
                  <a:pt x="1" y="150"/>
                  <a:pt x="1" y="132"/>
                </a:cubicBezTo>
                <a:close/>
                <a:moveTo>
                  <a:pt x="79" y="39"/>
                </a:moveTo>
                <a:cubicBezTo>
                  <a:pt x="78" y="26"/>
                  <a:pt x="69" y="16"/>
                  <a:pt x="55" y="16"/>
                </a:cubicBezTo>
                <a:cubicBezTo>
                  <a:pt x="39" y="16"/>
                  <a:pt x="31" y="26"/>
                  <a:pt x="30" y="39"/>
                </a:cubicBezTo>
                <a:cubicBezTo>
                  <a:pt x="30" y="90"/>
                  <a:pt x="79" y="89"/>
                  <a:pt x="79" y="39"/>
                </a:cubicBezTo>
                <a:close/>
                <a:moveTo>
                  <a:pt x="185" y="81"/>
                </a:moveTo>
                <a:cubicBezTo>
                  <a:pt x="195" y="86"/>
                  <a:pt x="206" y="84"/>
                  <a:pt x="214" y="76"/>
                </a:cubicBezTo>
                <a:cubicBezTo>
                  <a:pt x="218" y="76"/>
                  <a:pt x="218" y="76"/>
                  <a:pt x="218" y="76"/>
                </a:cubicBezTo>
                <a:cubicBezTo>
                  <a:pt x="229" y="76"/>
                  <a:pt x="239" y="85"/>
                  <a:pt x="244" y="95"/>
                </a:cubicBezTo>
                <a:cubicBezTo>
                  <a:pt x="249" y="105"/>
                  <a:pt x="250" y="119"/>
                  <a:pt x="250" y="132"/>
                </a:cubicBezTo>
                <a:cubicBezTo>
                  <a:pt x="250" y="150"/>
                  <a:pt x="250" y="158"/>
                  <a:pt x="250" y="177"/>
                </a:cubicBezTo>
                <a:cubicBezTo>
                  <a:pt x="251" y="185"/>
                  <a:pt x="233" y="187"/>
                  <a:pt x="229" y="182"/>
                </a:cubicBezTo>
                <a:cubicBezTo>
                  <a:pt x="227" y="266"/>
                  <a:pt x="227" y="266"/>
                  <a:pt x="227" y="266"/>
                </a:cubicBezTo>
                <a:cubicBezTo>
                  <a:pt x="227" y="282"/>
                  <a:pt x="205" y="286"/>
                  <a:pt x="196" y="275"/>
                </a:cubicBezTo>
                <a:cubicBezTo>
                  <a:pt x="190" y="283"/>
                  <a:pt x="177" y="283"/>
                  <a:pt x="170" y="278"/>
                </a:cubicBezTo>
                <a:cubicBezTo>
                  <a:pt x="172" y="202"/>
                  <a:pt x="172" y="202"/>
                  <a:pt x="172" y="202"/>
                </a:cubicBezTo>
                <a:cubicBezTo>
                  <a:pt x="183" y="202"/>
                  <a:pt x="196" y="195"/>
                  <a:pt x="196" y="183"/>
                </a:cubicBezTo>
                <a:cubicBezTo>
                  <a:pt x="195" y="166"/>
                  <a:pt x="196" y="149"/>
                  <a:pt x="196" y="132"/>
                </a:cubicBezTo>
                <a:cubicBezTo>
                  <a:pt x="196" y="117"/>
                  <a:pt x="195" y="100"/>
                  <a:pt x="188" y="86"/>
                </a:cubicBezTo>
                <a:cubicBezTo>
                  <a:pt x="187" y="84"/>
                  <a:pt x="186" y="83"/>
                  <a:pt x="185" y="81"/>
                </a:cubicBezTo>
                <a:close/>
                <a:moveTo>
                  <a:pt x="220" y="39"/>
                </a:moveTo>
                <a:cubicBezTo>
                  <a:pt x="220" y="26"/>
                  <a:pt x="210" y="16"/>
                  <a:pt x="196" y="16"/>
                </a:cubicBezTo>
                <a:cubicBezTo>
                  <a:pt x="181" y="16"/>
                  <a:pt x="172" y="26"/>
                  <a:pt x="172" y="39"/>
                </a:cubicBezTo>
                <a:cubicBezTo>
                  <a:pt x="172" y="90"/>
                  <a:pt x="220" y="89"/>
                  <a:pt x="220" y="39"/>
                </a:cubicBezTo>
                <a:close/>
                <a:moveTo>
                  <a:pt x="64" y="132"/>
                </a:moveTo>
                <a:cubicBezTo>
                  <a:pt x="64" y="118"/>
                  <a:pt x="65" y="102"/>
                  <a:pt x="71" y="90"/>
                </a:cubicBezTo>
                <a:cubicBezTo>
                  <a:pt x="77" y="79"/>
                  <a:pt x="88" y="69"/>
                  <a:pt x="100" y="69"/>
                </a:cubicBezTo>
                <a:cubicBezTo>
                  <a:pt x="105" y="69"/>
                  <a:pt x="105" y="69"/>
                  <a:pt x="105" y="69"/>
                </a:cubicBezTo>
                <a:cubicBezTo>
                  <a:pt x="117" y="80"/>
                  <a:pt x="134" y="80"/>
                  <a:pt x="146" y="69"/>
                </a:cubicBezTo>
                <a:cubicBezTo>
                  <a:pt x="150" y="69"/>
                  <a:pt x="150" y="69"/>
                  <a:pt x="150" y="69"/>
                </a:cubicBezTo>
                <a:cubicBezTo>
                  <a:pt x="163" y="69"/>
                  <a:pt x="174" y="79"/>
                  <a:pt x="180" y="90"/>
                </a:cubicBezTo>
                <a:cubicBezTo>
                  <a:pt x="186" y="102"/>
                  <a:pt x="187" y="118"/>
                  <a:pt x="187" y="132"/>
                </a:cubicBezTo>
                <a:cubicBezTo>
                  <a:pt x="187" y="153"/>
                  <a:pt x="187" y="162"/>
                  <a:pt x="187" y="183"/>
                </a:cubicBezTo>
                <a:cubicBezTo>
                  <a:pt x="187" y="193"/>
                  <a:pt x="168" y="196"/>
                  <a:pt x="163" y="189"/>
                </a:cubicBezTo>
                <a:cubicBezTo>
                  <a:pt x="161" y="285"/>
                  <a:pt x="161" y="285"/>
                  <a:pt x="161" y="285"/>
                </a:cubicBezTo>
                <a:cubicBezTo>
                  <a:pt x="161" y="304"/>
                  <a:pt x="136" y="308"/>
                  <a:pt x="125" y="295"/>
                </a:cubicBezTo>
                <a:cubicBezTo>
                  <a:pt x="115" y="308"/>
                  <a:pt x="89" y="304"/>
                  <a:pt x="89" y="285"/>
                </a:cubicBezTo>
                <a:cubicBezTo>
                  <a:pt x="88" y="189"/>
                  <a:pt x="88" y="189"/>
                  <a:pt x="88" y="189"/>
                </a:cubicBezTo>
                <a:cubicBezTo>
                  <a:pt x="83" y="196"/>
                  <a:pt x="63" y="193"/>
                  <a:pt x="64" y="183"/>
                </a:cubicBezTo>
                <a:cubicBezTo>
                  <a:pt x="64" y="162"/>
                  <a:pt x="64" y="153"/>
                  <a:pt x="64" y="132"/>
                </a:cubicBezTo>
                <a:close/>
                <a:moveTo>
                  <a:pt x="153" y="27"/>
                </a:moveTo>
                <a:cubicBezTo>
                  <a:pt x="153" y="12"/>
                  <a:pt x="142" y="0"/>
                  <a:pt x="125" y="0"/>
                </a:cubicBezTo>
                <a:cubicBezTo>
                  <a:pt x="108" y="0"/>
                  <a:pt x="98" y="12"/>
                  <a:pt x="98" y="27"/>
                </a:cubicBezTo>
                <a:cubicBezTo>
                  <a:pt x="98" y="84"/>
                  <a:pt x="153" y="83"/>
                  <a:pt x="153" y="27"/>
                </a:cubicBezTo>
                <a:close/>
              </a:path>
            </a:pathLst>
          </a:custGeom>
          <a:solidFill>
            <a:srgbClr val="00338D"/>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spTree>
    <p:extLst>
      <p:ext uri="{BB962C8B-B14F-4D97-AF65-F5344CB8AC3E}">
        <p14:creationId xmlns:p14="http://schemas.microsoft.com/office/powerpoint/2010/main" val="272990485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4"/>
                                        </p:tgtEl>
                                        <p:attrNameLst>
                                          <p:attrName>style.visibility</p:attrName>
                                        </p:attrNameLst>
                                      </p:cBhvr>
                                      <p:to>
                                        <p:strVal val="visible"/>
                                      </p:to>
                                    </p:set>
                                    <p:animEffect transition="in" filter="fade">
                                      <p:cBhvr>
                                        <p:cTn id="12" dur="500"/>
                                        <p:tgtEl>
                                          <p:spTgt spid="44"/>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5"/>
                                        </p:tgtEl>
                                        <p:attrNameLst>
                                          <p:attrName>style.visibility</p:attrName>
                                        </p:attrNameLst>
                                      </p:cBhvr>
                                      <p:to>
                                        <p:strVal val="visible"/>
                                      </p:to>
                                    </p:set>
                                    <p:animEffect transition="in" filter="fade">
                                      <p:cBhvr>
                                        <p:cTn id="15" dur="500"/>
                                        <p:tgtEl>
                                          <p:spTgt spid="4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6"/>
                                        </p:tgtEl>
                                        <p:attrNameLst>
                                          <p:attrName>style.visibility</p:attrName>
                                        </p:attrNameLst>
                                      </p:cBhvr>
                                      <p:to>
                                        <p:strVal val="visible"/>
                                      </p:to>
                                    </p:set>
                                    <p:animEffect transition="in" filter="fade">
                                      <p:cBhvr>
                                        <p:cTn id="18" dur="500"/>
                                        <p:tgtEl>
                                          <p:spTgt spid="7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2"/>
                                        </p:tgtEl>
                                        <p:attrNameLst>
                                          <p:attrName>style.visibility</p:attrName>
                                        </p:attrNameLst>
                                      </p:cBhvr>
                                      <p:to>
                                        <p:strVal val="visible"/>
                                      </p:to>
                                    </p:set>
                                    <p:animEffect transition="in" filter="fade">
                                      <p:cBhvr>
                                        <p:cTn id="21" dur="500"/>
                                        <p:tgtEl>
                                          <p:spTgt spid="82"/>
                                        </p:tgtEl>
                                      </p:cBhvr>
                                    </p:animEffect>
                                  </p:childTnLst>
                                </p:cTn>
                              </p:par>
                              <p:par>
                                <p:cTn id="22" presetID="10" presetClass="entr" presetSubtype="0" fill="hold" nodeType="withEffect">
                                  <p:stCondLst>
                                    <p:cond delay="0"/>
                                  </p:stCondLst>
                                  <p:childTnLst>
                                    <p:set>
                                      <p:cBhvr>
                                        <p:cTn id="23" dur="1" fill="hold">
                                          <p:stCondLst>
                                            <p:cond delay="0"/>
                                          </p:stCondLst>
                                        </p:cTn>
                                        <p:tgtEl>
                                          <p:spTgt spid="83"/>
                                        </p:tgtEl>
                                        <p:attrNameLst>
                                          <p:attrName>style.visibility</p:attrName>
                                        </p:attrNameLst>
                                      </p:cBhvr>
                                      <p:to>
                                        <p:strVal val="visible"/>
                                      </p:to>
                                    </p:set>
                                    <p:animEffect transition="in" filter="fade">
                                      <p:cBhvr>
                                        <p:cTn id="24" dur="500"/>
                                        <p:tgtEl>
                                          <p:spTgt spid="83"/>
                                        </p:tgtEl>
                                      </p:cBhvr>
                                    </p:animEffect>
                                  </p:childTnLst>
                                </p:cTn>
                              </p:par>
                              <p:par>
                                <p:cTn id="25" presetID="10" presetClass="entr" presetSubtype="0" fill="hold" nodeType="withEffect">
                                  <p:stCondLst>
                                    <p:cond delay="0"/>
                                  </p:stCondLst>
                                  <p:childTnLst>
                                    <p:set>
                                      <p:cBhvr>
                                        <p:cTn id="26" dur="1" fill="hold">
                                          <p:stCondLst>
                                            <p:cond delay="0"/>
                                          </p:stCondLst>
                                        </p:cTn>
                                        <p:tgtEl>
                                          <p:spTgt spid="87"/>
                                        </p:tgtEl>
                                        <p:attrNameLst>
                                          <p:attrName>style.visibility</p:attrName>
                                        </p:attrNameLst>
                                      </p:cBhvr>
                                      <p:to>
                                        <p:strVal val="visible"/>
                                      </p:to>
                                    </p:set>
                                    <p:animEffect transition="in" filter="fade">
                                      <p:cBhvr>
                                        <p:cTn id="27" dur="500"/>
                                        <p:tgtEl>
                                          <p:spTgt spid="87"/>
                                        </p:tgtEl>
                                      </p:cBhvr>
                                    </p:animEffect>
                                  </p:childTnLst>
                                </p:cTn>
                              </p:par>
                              <p:par>
                                <p:cTn id="28" presetID="10" presetClass="entr" presetSubtype="0" fill="hold" nodeType="withEffect">
                                  <p:stCondLst>
                                    <p:cond delay="0"/>
                                  </p:stCondLst>
                                  <p:childTnLst>
                                    <p:set>
                                      <p:cBhvr>
                                        <p:cTn id="29" dur="1" fill="hold">
                                          <p:stCondLst>
                                            <p:cond delay="0"/>
                                          </p:stCondLst>
                                        </p:cTn>
                                        <p:tgtEl>
                                          <p:spTgt spid="91"/>
                                        </p:tgtEl>
                                        <p:attrNameLst>
                                          <p:attrName>style.visibility</p:attrName>
                                        </p:attrNameLst>
                                      </p:cBhvr>
                                      <p:to>
                                        <p:strVal val="visible"/>
                                      </p:to>
                                    </p:set>
                                    <p:animEffect transition="in" filter="fade">
                                      <p:cBhvr>
                                        <p:cTn id="30" dur="500"/>
                                        <p:tgtEl>
                                          <p:spTgt spid="91"/>
                                        </p:tgtEl>
                                      </p:cBhvr>
                                    </p:animEffect>
                                  </p:childTnLst>
                                </p:cTn>
                              </p:par>
                              <p:par>
                                <p:cTn id="31" presetID="10" presetClass="entr" presetSubtype="0" fill="hold" nodeType="withEffect">
                                  <p:stCondLst>
                                    <p:cond delay="0"/>
                                  </p:stCondLst>
                                  <p:childTnLst>
                                    <p:set>
                                      <p:cBhvr>
                                        <p:cTn id="32" dur="1" fill="hold">
                                          <p:stCondLst>
                                            <p:cond delay="0"/>
                                          </p:stCondLst>
                                        </p:cTn>
                                        <p:tgtEl>
                                          <p:spTgt spid="106"/>
                                        </p:tgtEl>
                                        <p:attrNameLst>
                                          <p:attrName>style.visibility</p:attrName>
                                        </p:attrNameLst>
                                      </p:cBhvr>
                                      <p:to>
                                        <p:strVal val="visible"/>
                                      </p:to>
                                    </p:set>
                                    <p:animEffect transition="in" filter="fade">
                                      <p:cBhvr>
                                        <p:cTn id="33" dur="500"/>
                                        <p:tgtEl>
                                          <p:spTgt spid="106"/>
                                        </p:tgtEl>
                                      </p:cBhvr>
                                    </p:animEffect>
                                  </p:childTnLst>
                                </p:cTn>
                              </p:par>
                              <p:par>
                                <p:cTn id="34" presetID="10" presetClass="entr" presetSubtype="0" fill="hold" nodeType="with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500"/>
                                        <p:tgtEl>
                                          <p:spTgt spid="6"/>
                                        </p:tgtEl>
                                      </p:cBhvr>
                                    </p:animEffect>
                                  </p:childTnLst>
                                </p:cTn>
                              </p:par>
                              <p:par>
                                <p:cTn id="37" presetID="10" presetClass="entr" presetSubtype="0" fill="hold" nodeType="with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500"/>
                                        <p:tgtEl>
                                          <p:spTgt spid="8"/>
                                        </p:tgtEl>
                                      </p:cBhvr>
                                    </p:animEffect>
                                  </p:childTnLst>
                                </p:cTn>
                              </p:par>
                              <p:par>
                                <p:cTn id="40" presetID="10" presetClass="entr" presetSubtype="0" fill="hold"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500"/>
                                        <p:tgtEl>
                                          <p:spTgt spid="10"/>
                                        </p:tgtEl>
                                      </p:cBhvr>
                                    </p:animEffect>
                                  </p:childTnLst>
                                </p:cTn>
                              </p:par>
                              <p:par>
                                <p:cTn id="43" presetID="10" presetClass="entr" presetSubtype="0" fill="hold" nodeType="with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fade">
                                      <p:cBhvr>
                                        <p:cTn id="45" dur="500"/>
                                        <p:tgtEl>
                                          <p:spTgt spid="12"/>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fade">
                                      <p:cBhvr>
                                        <p:cTn id="50" dur="500"/>
                                        <p:tgtEl>
                                          <p:spTgt spid="13"/>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3"/>
                                        </p:tgtEl>
                                        <p:attrNameLst>
                                          <p:attrName>style.visibility</p:attrName>
                                        </p:attrNameLst>
                                      </p:cBhvr>
                                      <p:to>
                                        <p:strVal val="visible"/>
                                      </p:to>
                                    </p:set>
                                    <p:animEffect transition="in" filter="fade">
                                      <p:cBhvr>
                                        <p:cTn id="5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44" grpId="0" animBg="1"/>
      <p:bldP spid="45" grpId="0" animBg="1"/>
      <p:bldP spid="76" grpId="0" animBg="1"/>
      <p:bldP spid="82" grpId="0" animBg="1"/>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p:cNvSpPr/>
          <p:nvPr/>
        </p:nvSpPr>
        <p:spPr>
          <a:xfrm>
            <a:off x="4933849" y="1902390"/>
            <a:ext cx="4498018" cy="802253"/>
          </a:xfrm>
          <a:prstGeom prst="rect">
            <a:avLst/>
          </a:prstGeom>
          <a:noFill/>
          <a:ln w="6350" cap="flat" cmpd="sng" algn="ctr">
            <a:solidFill>
              <a:srgbClr val="00338D"/>
            </a:solidFill>
            <a:prstDash val="solid"/>
            <a:miter lim="800000"/>
          </a:ln>
          <a:effectLst/>
          <a:extLst>
            <a:ext uri="{909E8E84-426E-40DD-AFC4-6F175D3DCCD1}">
              <a14:hiddenFill xmlns:a14="http://schemas.microsoft.com/office/drawing/2010/main">
                <a:solidFill>
                  <a:schemeClr val="accent1"/>
                </a:solidFill>
              </a14:hiddenFill>
            </a:ext>
          </a:extLst>
        </p:spPr>
        <p:txBody>
          <a:bodyPr rtlCol="0" anchor="t" anchorCtr="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1600" b="1" i="0" u="none" strike="noStrike" kern="0" cap="none" spc="0" normalizeH="0" baseline="0" noProof="0" dirty="0" smtClean="0">
              <a:ln>
                <a:noFill/>
              </a:ln>
              <a:solidFill>
                <a:srgbClr val="000000"/>
              </a:solidFill>
              <a:effectLst/>
              <a:uLnTx/>
              <a:uFillTx/>
              <a:latin typeface="Univers for KPMG Cond" pitchFamily="34" charset="0"/>
              <a:ea typeface="+mn-ea"/>
              <a:cs typeface="+mn-cs"/>
            </a:endParaRPr>
          </a:p>
        </p:txBody>
      </p:sp>
      <p:sp>
        <p:nvSpPr>
          <p:cNvPr id="54" name="TextBox 53"/>
          <p:cNvSpPr txBox="1"/>
          <p:nvPr/>
        </p:nvSpPr>
        <p:spPr>
          <a:xfrm>
            <a:off x="5345218" y="2025074"/>
            <a:ext cx="4053103" cy="615553"/>
          </a:xfrm>
          <a:prstGeom prst="rect">
            <a:avLst/>
          </a:prstGeom>
          <a:noFill/>
        </p:spPr>
        <p:txBody>
          <a:bodyPr wrap="square" lIns="0" tIns="0" rIns="0" bIns="0" rtlCol="0">
            <a:spAutoFit/>
          </a:bodyPr>
          <a:lstStyle/>
          <a:p>
            <a:pPr marL="174625" marR="0" lvl="0" indent="0" defTabSz="914400" eaLnBrk="1" fontAlgn="auto" latinLnBrk="0" hangingPunct="1">
              <a:lnSpc>
                <a:spcPct val="100000"/>
              </a:lnSpc>
              <a:spcBef>
                <a:spcPts val="0"/>
              </a:spcBef>
              <a:spcAft>
                <a:spcPts val="0"/>
              </a:spcAft>
              <a:buClrTx/>
              <a:buSzTx/>
              <a:buFontTx/>
              <a:buNone/>
              <a:tabLst/>
              <a:defRPr/>
            </a:pPr>
            <a:r>
              <a:rPr kumimoji="0" lang="es-ES" sz="2000" b="0" i="0" u="none" strike="noStrike" kern="0" cap="none" spc="0" normalizeH="0" baseline="0" noProof="0" dirty="0" smtClean="0">
                <a:ln>
                  <a:noFill/>
                </a:ln>
                <a:solidFill>
                  <a:srgbClr val="000000"/>
                </a:solidFill>
                <a:effectLst/>
                <a:uLnTx/>
                <a:uFillTx/>
                <a:latin typeface="Univers for KPMG Cond" pitchFamily="34" charset="0"/>
              </a:rPr>
              <a:t>18 bienes declarados Patrimonio de la Humanidad por la Unesco</a:t>
            </a:r>
            <a:endParaRPr lang="es-ES" sz="2800" kern="0" dirty="0">
              <a:solidFill>
                <a:srgbClr val="000000"/>
              </a:solidFill>
              <a:latin typeface="Univers for KPMG Cond" pitchFamily="34" charset="0"/>
            </a:endParaRPr>
          </a:p>
        </p:txBody>
      </p:sp>
      <p:sp>
        <p:nvSpPr>
          <p:cNvPr id="55" name="Rectangle 54"/>
          <p:cNvSpPr/>
          <p:nvPr/>
        </p:nvSpPr>
        <p:spPr>
          <a:xfrm>
            <a:off x="5562600" y="1422273"/>
            <a:ext cx="4000499" cy="576184"/>
          </a:xfrm>
          <a:prstGeom prst="rect">
            <a:avLst/>
          </a:prstGeom>
          <a:noFill/>
          <a:ln w="6350" cap="flat" cmpd="sng" algn="ctr">
            <a:noFill/>
            <a:prstDash val="solid"/>
            <a:miter lim="800000"/>
          </a:ln>
          <a:effectLst/>
          <a:extLst>
            <a:ext uri="{909E8E84-426E-40DD-AFC4-6F175D3DCCD1}">
              <a14:hiddenFill xmlns:a14="http://schemas.microsoft.com/office/drawing/2010/main">
                <a:solidFill>
                  <a:schemeClr val="accent1"/>
                </a:solidFill>
              </a14:hiddenFill>
            </a:ext>
          </a:extLst>
        </p:spPr>
        <p:txBody>
          <a:bodyPr rtlCol="0" anchor="ctr" anchorCtr="0"/>
          <a:lstStyle/>
          <a:p>
            <a:pPr marL="88900"/>
            <a:endParaRPr kumimoji="0" lang="es-ES" sz="1000" b="0" i="0" u="none" strike="noStrike" kern="0" cap="none" spc="0" normalizeH="0" baseline="0" noProof="0" dirty="0" smtClean="0">
              <a:ln>
                <a:noFill/>
              </a:ln>
              <a:solidFill>
                <a:srgbClr val="660066"/>
              </a:solidFill>
              <a:effectLst/>
              <a:uLnTx/>
              <a:uFillTx/>
              <a:latin typeface="Univers for KPMG Cond" pitchFamily="34" charset="0"/>
              <a:ea typeface="+mn-ea"/>
              <a:cs typeface="+mn-cs"/>
            </a:endParaRPr>
          </a:p>
        </p:txBody>
      </p:sp>
      <p:sp>
        <p:nvSpPr>
          <p:cNvPr id="56" name="Rectangle 55"/>
          <p:cNvSpPr/>
          <p:nvPr/>
        </p:nvSpPr>
        <p:spPr>
          <a:xfrm>
            <a:off x="4948203" y="3192163"/>
            <a:ext cx="4483663" cy="654374"/>
          </a:xfrm>
          <a:prstGeom prst="rect">
            <a:avLst/>
          </a:prstGeom>
          <a:noFill/>
          <a:ln w="6350" cap="flat" cmpd="sng" algn="ctr">
            <a:solidFill>
              <a:srgbClr val="00338D"/>
            </a:solidFill>
            <a:prstDash val="solid"/>
            <a:miter lim="800000"/>
          </a:ln>
          <a:effectLst/>
          <a:extLst>
            <a:ext uri="{909E8E84-426E-40DD-AFC4-6F175D3DCCD1}">
              <a14:hiddenFill xmlns:a14="http://schemas.microsoft.com/office/drawing/2010/main">
                <a:solidFill>
                  <a:schemeClr val="accent1"/>
                </a:solidFill>
              </a14:hiddenFill>
            </a:ext>
          </a:extLst>
        </p:spPr>
        <p:txBody>
          <a:bodyPr rtlCol="0" anchor="t" anchorCtr="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1600" b="1" i="0" u="none" strike="noStrike" kern="0" cap="none" spc="0" normalizeH="0" baseline="0" noProof="0" dirty="0" smtClean="0">
              <a:ln>
                <a:noFill/>
              </a:ln>
              <a:solidFill>
                <a:srgbClr val="000000"/>
              </a:solidFill>
              <a:effectLst/>
              <a:uLnTx/>
              <a:uFillTx/>
              <a:latin typeface="Univers for KPMG Cond" pitchFamily="34" charset="0"/>
              <a:ea typeface="+mn-ea"/>
              <a:cs typeface="+mn-cs"/>
            </a:endParaRPr>
          </a:p>
        </p:txBody>
      </p:sp>
      <p:sp>
        <p:nvSpPr>
          <p:cNvPr id="57" name="TextBox 56"/>
          <p:cNvSpPr txBox="1"/>
          <p:nvPr/>
        </p:nvSpPr>
        <p:spPr>
          <a:xfrm>
            <a:off x="5488882" y="3360421"/>
            <a:ext cx="4013035" cy="307777"/>
          </a:xfrm>
          <a:prstGeom prst="rect">
            <a:avLst/>
          </a:prstGeom>
          <a:noFill/>
        </p:spPr>
        <p:txBody>
          <a:bodyPr wrap="square" lIns="0" tIns="0" rIns="0" bIns="0" rtlCol="0">
            <a:spAutoFit/>
          </a:bodyPr>
          <a:lstStyle/>
          <a:p>
            <a:pPr marL="174625" marR="0" lvl="0" indent="0" defTabSz="914400" eaLnBrk="1" fontAlgn="auto" latinLnBrk="0" hangingPunct="1">
              <a:lnSpc>
                <a:spcPct val="100000"/>
              </a:lnSpc>
              <a:spcBef>
                <a:spcPts val="0"/>
              </a:spcBef>
              <a:spcAft>
                <a:spcPts val="0"/>
              </a:spcAft>
              <a:buClrTx/>
              <a:buSzTx/>
              <a:buFontTx/>
              <a:buNone/>
              <a:tabLst/>
              <a:defRPr/>
            </a:pPr>
            <a:r>
              <a:rPr lang="es-ES" sz="2000" kern="0" noProof="0" dirty="0" smtClean="0">
                <a:solidFill>
                  <a:srgbClr val="000000"/>
                </a:solidFill>
                <a:latin typeface="Univers for KPMG Cond" pitchFamily="34" charset="0"/>
              </a:rPr>
              <a:t>78 son catedrales </a:t>
            </a:r>
            <a:endParaRPr kumimoji="0" lang="es-ES" sz="2000" b="0" i="0" u="none" strike="noStrike" kern="0" cap="none" spc="0" normalizeH="0" baseline="0" noProof="0" dirty="0" smtClean="0">
              <a:ln>
                <a:noFill/>
              </a:ln>
              <a:solidFill>
                <a:srgbClr val="000000"/>
              </a:solidFill>
              <a:effectLst/>
              <a:uLnTx/>
              <a:uFillTx/>
              <a:latin typeface="Univers for KPMG Cond" pitchFamily="34" charset="0"/>
            </a:endParaRPr>
          </a:p>
        </p:txBody>
      </p:sp>
      <p:sp>
        <p:nvSpPr>
          <p:cNvPr id="71" name="Rectangle 70"/>
          <p:cNvSpPr/>
          <p:nvPr/>
        </p:nvSpPr>
        <p:spPr>
          <a:xfrm>
            <a:off x="4948204" y="4432060"/>
            <a:ext cx="4483662" cy="654374"/>
          </a:xfrm>
          <a:prstGeom prst="rect">
            <a:avLst/>
          </a:prstGeom>
          <a:noFill/>
          <a:ln w="6350" cap="flat" cmpd="sng" algn="ctr">
            <a:solidFill>
              <a:srgbClr val="00338D"/>
            </a:solidFill>
            <a:prstDash val="solid"/>
            <a:miter lim="800000"/>
          </a:ln>
          <a:effectLst/>
          <a:extLst>
            <a:ext uri="{909E8E84-426E-40DD-AFC4-6F175D3DCCD1}">
              <a14:hiddenFill xmlns:a14="http://schemas.microsoft.com/office/drawing/2010/main">
                <a:solidFill>
                  <a:schemeClr val="accent1"/>
                </a:solidFill>
              </a14:hiddenFill>
            </a:ext>
          </a:extLst>
        </p:spPr>
        <p:txBody>
          <a:bodyPr rtlCol="0" anchor="t" anchorCtr="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1600" b="1" i="0" u="none" strike="noStrike" kern="0" cap="none" spc="0" normalizeH="0" baseline="0" noProof="0" dirty="0" smtClean="0">
              <a:ln>
                <a:noFill/>
              </a:ln>
              <a:solidFill>
                <a:srgbClr val="000000"/>
              </a:solidFill>
              <a:effectLst/>
              <a:uLnTx/>
              <a:uFillTx/>
              <a:latin typeface="Univers for KPMG Cond" pitchFamily="34" charset="0"/>
              <a:ea typeface="+mn-ea"/>
              <a:cs typeface="+mn-cs"/>
            </a:endParaRPr>
          </a:p>
        </p:txBody>
      </p:sp>
      <p:sp>
        <p:nvSpPr>
          <p:cNvPr id="75" name="TextBox 74"/>
          <p:cNvSpPr txBox="1"/>
          <p:nvPr/>
        </p:nvSpPr>
        <p:spPr>
          <a:xfrm>
            <a:off x="5297335" y="4502315"/>
            <a:ext cx="4261185" cy="553998"/>
          </a:xfrm>
          <a:prstGeom prst="rect">
            <a:avLst/>
          </a:prstGeom>
          <a:noFill/>
        </p:spPr>
        <p:txBody>
          <a:bodyPr wrap="square" lIns="0" tIns="0" rIns="0" bIns="0" rtlCol="0">
            <a:spAutoFit/>
          </a:bodyPr>
          <a:lstStyle/>
          <a:p>
            <a:pPr marL="174625" marR="0" lvl="0" indent="0" defTabSz="914400" eaLnBrk="1" fontAlgn="auto" latinLnBrk="0" hangingPunct="1">
              <a:lnSpc>
                <a:spcPct val="100000"/>
              </a:lnSpc>
              <a:spcBef>
                <a:spcPts val="0"/>
              </a:spcBef>
              <a:spcAft>
                <a:spcPts val="0"/>
              </a:spcAft>
              <a:buClrTx/>
              <a:buSzTx/>
              <a:buFontTx/>
              <a:buNone/>
              <a:tabLst/>
              <a:defRPr/>
            </a:pPr>
            <a:r>
              <a:rPr kumimoji="0" lang="es-ES" sz="1800" b="0" i="0" u="none" strike="noStrike" kern="0" cap="none" spc="0" normalizeH="0" baseline="0" noProof="0" dirty="0" smtClean="0">
                <a:ln>
                  <a:noFill/>
                </a:ln>
                <a:solidFill>
                  <a:srgbClr val="000000"/>
                </a:solidFill>
                <a:effectLst/>
                <a:uLnTx/>
                <a:uFillTx/>
                <a:latin typeface="Univers for KPMG Cond" pitchFamily="34" charset="0"/>
              </a:rPr>
              <a:t> 3.072 bienes de interés</a:t>
            </a:r>
            <a:r>
              <a:rPr kumimoji="0" lang="es-ES" sz="1800" b="0" i="0" u="none" strike="noStrike" kern="0" cap="none" spc="0" normalizeH="0" noProof="0" dirty="0" smtClean="0">
                <a:ln>
                  <a:noFill/>
                </a:ln>
                <a:solidFill>
                  <a:srgbClr val="000000"/>
                </a:solidFill>
                <a:effectLst/>
                <a:uLnTx/>
                <a:uFillTx/>
                <a:latin typeface="Univers for KPMG Cond" pitchFamily="34" charset="0"/>
              </a:rPr>
              <a:t> cultural </a:t>
            </a:r>
            <a:r>
              <a:rPr lang="es-ES" sz="1800" kern="0" dirty="0" smtClean="0">
                <a:solidFill>
                  <a:srgbClr val="000000"/>
                </a:solidFill>
                <a:latin typeface="Univers for KPMG Cond" pitchFamily="34" charset="0"/>
              </a:rPr>
              <a:t>– catedrales excluidas</a:t>
            </a:r>
            <a:endParaRPr kumimoji="0" lang="es-ES" sz="1800" b="0" i="0" u="none" strike="noStrike" kern="0" cap="none" spc="0" normalizeH="0" baseline="0" noProof="0" dirty="0" smtClean="0">
              <a:ln>
                <a:noFill/>
              </a:ln>
              <a:solidFill>
                <a:srgbClr val="000000"/>
              </a:solidFill>
              <a:effectLst/>
              <a:uLnTx/>
              <a:uFillTx/>
              <a:latin typeface="Univers for KPMG Cond" pitchFamily="34" charset="0"/>
            </a:endParaRPr>
          </a:p>
        </p:txBody>
      </p:sp>
      <p:sp>
        <p:nvSpPr>
          <p:cNvPr id="77" name="37 CuadroTexto"/>
          <p:cNvSpPr txBox="1"/>
          <p:nvPr/>
        </p:nvSpPr>
        <p:spPr>
          <a:xfrm>
            <a:off x="912566" y="1602664"/>
            <a:ext cx="3267075" cy="2062103"/>
          </a:xfrm>
          <a:prstGeom prst="rect">
            <a:avLst/>
          </a:prstGeom>
          <a:solidFill>
            <a:srgbClr val="0091DA"/>
          </a:solidFill>
        </p:spPr>
        <p:txBody>
          <a:bodyPr wrap="square" rtlCol="0">
            <a:spAutoFit/>
          </a:bodyPr>
          <a:lstStyle/>
          <a:p>
            <a:pPr algn="ctr"/>
            <a:r>
              <a:rPr lang="es-ES" sz="2000" kern="0" dirty="0" smtClean="0">
                <a:solidFill>
                  <a:schemeClr val="bg1"/>
                </a:solidFill>
                <a:latin typeface="Univers for KPMG Cond" pitchFamily="34" charset="0"/>
              </a:rPr>
              <a:t>Número de bienes </a:t>
            </a:r>
            <a:r>
              <a:rPr lang="es-ES" sz="2000" kern="0" dirty="0" smtClean="0">
                <a:solidFill>
                  <a:schemeClr val="bg1"/>
                </a:solidFill>
                <a:latin typeface="Univers for KPMG Cond" pitchFamily="34" charset="0"/>
              </a:rPr>
              <a:t>inmuebles de interés cultural que pertenecen a la </a:t>
            </a:r>
            <a:r>
              <a:rPr lang="es-ES" sz="2000" kern="0" dirty="0" smtClean="0">
                <a:solidFill>
                  <a:schemeClr val="bg1"/>
                </a:solidFill>
                <a:latin typeface="Univers for KPMG Cond" pitchFamily="34" charset="0"/>
              </a:rPr>
              <a:t>Iglesia en España</a:t>
            </a:r>
            <a:endParaRPr lang="es-ES" sz="2000" kern="0" dirty="0" smtClean="0">
              <a:solidFill>
                <a:schemeClr val="bg1"/>
              </a:solidFill>
              <a:latin typeface="Univers for KPMG Cond" pitchFamily="34" charset="0"/>
            </a:endParaRPr>
          </a:p>
          <a:p>
            <a:pPr algn="ctr"/>
            <a:r>
              <a:rPr lang="es-ES_tradnl" sz="4800" kern="0" dirty="0" smtClean="0">
                <a:solidFill>
                  <a:schemeClr val="bg1"/>
                </a:solidFill>
                <a:latin typeface="Univers for KPMG Cond" pitchFamily="34" charset="0"/>
              </a:rPr>
              <a:t>3.168</a:t>
            </a:r>
            <a:endParaRPr lang="es-ES" sz="4800" kern="0" dirty="0" smtClean="0">
              <a:solidFill>
                <a:schemeClr val="bg1"/>
              </a:solidFill>
              <a:latin typeface="Univers for KPMG Cond" pitchFamily="34" charset="0"/>
            </a:endParaRPr>
          </a:p>
          <a:p>
            <a:endParaRPr lang="es-ES" sz="2000" dirty="0" smtClean="0">
              <a:solidFill>
                <a:schemeClr val="bg1"/>
              </a:solidFill>
              <a:latin typeface="Univers for KPMG"/>
              <a:cs typeface="Univers for KPMG"/>
            </a:endParaRPr>
          </a:p>
        </p:txBody>
      </p:sp>
      <p:pic>
        <p:nvPicPr>
          <p:cNvPr id="78" name="38 Imagen" descr="zamora.jpg"/>
          <p:cNvPicPr>
            <a:picLocks noChangeAspect="1"/>
          </p:cNvPicPr>
          <p:nvPr/>
        </p:nvPicPr>
        <p:blipFill>
          <a:blip r:embed="rId3" cstate="print"/>
          <a:stretch>
            <a:fillRect/>
          </a:stretch>
        </p:blipFill>
        <p:spPr>
          <a:xfrm>
            <a:off x="912566" y="3348520"/>
            <a:ext cx="3267075" cy="2353611"/>
          </a:xfrm>
          <a:prstGeom prst="rect">
            <a:avLst/>
          </a:prstGeom>
        </p:spPr>
      </p:pic>
      <p:cxnSp>
        <p:nvCxnSpPr>
          <p:cNvPr id="79" name="11 Conector recto de flecha"/>
          <p:cNvCxnSpPr/>
          <p:nvPr/>
        </p:nvCxnSpPr>
        <p:spPr>
          <a:xfrm>
            <a:off x="4368800" y="2315716"/>
            <a:ext cx="438150" cy="0"/>
          </a:xfrm>
          <a:prstGeom prst="straightConnector1">
            <a:avLst/>
          </a:prstGeom>
          <a:ln>
            <a:solidFill>
              <a:srgbClr val="00338D"/>
            </a:solidFill>
            <a:tailEnd type="arrow"/>
          </a:ln>
        </p:spPr>
        <p:style>
          <a:lnRef idx="2">
            <a:schemeClr val="accent4"/>
          </a:lnRef>
          <a:fillRef idx="0">
            <a:schemeClr val="accent4"/>
          </a:fillRef>
          <a:effectRef idx="1">
            <a:schemeClr val="accent4"/>
          </a:effectRef>
          <a:fontRef idx="minor">
            <a:schemeClr val="tx1"/>
          </a:fontRef>
        </p:style>
      </p:cxnSp>
      <p:cxnSp>
        <p:nvCxnSpPr>
          <p:cNvPr id="80" name="48 Conector recto de flecha"/>
          <p:cNvCxnSpPr/>
          <p:nvPr/>
        </p:nvCxnSpPr>
        <p:spPr>
          <a:xfrm>
            <a:off x="4368800" y="3480260"/>
            <a:ext cx="438150" cy="0"/>
          </a:xfrm>
          <a:prstGeom prst="straightConnector1">
            <a:avLst/>
          </a:prstGeom>
          <a:ln>
            <a:solidFill>
              <a:srgbClr val="00338D"/>
            </a:solidFill>
            <a:tailEnd type="arrow"/>
          </a:ln>
        </p:spPr>
        <p:style>
          <a:lnRef idx="2">
            <a:schemeClr val="accent4"/>
          </a:lnRef>
          <a:fillRef idx="0">
            <a:schemeClr val="accent4"/>
          </a:fillRef>
          <a:effectRef idx="1">
            <a:schemeClr val="accent4"/>
          </a:effectRef>
          <a:fontRef idx="minor">
            <a:schemeClr val="tx1"/>
          </a:fontRef>
        </p:style>
      </p:cxnSp>
      <p:cxnSp>
        <p:nvCxnSpPr>
          <p:cNvPr id="81" name="49 Conector recto de flecha"/>
          <p:cNvCxnSpPr/>
          <p:nvPr/>
        </p:nvCxnSpPr>
        <p:spPr>
          <a:xfrm>
            <a:off x="4421186" y="4759247"/>
            <a:ext cx="438150" cy="0"/>
          </a:xfrm>
          <a:prstGeom prst="straightConnector1">
            <a:avLst/>
          </a:prstGeom>
          <a:ln>
            <a:solidFill>
              <a:srgbClr val="00338D"/>
            </a:solidFill>
            <a:tailEnd type="arrow"/>
          </a:ln>
        </p:spPr>
        <p:style>
          <a:lnRef idx="2">
            <a:schemeClr val="accent4"/>
          </a:lnRef>
          <a:fillRef idx="0">
            <a:schemeClr val="accent4"/>
          </a:fillRef>
          <a:effectRef idx="1">
            <a:schemeClr val="accent4"/>
          </a:effectRef>
          <a:fontRef idx="minor">
            <a:schemeClr val="tx1"/>
          </a:fontRef>
        </p:style>
      </p:cxnSp>
      <p:sp>
        <p:nvSpPr>
          <p:cNvPr id="42" name="Title 3"/>
          <p:cNvSpPr>
            <a:spLocks noGrp="1"/>
          </p:cNvSpPr>
          <p:nvPr>
            <p:ph type="title"/>
          </p:nvPr>
        </p:nvSpPr>
        <p:spPr>
          <a:xfrm>
            <a:off x="805285" y="287918"/>
            <a:ext cx="8903037" cy="725086"/>
          </a:xfrm>
        </p:spPr>
        <p:txBody>
          <a:bodyPr/>
          <a:lstStyle/>
          <a:p>
            <a:r>
              <a:rPr lang="es-ES" sz="4400" dirty="0" smtClean="0"/>
              <a:t>Patrimonio con interés cultural de la Iglesia en España</a:t>
            </a:r>
            <a:endParaRPr lang="es-ES" sz="4400" dirty="0"/>
          </a:p>
        </p:txBody>
      </p:sp>
      <p:grpSp>
        <p:nvGrpSpPr>
          <p:cNvPr id="38" name="Group 276"/>
          <p:cNvGrpSpPr/>
          <p:nvPr/>
        </p:nvGrpSpPr>
        <p:grpSpPr>
          <a:xfrm>
            <a:off x="5100817" y="2164864"/>
            <a:ext cx="252000" cy="228000"/>
            <a:chOff x="414338" y="2293937"/>
            <a:chExt cx="815975" cy="814387"/>
          </a:xfrm>
          <a:solidFill>
            <a:srgbClr val="00338D"/>
          </a:solidFill>
        </p:grpSpPr>
        <p:sp>
          <p:nvSpPr>
            <p:cNvPr id="39" name="Freeform 187"/>
            <p:cNvSpPr>
              <a:spLocks noEditPoints="1"/>
            </p:cNvSpPr>
            <p:nvPr/>
          </p:nvSpPr>
          <p:spPr bwMode="auto">
            <a:xfrm>
              <a:off x="414338" y="2293937"/>
              <a:ext cx="815975" cy="814387"/>
            </a:xfrm>
            <a:custGeom>
              <a:avLst/>
              <a:gdLst/>
              <a:ahLst/>
              <a:cxnLst>
                <a:cxn ang="0">
                  <a:pos x="317" y="634"/>
                </a:cxn>
                <a:cxn ang="0">
                  <a:pos x="0" y="317"/>
                </a:cxn>
                <a:cxn ang="0">
                  <a:pos x="317" y="0"/>
                </a:cxn>
                <a:cxn ang="0">
                  <a:pos x="635" y="317"/>
                </a:cxn>
                <a:cxn ang="0">
                  <a:pos x="317" y="634"/>
                </a:cxn>
                <a:cxn ang="0">
                  <a:pos x="317" y="36"/>
                </a:cxn>
                <a:cxn ang="0">
                  <a:pos x="36" y="317"/>
                </a:cxn>
                <a:cxn ang="0">
                  <a:pos x="317" y="598"/>
                </a:cxn>
                <a:cxn ang="0">
                  <a:pos x="599" y="317"/>
                </a:cxn>
                <a:cxn ang="0">
                  <a:pos x="317" y="36"/>
                </a:cxn>
              </a:cxnLst>
              <a:rect l="0" t="0" r="r" b="b"/>
              <a:pathLst>
                <a:path w="635" h="634">
                  <a:moveTo>
                    <a:pt x="317" y="634"/>
                  </a:moveTo>
                  <a:cubicBezTo>
                    <a:pt x="143" y="634"/>
                    <a:pt x="0" y="492"/>
                    <a:pt x="0" y="317"/>
                  </a:cubicBezTo>
                  <a:cubicBezTo>
                    <a:pt x="0" y="142"/>
                    <a:pt x="143" y="0"/>
                    <a:pt x="317" y="0"/>
                  </a:cubicBezTo>
                  <a:cubicBezTo>
                    <a:pt x="492" y="0"/>
                    <a:pt x="635" y="142"/>
                    <a:pt x="635" y="317"/>
                  </a:cubicBezTo>
                  <a:cubicBezTo>
                    <a:pt x="635" y="492"/>
                    <a:pt x="492" y="634"/>
                    <a:pt x="317" y="634"/>
                  </a:cubicBezTo>
                  <a:close/>
                  <a:moveTo>
                    <a:pt x="317" y="36"/>
                  </a:moveTo>
                  <a:cubicBezTo>
                    <a:pt x="162" y="36"/>
                    <a:pt x="36" y="162"/>
                    <a:pt x="36" y="317"/>
                  </a:cubicBezTo>
                  <a:cubicBezTo>
                    <a:pt x="36" y="472"/>
                    <a:pt x="162" y="598"/>
                    <a:pt x="317" y="598"/>
                  </a:cubicBezTo>
                  <a:cubicBezTo>
                    <a:pt x="473" y="598"/>
                    <a:pt x="599" y="472"/>
                    <a:pt x="599" y="317"/>
                  </a:cubicBezTo>
                  <a:cubicBezTo>
                    <a:pt x="599" y="162"/>
                    <a:pt x="473" y="36"/>
                    <a:pt x="317" y="36"/>
                  </a:cubicBezTo>
                  <a:close/>
                </a:path>
              </a:pathLst>
            </a:custGeom>
            <a:grpFill/>
            <a:ln w="9525">
              <a:solidFill>
                <a:srgbClr val="00338D"/>
              </a:solid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sp>
          <p:nvSpPr>
            <p:cNvPr id="40" name="Freeform 188"/>
            <p:cNvSpPr>
              <a:spLocks noEditPoints="1"/>
            </p:cNvSpPr>
            <p:nvPr/>
          </p:nvSpPr>
          <p:spPr bwMode="auto">
            <a:xfrm>
              <a:off x="576263" y="2298700"/>
              <a:ext cx="492125" cy="804862"/>
            </a:xfrm>
            <a:custGeom>
              <a:avLst/>
              <a:gdLst/>
              <a:ahLst/>
              <a:cxnLst>
                <a:cxn ang="0">
                  <a:pos x="191" y="626"/>
                </a:cxn>
                <a:cxn ang="0">
                  <a:pos x="54" y="532"/>
                </a:cxn>
                <a:cxn ang="0">
                  <a:pos x="0" y="313"/>
                </a:cxn>
                <a:cxn ang="0">
                  <a:pos x="54" y="94"/>
                </a:cxn>
                <a:cxn ang="0">
                  <a:pos x="191" y="0"/>
                </a:cxn>
                <a:cxn ang="0">
                  <a:pos x="329" y="94"/>
                </a:cxn>
                <a:cxn ang="0">
                  <a:pos x="383" y="313"/>
                </a:cxn>
                <a:cxn ang="0">
                  <a:pos x="329" y="532"/>
                </a:cxn>
                <a:cxn ang="0">
                  <a:pos x="191" y="626"/>
                </a:cxn>
                <a:cxn ang="0">
                  <a:pos x="191" y="28"/>
                </a:cxn>
                <a:cxn ang="0">
                  <a:pos x="28" y="313"/>
                </a:cxn>
                <a:cxn ang="0">
                  <a:pos x="191" y="598"/>
                </a:cxn>
                <a:cxn ang="0">
                  <a:pos x="355" y="313"/>
                </a:cxn>
                <a:cxn ang="0">
                  <a:pos x="191" y="28"/>
                </a:cxn>
              </a:cxnLst>
              <a:rect l="0" t="0" r="r" b="b"/>
              <a:pathLst>
                <a:path w="383" h="626">
                  <a:moveTo>
                    <a:pt x="191" y="626"/>
                  </a:moveTo>
                  <a:cubicBezTo>
                    <a:pt x="139" y="626"/>
                    <a:pt x="90" y="592"/>
                    <a:pt x="54" y="532"/>
                  </a:cubicBezTo>
                  <a:cubicBezTo>
                    <a:pt x="19" y="473"/>
                    <a:pt x="0" y="395"/>
                    <a:pt x="0" y="313"/>
                  </a:cubicBezTo>
                  <a:cubicBezTo>
                    <a:pt x="0" y="230"/>
                    <a:pt x="19" y="153"/>
                    <a:pt x="54" y="94"/>
                  </a:cubicBezTo>
                  <a:cubicBezTo>
                    <a:pt x="90" y="33"/>
                    <a:pt x="139" y="0"/>
                    <a:pt x="191" y="0"/>
                  </a:cubicBezTo>
                  <a:cubicBezTo>
                    <a:pt x="244" y="0"/>
                    <a:pt x="293" y="33"/>
                    <a:pt x="329" y="94"/>
                  </a:cubicBezTo>
                  <a:cubicBezTo>
                    <a:pt x="364" y="153"/>
                    <a:pt x="383" y="230"/>
                    <a:pt x="383" y="313"/>
                  </a:cubicBezTo>
                  <a:cubicBezTo>
                    <a:pt x="383" y="395"/>
                    <a:pt x="364" y="473"/>
                    <a:pt x="329" y="532"/>
                  </a:cubicBezTo>
                  <a:cubicBezTo>
                    <a:pt x="293" y="592"/>
                    <a:pt x="244" y="626"/>
                    <a:pt x="191" y="626"/>
                  </a:cubicBezTo>
                  <a:close/>
                  <a:moveTo>
                    <a:pt x="191" y="28"/>
                  </a:moveTo>
                  <a:cubicBezTo>
                    <a:pt x="101" y="28"/>
                    <a:pt x="28" y="156"/>
                    <a:pt x="28" y="313"/>
                  </a:cubicBezTo>
                  <a:cubicBezTo>
                    <a:pt x="28" y="470"/>
                    <a:pt x="101" y="598"/>
                    <a:pt x="191" y="598"/>
                  </a:cubicBezTo>
                  <a:cubicBezTo>
                    <a:pt x="282" y="598"/>
                    <a:pt x="355" y="470"/>
                    <a:pt x="355" y="313"/>
                  </a:cubicBezTo>
                  <a:cubicBezTo>
                    <a:pt x="355" y="156"/>
                    <a:pt x="282" y="28"/>
                    <a:pt x="191" y="28"/>
                  </a:cubicBezTo>
                  <a:close/>
                </a:path>
              </a:pathLst>
            </a:custGeom>
            <a:grpFill/>
            <a:ln w="9525">
              <a:solidFill>
                <a:srgbClr val="00338D"/>
              </a:solid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sp>
          <p:nvSpPr>
            <p:cNvPr id="41" name="Rectangle 189"/>
            <p:cNvSpPr>
              <a:spLocks noChangeArrowheads="1"/>
            </p:cNvSpPr>
            <p:nvPr/>
          </p:nvSpPr>
          <p:spPr bwMode="auto">
            <a:xfrm>
              <a:off x="803275" y="2317750"/>
              <a:ext cx="36513" cy="766762"/>
            </a:xfrm>
            <a:prstGeom prst="rect">
              <a:avLst/>
            </a:prstGeom>
            <a:grpFill/>
            <a:ln w="9525">
              <a:solidFill>
                <a:srgbClr val="00338D"/>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sp>
          <p:nvSpPr>
            <p:cNvPr id="43" name="Rectangle 190"/>
            <p:cNvSpPr>
              <a:spLocks noChangeArrowheads="1"/>
            </p:cNvSpPr>
            <p:nvPr/>
          </p:nvSpPr>
          <p:spPr bwMode="auto">
            <a:xfrm>
              <a:off x="438150" y="2678112"/>
              <a:ext cx="768350" cy="46037"/>
            </a:xfrm>
            <a:prstGeom prst="rect">
              <a:avLst/>
            </a:prstGeom>
            <a:grpFill/>
            <a:ln w="9525">
              <a:solidFill>
                <a:srgbClr val="00338D"/>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sp>
          <p:nvSpPr>
            <p:cNvPr id="44" name="Rectangle 191"/>
            <p:cNvSpPr>
              <a:spLocks noChangeArrowheads="1"/>
            </p:cNvSpPr>
            <p:nvPr/>
          </p:nvSpPr>
          <p:spPr bwMode="auto">
            <a:xfrm>
              <a:off x="506413" y="2462212"/>
              <a:ext cx="644525" cy="36512"/>
            </a:xfrm>
            <a:prstGeom prst="rect">
              <a:avLst/>
            </a:prstGeom>
            <a:grpFill/>
            <a:ln w="9525">
              <a:solidFill>
                <a:srgbClr val="00338D"/>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sp>
          <p:nvSpPr>
            <p:cNvPr id="45" name="Rectangle 192"/>
            <p:cNvSpPr>
              <a:spLocks noChangeArrowheads="1"/>
            </p:cNvSpPr>
            <p:nvPr/>
          </p:nvSpPr>
          <p:spPr bwMode="auto">
            <a:xfrm>
              <a:off x="506413" y="2903537"/>
              <a:ext cx="641350" cy="34925"/>
            </a:xfrm>
            <a:prstGeom prst="rect">
              <a:avLst/>
            </a:prstGeom>
            <a:grpFill/>
            <a:ln w="9525">
              <a:solidFill>
                <a:srgbClr val="00338D"/>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grpSp>
      <p:grpSp>
        <p:nvGrpSpPr>
          <p:cNvPr id="76" name="Group 75"/>
          <p:cNvGrpSpPr/>
          <p:nvPr/>
        </p:nvGrpSpPr>
        <p:grpSpPr>
          <a:xfrm>
            <a:off x="5100817" y="3385991"/>
            <a:ext cx="252000" cy="260571"/>
            <a:chOff x="9857680" y="2192784"/>
            <a:chExt cx="999976" cy="1380232"/>
          </a:xfrm>
          <a:solidFill>
            <a:srgbClr val="00338D"/>
          </a:solidFill>
        </p:grpSpPr>
        <p:grpSp>
          <p:nvGrpSpPr>
            <p:cNvPr id="82" name="Group 81"/>
            <p:cNvGrpSpPr/>
            <p:nvPr/>
          </p:nvGrpSpPr>
          <p:grpSpPr>
            <a:xfrm>
              <a:off x="9857680" y="2498866"/>
              <a:ext cx="999976" cy="1074150"/>
              <a:chOff x="1216025" y="5013562"/>
              <a:chExt cx="454025" cy="438150"/>
            </a:xfrm>
            <a:grpFill/>
          </p:grpSpPr>
          <p:sp>
            <p:nvSpPr>
              <p:cNvPr id="86" name="Freeform 163"/>
              <p:cNvSpPr>
                <a:spLocks/>
              </p:cNvSpPr>
              <p:nvPr/>
            </p:nvSpPr>
            <p:spPr bwMode="auto">
              <a:xfrm>
                <a:off x="1263650" y="5165962"/>
                <a:ext cx="50800" cy="228600"/>
              </a:xfrm>
              <a:custGeom>
                <a:avLst/>
                <a:gdLst/>
                <a:ahLst/>
                <a:cxnLst>
                  <a:cxn ang="0">
                    <a:pos x="16" y="69"/>
                  </a:cxn>
                  <a:cxn ang="0">
                    <a:pos x="14" y="72"/>
                  </a:cxn>
                  <a:cxn ang="0">
                    <a:pos x="3" y="72"/>
                  </a:cxn>
                  <a:cxn ang="0">
                    <a:pos x="0" y="69"/>
                  </a:cxn>
                  <a:cxn ang="0">
                    <a:pos x="0" y="2"/>
                  </a:cxn>
                  <a:cxn ang="0">
                    <a:pos x="3" y="0"/>
                  </a:cxn>
                  <a:cxn ang="0">
                    <a:pos x="14" y="0"/>
                  </a:cxn>
                  <a:cxn ang="0">
                    <a:pos x="16" y="2"/>
                  </a:cxn>
                  <a:cxn ang="0">
                    <a:pos x="16" y="69"/>
                  </a:cxn>
                </a:cxnLst>
                <a:rect l="0" t="0" r="r" b="b"/>
                <a:pathLst>
                  <a:path w="16" h="72">
                    <a:moveTo>
                      <a:pt x="16" y="69"/>
                    </a:moveTo>
                    <a:cubicBezTo>
                      <a:pt x="16" y="70"/>
                      <a:pt x="15" y="72"/>
                      <a:pt x="14" y="72"/>
                    </a:cubicBezTo>
                    <a:cubicBezTo>
                      <a:pt x="3" y="72"/>
                      <a:pt x="3" y="72"/>
                      <a:pt x="3" y="72"/>
                    </a:cubicBezTo>
                    <a:cubicBezTo>
                      <a:pt x="1" y="72"/>
                      <a:pt x="0" y="70"/>
                      <a:pt x="0" y="69"/>
                    </a:cubicBezTo>
                    <a:cubicBezTo>
                      <a:pt x="0" y="2"/>
                      <a:pt x="0" y="2"/>
                      <a:pt x="0" y="2"/>
                    </a:cubicBezTo>
                    <a:cubicBezTo>
                      <a:pt x="0" y="1"/>
                      <a:pt x="1" y="0"/>
                      <a:pt x="3" y="0"/>
                    </a:cubicBezTo>
                    <a:cubicBezTo>
                      <a:pt x="14" y="0"/>
                      <a:pt x="14" y="0"/>
                      <a:pt x="14" y="0"/>
                    </a:cubicBezTo>
                    <a:cubicBezTo>
                      <a:pt x="15" y="0"/>
                      <a:pt x="16" y="1"/>
                      <a:pt x="16" y="2"/>
                    </a:cubicBezTo>
                    <a:lnTo>
                      <a:pt x="16" y="6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sp>
            <p:nvSpPr>
              <p:cNvPr id="87" name="Freeform 164"/>
              <p:cNvSpPr>
                <a:spLocks/>
              </p:cNvSpPr>
              <p:nvPr/>
            </p:nvSpPr>
            <p:spPr bwMode="auto">
              <a:xfrm>
                <a:off x="1339850" y="5165962"/>
                <a:ext cx="50800" cy="228600"/>
              </a:xfrm>
              <a:custGeom>
                <a:avLst/>
                <a:gdLst/>
                <a:ahLst/>
                <a:cxnLst>
                  <a:cxn ang="0">
                    <a:pos x="16" y="69"/>
                  </a:cxn>
                  <a:cxn ang="0">
                    <a:pos x="14" y="72"/>
                  </a:cxn>
                  <a:cxn ang="0">
                    <a:pos x="3" y="72"/>
                  </a:cxn>
                  <a:cxn ang="0">
                    <a:pos x="0" y="69"/>
                  </a:cxn>
                  <a:cxn ang="0">
                    <a:pos x="0" y="2"/>
                  </a:cxn>
                  <a:cxn ang="0">
                    <a:pos x="3" y="0"/>
                  </a:cxn>
                  <a:cxn ang="0">
                    <a:pos x="14" y="0"/>
                  </a:cxn>
                  <a:cxn ang="0">
                    <a:pos x="16" y="2"/>
                  </a:cxn>
                  <a:cxn ang="0">
                    <a:pos x="16" y="69"/>
                  </a:cxn>
                </a:cxnLst>
                <a:rect l="0" t="0" r="r" b="b"/>
                <a:pathLst>
                  <a:path w="16" h="72">
                    <a:moveTo>
                      <a:pt x="16" y="69"/>
                    </a:moveTo>
                    <a:cubicBezTo>
                      <a:pt x="16" y="70"/>
                      <a:pt x="15" y="72"/>
                      <a:pt x="14" y="72"/>
                    </a:cubicBezTo>
                    <a:cubicBezTo>
                      <a:pt x="3" y="72"/>
                      <a:pt x="3" y="72"/>
                      <a:pt x="3" y="72"/>
                    </a:cubicBezTo>
                    <a:cubicBezTo>
                      <a:pt x="1" y="72"/>
                      <a:pt x="0" y="70"/>
                      <a:pt x="0" y="69"/>
                    </a:cubicBezTo>
                    <a:cubicBezTo>
                      <a:pt x="0" y="2"/>
                      <a:pt x="0" y="2"/>
                      <a:pt x="0" y="2"/>
                    </a:cubicBezTo>
                    <a:cubicBezTo>
                      <a:pt x="0" y="1"/>
                      <a:pt x="1" y="0"/>
                      <a:pt x="3" y="0"/>
                    </a:cubicBezTo>
                    <a:cubicBezTo>
                      <a:pt x="14" y="0"/>
                      <a:pt x="14" y="0"/>
                      <a:pt x="14" y="0"/>
                    </a:cubicBezTo>
                    <a:cubicBezTo>
                      <a:pt x="15" y="0"/>
                      <a:pt x="16" y="1"/>
                      <a:pt x="16" y="2"/>
                    </a:cubicBezTo>
                    <a:lnTo>
                      <a:pt x="16" y="6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sp>
            <p:nvSpPr>
              <p:cNvPr id="88" name="Freeform 165"/>
              <p:cNvSpPr>
                <a:spLocks/>
              </p:cNvSpPr>
              <p:nvPr/>
            </p:nvSpPr>
            <p:spPr bwMode="auto">
              <a:xfrm>
                <a:off x="1495425" y="5165962"/>
                <a:ext cx="50800" cy="228600"/>
              </a:xfrm>
              <a:custGeom>
                <a:avLst/>
                <a:gdLst/>
                <a:ahLst/>
                <a:cxnLst>
                  <a:cxn ang="0">
                    <a:pos x="16" y="69"/>
                  </a:cxn>
                  <a:cxn ang="0">
                    <a:pos x="13" y="72"/>
                  </a:cxn>
                  <a:cxn ang="0">
                    <a:pos x="2" y="72"/>
                  </a:cxn>
                  <a:cxn ang="0">
                    <a:pos x="0" y="69"/>
                  </a:cxn>
                  <a:cxn ang="0">
                    <a:pos x="0" y="2"/>
                  </a:cxn>
                  <a:cxn ang="0">
                    <a:pos x="2" y="0"/>
                  </a:cxn>
                  <a:cxn ang="0">
                    <a:pos x="13" y="0"/>
                  </a:cxn>
                  <a:cxn ang="0">
                    <a:pos x="16" y="2"/>
                  </a:cxn>
                  <a:cxn ang="0">
                    <a:pos x="16" y="69"/>
                  </a:cxn>
                </a:cxnLst>
                <a:rect l="0" t="0" r="r" b="b"/>
                <a:pathLst>
                  <a:path w="16" h="72">
                    <a:moveTo>
                      <a:pt x="16" y="69"/>
                    </a:moveTo>
                    <a:cubicBezTo>
                      <a:pt x="16" y="70"/>
                      <a:pt x="15" y="72"/>
                      <a:pt x="13" y="72"/>
                    </a:cubicBezTo>
                    <a:cubicBezTo>
                      <a:pt x="2" y="72"/>
                      <a:pt x="2" y="72"/>
                      <a:pt x="2" y="72"/>
                    </a:cubicBezTo>
                    <a:cubicBezTo>
                      <a:pt x="1" y="72"/>
                      <a:pt x="0" y="70"/>
                      <a:pt x="0" y="69"/>
                    </a:cubicBezTo>
                    <a:cubicBezTo>
                      <a:pt x="0" y="2"/>
                      <a:pt x="0" y="2"/>
                      <a:pt x="0" y="2"/>
                    </a:cubicBezTo>
                    <a:cubicBezTo>
                      <a:pt x="0" y="1"/>
                      <a:pt x="1" y="0"/>
                      <a:pt x="2" y="0"/>
                    </a:cubicBezTo>
                    <a:cubicBezTo>
                      <a:pt x="13" y="0"/>
                      <a:pt x="13" y="0"/>
                      <a:pt x="13" y="0"/>
                    </a:cubicBezTo>
                    <a:cubicBezTo>
                      <a:pt x="15" y="0"/>
                      <a:pt x="16" y="1"/>
                      <a:pt x="16" y="2"/>
                    </a:cubicBezTo>
                    <a:lnTo>
                      <a:pt x="16" y="6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sp>
            <p:nvSpPr>
              <p:cNvPr id="89" name="Freeform 166"/>
              <p:cNvSpPr>
                <a:spLocks/>
              </p:cNvSpPr>
              <p:nvPr/>
            </p:nvSpPr>
            <p:spPr bwMode="auto">
              <a:xfrm>
                <a:off x="1419225" y="5165962"/>
                <a:ext cx="47625" cy="228600"/>
              </a:xfrm>
              <a:custGeom>
                <a:avLst/>
                <a:gdLst/>
                <a:ahLst/>
                <a:cxnLst>
                  <a:cxn ang="0">
                    <a:pos x="15" y="69"/>
                  </a:cxn>
                  <a:cxn ang="0">
                    <a:pos x="13" y="72"/>
                  </a:cxn>
                  <a:cxn ang="0">
                    <a:pos x="2" y="72"/>
                  </a:cxn>
                  <a:cxn ang="0">
                    <a:pos x="0" y="69"/>
                  </a:cxn>
                  <a:cxn ang="0">
                    <a:pos x="0" y="2"/>
                  </a:cxn>
                  <a:cxn ang="0">
                    <a:pos x="2" y="0"/>
                  </a:cxn>
                  <a:cxn ang="0">
                    <a:pos x="13" y="0"/>
                  </a:cxn>
                  <a:cxn ang="0">
                    <a:pos x="15" y="2"/>
                  </a:cxn>
                  <a:cxn ang="0">
                    <a:pos x="15" y="69"/>
                  </a:cxn>
                </a:cxnLst>
                <a:rect l="0" t="0" r="r" b="b"/>
                <a:pathLst>
                  <a:path w="15" h="72">
                    <a:moveTo>
                      <a:pt x="15" y="69"/>
                    </a:moveTo>
                    <a:cubicBezTo>
                      <a:pt x="15" y="70"/>
                      <a:pt x="14" y="72"/>
                      <a:pt x="13" y="72"/>
                    </a:cubicBezTo>
                    <a:cubicBezTo>
                      <a:pt x="2" y="72"/>
                      <a:pt x="2" y="72"/>
                      <a:pt x="2" y="72"/>
                    </a:cubicBezTo>
                    <a:cubicBezTo>
                      <a:pt x="1" y="72"/>
                      <a:pt x="0" y="70"/>
                      <a:pt x="0" y="69"/>
                    </a:cubicBezTo>
                    <a:cubicBezTo>
                      <a:pt x="0" y="2"/>
                      <a:pt x="0" y="2"/>
                      <a:pt x="0" y="2"/>
                    </a:cubicBezTo>
                    <a:cubicBezTo>
                      <a:pt x="0" y="1"/>
                      <a:pt x="1" y="0"/>
                      <a:pt x="2" y="0"/>
                    </a:cubicBezTo>
                    <a:cubicBezTo>
                      <a:pt x="13" y="0"/>
                      <a:pt x="13" y="0"/>
                      <a:pt x="13" y="0"/>
                    </a:cubicBezTo>
                    <a:cubicBezTo>
                      <a:pt x="14" y="0"/>
                      <a:pt x="15" y="1"/>
                      <a:pt x="15" y="2"/>
                    </a:cubicBezTo>
                    <a:lnTo>
                      <a:pt x="15" y="6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sp>
            <p:nvSpPr>
              <p:cNvPr id="90" name="Freeform 167"/>
              <p:cNvSpPr>
                <a:spLocks/>
              </p:cNvSpPr>
              <p:nvPr/>
            </p:nvSpPr>
            <p:spPr bwMode="auto">
              <a:xfrm>
                <a:off x="1571625" y="5165962"/>
                <a:ext cx="50800" cy="228600"/>
              </a:xfrm>
              <a:custGeom>
                <a:avLst/>
                <a:gdLst/>
                <a:ahLst/>
                <a:cxnLst>
                  <a:cxn ang="0">
                    <a:pos x="16" y="70"/>
                  </a:cxn>
                  <a:cxn ang="0">
                    <a:pos x="14" y="72"/>
                  </a:cxn>
                  <a:cxn ang="0">
                    <a:pos x="2" y="72"/>
                  </a:cxn>
                  <a:cxn ang="0">
                    <a:pos x="0" y="70"/>
                  </a:cxn>
                  <a:cxn ang="0">
                    <a:pos x="0" y="3"/>
                  </a:cxn>
                  <a:cxn ang="0">
                    <a:pos x="2" y="0"/>
                  </a:cxn>
                  <a:cxn ang="0">
                    <a:pos x="14" y="0"/>
                  </a:cxn>
                  <a:cxn ang="0">
                    <a:pos x="16" y="3"/>
                  </a:cxn>
                  <a:cxn ang="0">
                    <a:pos x="16" y="70"/>
                  </a:cxn>
                </a:cxnLst>
                <a:rect l="0" t="0" r="r" b="b"/>
                <a:pathLst>
                  <a:path w="16" h="72">
                    <a:moveTo>
                      <a:pt x="16" y="70"/>
                    </a:moveTo>
                    <a:cubicBezTo>
                      <a:pt x="16" y="71"/>
                      <a:pt x="15" y="72"/>
                      <a:pt x="14" y="72"/>
                    </a:cubicBezTo>
                    <a:cubicBezTo>
                      <a:pt x="2" y="72"/>
                      <a:pt x="2" y="72"/>
                      <a:pt x="2" y="72"/>
                    </a:cubicBezTo>
                    <a:cubicBezTo>
                      <a:pt x="1" y="72"/>
                      <a:pt x="0" y="71"/>
                      <a:pt x="0" y="70"/>
                    </a:cubicBezTo>
                    <a:cubicBezTo>
                      <a:pt x="0" y="3"/>
                      <a:pt x="0" y="3"/>
                      <a:pt x="0" y="3"/>
                    </a:cubicBezTo>
                    <a:cubicBezTo>
                      <a:pt x="0" y="1"/>
                      <a:pt x="1" y="0"/>
                      <a:pt x="2" y="0"/>
                    </a:cubicBezTo>
                    <a:cubicBezTo>
                      <a:pt x="14" y="0"/>
                      <a:pt x="14" y="0"/>
                      <a:pt x="14" y="0"/>
                    </a:cubicBezTo>
                    <a:cubicBezTo>
                      <a:pt x="15" y="0"/>
                      <a:pt x="16" y="1"/>
                      <a:pt x="16" y="3"/>
                    </a:cubicBezTo>
                    <a:lnTo>
                      <a:pt x="16" y="7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sp>
            <p:nvSpPr>
              <p:cNvPr id="91" name="Freeform 168"/>
              <p:cNvSpPr>
                <a:spLocks/>
              </p:cNvSpPr>
              <p:nvPr/>
            </p:nvSpPr>
            <p:spPr bwMode="auto">
              <a:xfrm>
                <a:off x="1231900" y="5013562"/>
                <a:ext cx="425450" cy="130175"/>
              </a:xfrm>
              <a:custGeom>
                <a:avLst/>
                <a:gdLst/>
                <a:ahLst/>
                <a:cxnLst>
                  <a:cxn ang="0">
                    <a:pos x="53" y="5"/>
                  </a:cxn>
                  <a:cxn ang="0">
                    <a:pos x="80" y="5"/>
                  </a:cxn>
                  <a:cxn ang="0">
                    <a:pos x="126" y="33"/>
                  </a:cxn>
                  <a:cxn ang="0">
                    <a:pos x="124" y="41"/>
                  </a:cxn>
                  <a:cxn ang="0">
                    <a:pos x="83" y="41"/>
                  </a:cxn>
                  <a:cxn ang="0">
                    <a:pos x="50" y="41"/>
                  </a:cxn>
                  <a:cxn ang="0">
                    <a:pos x="10" y="41"/>
                  </a:cxn>
                  <a:cxn ang="0">
                    <a:pos x="7" y="33"/>
                  </a:cxn>
                  <a:cxn ang="0">
                    <a:pos x="53" y="5"/>
                  </a:cxn>
                </a:cxnLst>
                <a:rect l="0" t="0" r="r" b="b"/>
                <a:pathLst>
                  <a:path w="134" h="41">
                    <a:moveTo>
                      <a:pt x="53" y="5"/>
                    </a:moveTo>
                    <a:cubicBezTo>
                      <a:pt x="60" y="0"/>
                      <a:pt x="73" y="0"/>
                      <a:pt x="80" y="5"/>
                    </a:cubicBezTo>
                    <a:cubicBezTo>
                      <a:pt x="126" y="33"/>
                      <a:pt x="126" y="33"/>
                      <a:pt x="126" y="33"/>
                    </a:cubicBezTo>
                    <a:cubicBezTo>
                      <a:pt x="134" y="37"/>
                      <a:pt x="132" y="41"/>
                      <a:pt x="124" y="41"/>
                    </a:cubicBezTo>
                    <a:cubicBezTo>
                      <a:pt x="83" y="41"/>
                      <a:pt x="83" y="41"/>
                      <a:pt x="83" y="41"/>
                    </a:cubicBezTo>
                    <a:cubicBezTo>
                      <a:pt x="74" y="41"/>
                      <a:pt x="59" y="41"/>
                      <a:pt x="50" y="41"/>
                    </a:cubicBezTo>
                    <a:cubicBezTo>
                      <a:pt x="10" y="41"/>
                      <a:pt x="10" y="41"/>
                      <a:pt x="10" y="41"/>
                    </a:cubicBezTo>
                    <a:cubicBezTo>
                      <a:pt x="1" y="41"/>
                      <a:pt x="0" y="37"/>
                      <a:pt x="7" y="33"/>
                    </a:cubicBezTo>
                    <a:lnTo>
                      <a:pt x="53" y="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sp>
            <p:nvSpPr>
              <p:cNvPr id="92" name="Freeform 169"/>
              <p:cNvSpPr>
                <a:spLocks noEditPoints="1"/>
              </p:cNvSpPr>
              <p:nvPr/>
            </p:nvSpPr>
            <p:spPr bwMode="auto">
              <a:xfrm>
                <a:off x="1216025" y="5400912"/>
                <a:ext cx="454025" cy="50800"/>
              </a:xfrm>
              <a:custGeom>
                <a:avLst/>
                <a:gdLst/>
                <a:ahLst/>
                <a:cxnLst>
                  <a:cxn ang="0">
                    <a:pos x="141" y="0"/>
                  </a:cxn>
                  <a:cxn ang="0">
                    <a:pos x="2" y="0"/>
                  </a:cxn>
                  <a:cxn ang="0">
                    <a:pos x="0" y="1"/>
                  </a:cxn>
                  <a:cxn ang="0">
                    <a:pos x="0" y="15"/>
                  </a:cxn>
                  <a:cxn ang="0">
                    <a:pos x="2" y="16"/>
                  </a:cxn>
                  <a:cxn ang="0">
                    <a:pos x="141" y="16"/>
                  </a:cxn>
                  <a:cxn ang="0">
                    <a:pos x="143" y="15"/>
                  </a:cxn>
                  <a:cxn ang="0">
                    <a:pos x="143" y="1"/>
                  </a:cxn>
                  <a:cxn ang="0">
                    <a:pos x="141" y="0"/>
                  </a:cxn>
                  <a:cxn ang="0">
                    <a:pos x="98" y="12"/>
                  </a:cxn>
                  <a:cxn ang="0">
                    <a:pos x="96" y="14"/>
                  </a:cxn>
                  <a:cxn ang="0">
                    <a:pos x="48" y="14"/>
                  </a:cxn>
                  <a:cxn ang="0">
                    <a:pos x="45" y="12"/>
                  </a:cxn>
                  <a:cxn ang="0">
                    <a:pos x="45" y="11"/>
                  </a:cxn>
                  <a:cxn ang="0">
                    <a:pos x="48" y="10"/>
                  </a:cxn>
                  <a:cxn ang="0">
                    <a:pos x="96" y="10"/>
                  </a:cxn>
                  <a:cxn ang="0">
                    <a:pos x="98" y="11"/>
                  </a:cxn>
                  <a:cxn ang="0">
                    <a:pos x="98" y="12"/>
                  </a:cxn>
                  <a:cxn ang="0">
                    <a:pos x="98" y="6"/>
                  </a:cxn>
                  <a:cxn ang="0">
                    <a:pos x="96" y="7"/>
                  </a:cxn>
                  <a:cxn ang="0">
                    <a:pos x="48" y="7"/>
                  </a:cxn>
                  <a:cxn ang="0">
                    <a:pos x="45" y="6"/>
                  </a:cxn>
                  <a:cxn ang="0">
                    <a:pos x="45" y="5"/>
                  </a:cxn>
                  <a:cxn ang="0">
                    <a:pos x="48" y="3"/>
                  </a:cxn>
                  <a:cxn ang="0">
                    <a:pos x="96" y="3"/>
                  </a:cxn>
                  <a:cxn ang="0">
                    <a:pos x="98" y="5"/>
                  </a:cxn>
                  <a:cxn ang="0">
                    <a:pos x="98" y="6"/>
                  </a:cxn>
                </a:cxnLst>
                <a:rect l="0" t="0" r="r" b="b"/>
                <a:pathLst>
                  <a:path w="143" h="16">
                    <a:moveTo>
                      <a:pt x="141" y="0"/>
                    </a:moveTo>
                    <a:cubicBezTo>
                      <a:pt x="2" y="0"/>
                      <a:pt x="2" y="0"/>
                      <a:pt x="2" y="0"/>
                    </a:cubicBezTo>
                    <a:cubicBezTo>
                      <a:pt x="1" y="0"/>
                      <a:pt x="0" y="1"/>
                      <a:pt x="0" y="1"/>
                    </a:cubicBezTo>
                    <a:cubicBezTo>
                      <a:pt x="0" y="15"/>
                      <a:pt x="0" y="15"/>
                      <a:pt x="0" y="15"/>
                    </a:cubicBezTo>
                    <a:cubicBezTo>
                      <a:pt x="0" y="16"/>
                      <a:pt x="1" y="16"/>
                      <a:pt x="2" y="16"/>
                    </a:cubicBezTo>
                    <a:cubicBezTo>
                      <a:pt x="141" y="16"/>
                      <a:pt x="141" y="16"/>
                      <a:pt x="141" y="16"/>
                    </a:cubicBezTo>
                    <a:cubicBezTo>
                      <a:pt x="142" y="16"/>
                      <a:pt x="143" y="16"/>
                      <a:pt x="143" y="15"/>
                    </a:cubicBezTo>
                    <a:cubicBezTo>
                      <a:pt x="143" y="1"/>
                      <a:pt x="143" y="1"/>
                      <a:pt x="143" y="1"/>
                    </a:cubicBezTo>
                    <a:cubicBezTo>
                      <a:pt x="143" y="1"/>
                      <a:pt x="142" y="0"/>
                      <a:pt x="141" y="0"/>
                    </a:cubicBezTo>
                    <a:close/>
                    <a:moveTo>
                      <a:pt x="98" y="12"/>
                    </a:moveTo>
                    <a:cubicBezTo>
                      <a:pt x="98" y="13"/>
                      <a:pt x="97" y="14"/>
                      <a:pt x="96" y="14"/>
                    </a:cubicBezTo>
                    <a:cubicBezTo>
                      <a:pt x="48" y="14"/>
                      <a:pt x="48" y="14"/>
                      <a:pt x="48" y="14"/>
                    </a:cubicBezTo>
                    <a:cubicBezTo>
                      <a:pt x="46" y="14"/>
                      <a:pt x="45" y="13"/>
                      <a:pt x="45" y="12"/>
                    </a:cubicBezTo>
                    <a:cubicBezTo>
                      <a:pt x="45" y="11"/>
                      <a:pt x="45" y="11"/>
                      <a:pt x="45" y="11"/>
                    </a:cubicBezTo>
                    <a:cubicBezTo>
                      <a:pt x="45" y="10"/>
                      <a:pt x="46" y="10"/>
                      <a:pt x="48" y="10"/>
                    </a:cubicBezTo>
                    <a:cubicBezTo>
                      <a:pt x="96" y="10"/>
                      <a:pt x="96" y="10"/>
                      <a:pt x="96" y="10"/>
                    </a:cubicBezTo>
                    <a:cubicBezTo>
                      <a:pt x="97" y="10"/>
                      <a:pt x="98" y="10"/>
                      <a:pt x="98" y="11"/>
                    </a:cubicBezTo>
                    <a:lnTo>
                      <a:pt x="98" y="12"/>
                    </a:lnTo>
                    <a:close/>
                    <a:moveTo>
                      <a:pt x="98" y="6"/>
                    </a:moveTo>
                    <a:cubicBezTo>
                      <a:pt x="98" y="6"/>
                      <a:pt x="97" y="7"/>
                      <a:pt x="96" y="7"/>
                    </a:cubicBezTo>
                    <a:cubicBezTo>
                      <a:pt x="48" y="7"/>
                      <a:pt x="48" y="7"/>
                      <a:pt x="48" y="7"/>
                    </a:cubicBezTo>
                    <a:cubicBezTo>
                      <a:pt x="46" y="7"/>
                      <a:pt x="45" y="6"/>
                      <a:pt x="45" y="6"/>
                    </a:cubicBezTo>
                    <a:cubicBezTo>
                      <a:pt x="45" y="5"/>
                      <a:pt x="45" y="5"/>
                      <a:pt x="45" y="5"/>
                    </a:cubicBezTo>
                    <a:cubicBezTo>
                      <a:pt x="45" y="4"/>
                      <a:pt x="46" y="3"/>
                      <a:pt x="48" y="3"/>
                    </a:cubicBezTo>
                    <a:cubicBezTo>
                      <a:pt x="96" y="3"/>
                      <a:pt x="96" y="3"/>
                      <a:pt x="96" y="3"/>
                    </a:cubicBezTo>
                    <a:cubicBezTo>
                      <a:pt x="97" y="3"/>
                      <a:pt x="98" y="4"/>
                      <a:pt x="98" y="5"/>
                    </a:cubicBezTo>
                    <a:lnTo>
                      <a:pt x="98" y="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sp>
            <p:nvSpPr>
              <p:cNvPr id="93" name="Freeform 170"/>
              <p:cNvSpPr>
                <a:spLocks/>
              </p:cNvSpPr>
              <p:nvPr/>
            </p:nvSpPr>
            <p:spPr bwMode="auto">
              <a:xfrm>
                <a:off x="1406525" y="5051662"/>
                <a:ext cx="73025" cy="85725"/>
              </a:xfrm>
              <a:custGeom>
                <a:avLst/>
                <a:gdLst/>
                <a:ahLst/>
                <a:cxnLst>
                  <a:cxn ang="0">
                    <a:pos x="0" y="0"/>
                  </a:cxn>
                  <a:cxn ang="0">
                    <a:pos x="0" y="54"/>
                  </a:cxn>
                  <a:cxn ang="0">
                    <a:pos x="14" y="54"/>
                  </a:cxn>
                  <a:cxn ang="0">
                    <a:pos x="14" y="32"/>
                  </a:cxn>
                  <a:cxn ang="0">
                    <a:pos x="34" y="32"/>
                  </a:cxn>
                  <a:cxn ang="0">
                    <a:pos x="34" y="54"/>
                  </a:cxn>
                  <a:cxn ang="0">
                    <a:pos x="46" y="54"/>
                  </a:cxn>
                  <a:cxn ang="0">
                    <a:pos x="46" y="0"/>
                  </a:cxn>
                  <a:cxn ang="0">
                    <a:pos x="34" y="0"/>
                  </a:cxn>
                  <a:cxn ang="0">
                    <a:pos x="34" y="20"/>
                  </a:cxn>
                  <a:cxn ang="0">
                    <a:pos x="14" y="20"/>
                  </a:cxn>
                  <a:cxn ang="0">
                    <a:pos x="14" y="0"/>
                  </a:cxn>
                  <a:cxn ang="0">
                    <a:pos x="0" y="0"/>
                  </a:cxn>
                </a:cxnLst>
                <a:rect l="0" t="0" r="r" b="b"/>
                <a:pathLst>
                  <a:path w="46" h="54">
                    <a:moveTo>
                      <a:pt x="0" y="0"/>
                    </a:moveTo>
                    <a:lnTo>
                      <a:pt x="0" y="54"/>
                    </a:lnTo>
                    <a:lnTo>
                      <a:pt x="14" y="54"/>
                    </a:lnTo>
                    <a:lnTo>
                      <a:pt x="14" y="32"/>
                    </a:lnTo>
                    <a:lnTo>
                      <a:pt x="34" y="32"/>
                    </a:lnTo>
                    <a:lnTo>
                      <a:pt x="34" y="54"/>
                    </a:lnTo>
                    <a:lnTo>
                      <a:pt x="46" y="54"/>
                    </a:lnTo>
                    <a:lnTo>
                      <a:pt x="46" y="0"/>
                    </a:lnTo>
                    <a:lnTo>
                      <a:pt x="34" y="0"/>
                    </a:lnTo>
                    <a:lnTo>
                      <a:pt x="34" y="20"/>
                    </a:lnTo>
                    <a:lnTo>
                      <a:pt x="14" y="20"/>
                    </a:lnTo>
                    <a:lnTo>
                      <a:pt x="14"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grpSp>
        <p:grpSp>
          <p:nvGrpSpPr>
            <p:cNvPr id="83" name="Group 82"/>
            <p:cNvGrpSpPr/>
            <p:nvPr/>
          </p:nvGrpSpPr>
          <p:grpSpPr>
            <a:xfrm>
              <a:off x="10209976" y="2192784"/>
              <a:ext cx="255550" cy="529537"/>
              <a:chOff x="10209976" y="2214556"/>
              <a:chExt cx="255550" cy="529537"/>
            </a:xfrm>
            <a:grpFill/>
          </p:grpSpPr>
          <p:cxnSp>
            <p:nvCxnSpPr>
              <p:cNvPr id="84" name="Straight Connector 83"/>
              <p:cNvCxnSpPr/>
              <p:nvPr/>
            </p:nvCxnSpPr>
            <p:spPr>
              <a:xfrm>
                <a:off x="10364246" y="2214556"/>
                <a:ext cx="0" cy="529537"/>
              </a:xfrm>
              <a:prstGeom prst="line">
                <a:avLst/>
              </a:prstGeom>
              <a:grpFill/>
              <a:ln w="19050" cap="rnd" cmpd="sng" algn="ctr">
                <a:solidFill>
                  <a:srgbClr val="00338D"/>
                </a:solidFill>
                <a:prstDash val="solid"/>
              </a:ln>
              <a:effectLst/>
            </p:spPr>
          </p:cxnSp>
          <p:cxnSp>
            <p:nvCxnSpPr>
              <p:cNvPr id="85" name="Straight Connector 84"/>
              <p:cNvCxnSpPr/>
              <p:nvPr/>
            </p:nvCxnSpPr>
            <p:spPr>
              <a:xfrm>
                <a:off x="10209976" y="2325450"/>
                <a:ext cx="255550" cy="0"/>
              </a:xfrm>
              <a:prstGeom prst="line">
                <a:avLst/>
              </a:prstGeom>
              <a:grpFill/>
              <a:ln w="19050" cap="rnd" cmpd="sng" algn="ctr">
                <a:solidFill>
                  <a:srgbClr val="00338D"/>
                </a:solidFill>
                <a:prstDash val="solid"/>
              </a:ln>
              <a:effectLst/>
            </p:spPr>
          </p:cxnSp>
        </p:grpSp>
      </p:grpSp>
      <p:grpSp>
        <p:nvGrpSpPr>
          <p:cNvPr id="94" name="Group 93"/>
          <p:cNvGrpSpPr/>
          <p:nvPr/>
        </p:nvGrpSpPr>
        <p:grpSpPr>
          <a:xfrm>
            <a:off x="5106134" y="4600871"/>
            <a:ext cx="241366" cy="287593"/>
            <a:chOff x="3832225" y="5685074"/>
            <a:chExt cx="460375" cy="517525"/>
          </a:xfrm>
          <a:solidFill>
            <a:srgbClr val="00338D"/>
          </a:solidFill>
        </p:grpSpPr>
        <p:sp>
          <p:nvSpPr>
            <p:cNvPr id="95" name="Freeform 208"/>
            <p:cNvSpPr>
              <a:spLocks noEditPoints="1"/>
            </p:cNvSpPr>
            <p:nvPr/>
          </p:nvSpPr>
          <p:spPr bwMode="auto">
            <a:xfrm>
              <a:off x="3832225" y="5923199"/>
              <a:ext cx="225425" cy="279400"/>
            </a:xfrm>
            <a:custGeom>
              <a:avLst/>
              <a:gdLst/>
              <a:ahLst/>
              <a:cxnLst>
                <a:cxn ang="0">
                  <a:pos x="60" y="0"/>
                </a:cxn>
                <a:cxn ang="0">
                  <a:pos x="12" y="0"/>
                </a:cxn>
                <a:cxn ang="0">
                  <a:pos x="0" y="11"/>
                </a:cxn>
                <a:cxn ang="0">
                  <a:pos x="0" y="76"/>
                </a:cxn>
                <a:cxn ang="0">
                  <a:pos x="12" y="88"/>
                </a:cxn>
                <a:cxn ang="0">
                  <a:pos x="60" y="88"/>
                </a:cxn>
                <a:cxn ang="0">
                  <a:pos x="71" y="76"/>
                </a:cxn>
                <a:cxn ang="0">
                  <a:pos x="71" y="11"/>
                </a:cxn>
                <a:cxn ang="0">
                  <a:pos x="60" y="0"/>
                </a:cxn>
                <a:cxn ang="0">
                  <a:pos x="31" y="72"/>
                </a:cxn>
                <a:cxn ang="0">
                  <a:pos x="27" y="76"/>
                </a:cxn>
                <a:cxn ang="0">
                  <a:pos x="14" y="76"/>
                </a:cxn>
                <a:cxn ang="0">
                  <a:pos x="10" y="72"/>
                </a:cxn>
                <a:cxn ang="0">
                  <a:pos x="10" y="61"/>
                </a:cxn>
                <a:cxn ang="0">
                  <a:pos x="14" y="57"/>
                </a:cxn>
                <a:cxn ang="0">
                  <a:pos x="27" y="57"/>
                </a:cxn>
                <a:cxn ang="0">
                  <a:pos x="31" y="61"/>
                </a:cxn>
                <a:cxn ang="0">
                  <a:pos x="31" y="72"/>
                </a:cxn>
                <a:cxn ang="0">
                  <a:pos x="31" y="46"/>
                </a:cxn>
                <a:cxn ang="0">
                  <a:pos x="27" y="50"/>
                </a:cxn>
                <a:cxn ang="0">
                  <a:pos x="14" y="50"/>
                </a:cxn>
                <a:cxn ang="0">
                  <a:pos x="10" y="46"/>
                </a:cxn>
                <a:cxn ang="0">
                  <a:pos x="10" y="34"/>
                </a:cxn>
                <a:cxn ang="0">
                  <a:pos x="14" y="31"/>
                </a:cxn>
                <a:cxn ang="0">
                  <a:pos x="27" y="31"/>
                </a:cxn>
                <a:cxn ang="0">
                  <a:pos x="31" y="34"/>
                </a:cxn>
                <a:cxn ang="0">
                  <a:pos x="31" y="46"/>
                </a:cxn>
                <a:cxn ang="0">
                  <a:pos x="31" y="23"/>
                </a:cxn>
                <a:cxn ang="0">
                  <a:pos x="27" y="27"/>
                </a:cxn>
                <a:cxn ang="0">
                  <a:pos x="14" y="27"/>
                </a:cxn>
                <a:cxn ang="0">
                  <a:pos x="10" y="23"/>
                </a:cxn>
                <a:cxn ang="0">
                  <a:pos x="10" y="12"/>
                </a:cxn>
                <a:cxn ang="0">
                  <a:pos x="14" y="8"/>
                </a:cxn>
                <a:cxn ang="0">
                  <a:pos x="27" y="8"/>
                </a:cxn>
                <a:cxn ang="0">
                  <a:pos x="31" y="12"/>
                </a:cxn>
                <a:cxn ang="0">
                  <a:pos x="31" y="23"/>
                </a:cxn>
                <a:cxn ang="0">
                  <a:pos x="62" y="72"/>
                </a:cxn>
                <a:cxn ang="0">
                  <a:pos x="58" y="76"/>
                </a:cxn>
                <a:cxn ang="0">
                  <a:pos x="44" y="76"/>
                </a:cxn>
                <a:cxn ang="0">
                  <a:pos x="41" y="72"/>
                </a:cxn>
                <a:cxn ang="0">
                  <a:pos x="41" y="61"/>
                </a:cxn>
                <a:cxn ang="0">
                  <a:pos x="44" y="57"/>
                </a:cxn>
                <a:cxn ang="0">
                  <a:pos x="58" y="57"/>
                </a:cxn>
                <a:cxn ang="0">
                  <a:pos x="62" y="61"/>
                </a:cxn>
                <a:cxn ang="0">
                  <a:pos x="62" y="72"/>
                </a:cxn>
                <a:cxn ang="0">
                  <a:pos x="62" y="46"/>
                </a:cxn>
                <a:cxn ang="0">
                  <a:pos x="58" y="50"/>
                </a:cxn>
                <a:cxn ang="0">
                  <a:pos x="44" y="50"/>
                </a:cxn>
                <a:cxn ang="0">
                  <a:pos x="41" y="46"/>
                </a:cxn>
                <a:cxn ang="0">
                  <a:pos x="41" y="34"/>
                </a:cxn>
                <a:cxn ang="0">
                  <a:pos x="44" y="31"/>
                </a:cxn>
                <a:cxn ang="0">
                  <a:pos x="58" y="31"/>
                </a:cxn>
                <a:cxn ang="0">
                  <a:pos x="62" y="34"/>
                </a:cxn>
                <a:cxn ang="0">
                  <a:pos x="62" y="46"/>
                </a:cxn>
                <a:cxn ang="0">
                  <a:pos x="62" y="23"/>
                </a:cxn>
                <a:cxn ang="0">
                  <a:pos x="58" y="27"/>
                </a:cxn>
                <a:cxn ang="0">
                  <a:pos x="44" y="27"/>
                </a:cxn>
                <a:cxn ang="0">
                  <a:pos x="41" y="23"/>
                </a:cxn>
                <a:cxn ang="0">
                  <a:pos x="41" y="12"/>
                </a:cxn>
                <a:cxn ang="0">
                  <a:pos x="44" y="8"/>
                </a:cxn>
                <a:cxn ang="0">
                  <a:pos x="58" y="8"/>
                </a:cxn>
                <a:cxn ang="0">
                  <a:pos x="62" y="12"/>
                </a:cxn>
                <a:cxn ang="0">
                  <a:pos x="62" y="23"/>
                </a:cxn>
              </a:cxnLst>
              <a:rect l="0" t="0" r="r" b="b"/>
              <a:pathLst>
                <a:path w="71" h="88">
                  <a:moveTo>
                    <a:pt x="60" y="0"/>
                  </a:moveTo>
                  <a:cubicBezTo>
                    <a:pt x="12" y="0"/>
                    <a:pt x="12" y="0"/>
                    <a:pt x="12" y="0"/>
                  </a:cubicBezTo>
                  <a:cubicBezTo>
                    <a:pt x="5" y="0"/>
                    <a:pt x="0" y="5"/>
                    <a:pt x="0" y="11"/>
                  </a:cubicBezTo>
                  <a:cubicBezTo>
                    <a:pt x="0" y="76"/>
                    <a:pt x="0" y="76"/>
                    <a:pt x="0" y="76"/>
                  </a:cubicBezTo>
                  <a:cubicBezTo>
                    <a:pt x="0" y="83"/>
                    <a:pt x="5" y="88"/>
                    <a:pt x="12" y="88"/>
                  </a:cubicBezTo>
                  <a:cubicBezTo>
                    <a:pt x="60" y="88"/>
                    <a:pt x="60" y="88"/>
                    <a:pt x="60" y="88"/>
                  </a:cubicBezTo>
                  <a:cubicBezTo>
                    <a:pt x="66" y="88"/>
                    <a:pt x="71" y="83"/>
                    <a:pt x="71" y="76"/>
                  </a:cubicBezTo>
                  <a:cubicBezTo>
                    <a:pt x="71" y="11"/>
                    <a:pt x="71" y="11"/>
                    <a:pt x="71" y="11"/>
                  </a:cubicBezTo>
                  <a:cubicBezTo>
                    <a:pt x="71" y="5"/>
                    <a:pt x="66" y="0"/>
                    <a:pt x="60" y="0"/>
                  </a:cubicBezTo>
                  <a:close/>
                  <a:moveTo>
                    <a:pt x="31" y="72"/>
                  </a:moveTo>
                  <a:cubicBezTo>
                    <a:pt x="31" y="75"/>
                    <a:pt x="29" y="76"/>
                    <a:pt x="27" y="76"/>
                  </a:cubicBezTo>
                  <a:cubicBezTo>
                    <a:pt x="14" y="76"/>
                    <a:pt x="14" y="76"/>
                    <a:pt x="14" y="76"/>
                  </a:cubicBezTo>
                  <a:cubicBezTo>
                    <a:pt x="12" y="76"/>
                    <a:pt x="10" y="75"/>
                    <a:pt x="10" y="72"/>
                  </a:cubicBezTo>
                  <a:cubicBezTo>
                    <a:pt x="10" y="61"/>
                    <a:pt x="10" y="61"/>
                    <a:pt x="10" y="61"/>
                  </a:cubicBezTo>
                  <a:cubicBezTo>
                    <a:pt x="10" y="59"/>
                    <a:pt x="12" y="57"/>
                    <a:pt x="14" y="57"/>
                  </a:cubicBezTo>
                  <a:cubicBezTo>
                    <a:pt x="27" y="57"/>
                    <a:pt x="27" y="57"/>
                    <a:pt x="27" y="57"/>
                  </a:cubicBezTo>
                  <a:cubicBezTo>
                    <a:pt x="29" y="57"/>
                    <a:pt x="31" y="59"/>
                    <a:pt x="31" y="61"/>
                  </a:cubicBezTo>
                  <a:lnTo>
                    <a:pt x="31" y="72"/>
                  </a:lnTo>
                  <a:close/>
                  <a:moveTo>
                    <a:pt x="31" y="46"/>
                  </a:moveTo>
                  <a:cubicBezTo>
                    <a:pt x="31" y="48"/>
                    <a:pt x="29" y="50"/>
                    <a:pt x="27" y="50"/>
                  </a:cubicBezTo>
                  <a:cubicBezTo>
                    <a:pt x="14" y="50"/>
                    <a:pt x="14" y="50"/>
                    <a:pt x="14" y="50"/>
                  </a:cubicBezTo>
                  <a:cubicBezTo>
                    <a:pt x="12" y="50"/>
                    <a:pt x="10" y="48"/>
                    <a:pt x="10" y="46"/>
                  </a:cubicBezTo>
                  <a:cubicBezTo>
                    <a:pt x="10" y="34"/>
                    <a:pt x="10" y="34"/>
                    <a:pt x="10" y="34"/>
                  </a:cubicBezTo>
                  <a:cubicBezTo>
                    <a:pt x="10" y="32"/>
                    <a:pt x="12" y="31"/>
                    <a:pt x="14" y="31"/>
                  </a:cubicBezTo>
                  <a:cubicBezTo>
                    <a:pt x="27" y="31"/>
                    <a:pt x="27" y="31"/>
                    <a:pt x="27" y="31"/>
                  </a:cubicBezTo>
                  <a:cubicBezTo>
                    <a:pt x="29" y="31"/>
                    <a:pt x="31" y="32"/>
                    <a:pt x="31" y="34"/>
                  </a:cubicBezTo>
                  <a:lnTo>
                    <a:pt x="31" y="46"/>
                  </a:lnTo>
                  <a:close/>
                  <a:moveTo>
                    <a:pt x="31" y="23"/>
                  </a:moveTo>
                  <a:cubicBezTo>
                    <a:pt x="31" y="25"/>
                    <a:pt x="29" y="27"/>
                    <a:pt x="27" y="27"/>
                  </a:cubicBezTo>
                  <a:cubicBezTo>
                    <a:pt x="14" y="27"/>
                    <a:pt x="14" y="27"/>
                    <a:pt x="14" y="27"/>
                  </a:cubicBezTo>
                  <a:cubicBezTo>
                    <a:pt x="12" y="27"/>
                    <a:pt x="10" y="25"/>
                    <a:pt x="10" y="23"/>
                  </a:cubicBezTo>
                  <a:cubicBezTo>
                    <a:pt x="10" y="12"/>
                    <a:pt x="10" y="12"/>
                    <a:pt x="10" y="12"/>
                  </a:cubicBezTo>
                  <a:cubicBezTo>
                    <a:pt x="10" y="10"/>
                    <a:pt x="12" y="8"/>
                    <a:pt x="14" y="8"/>
                  </a:cubicBezTo>
                  <a:cubicBezTo>
                    <a:pt x="27" y="8"/>
                    <a:pt x="27" y="8"/>
                    <a:pt x="27" y="8"/>
                  </a:cubicBezTo>
                  <a:cubicBezTo>
                    <a:pt x="29" y="8"/>
                    <a:pt x="31" y="10"/>
                    <a:pt x="31" y="12"/>
                  </a:cubicBezTo>
                  <a:lnTo>
                    <a:pt x="31" y="23"/>
                  </a:lnTo>
                  <a:close/>
                  <a:moveTo>
                    <a:pt x="62" y="72"/>
                  </a:moveTo>
                  <a:cubicBezTo>
                    <a:pt x="62" y="75"/>
                    <a:pt x="60" y="76"/>
                    <a:pt x="58" y="76"/>
                  </a:cubicBezTo>
                  <a:cubicBezTo>
                    <a:pt x="44" y="76"/>
                    <a:pt x="44" y="76"/>
                    <a:pt x="44" y="76"/>
                  </a:cubicBezTo>
                  <a:cubicBezTo>
                    <a:pt x="42" y="76"/>
                    <a:pt x="41" y="75"/>
                    <a:pt x="41" y="72"/>
                  </a:cubicBezTo>
                  <a:cubicBezTo>
                    <a:pt x="41" y="61"/>
                    <a:pt x="41" y="61"/>
                    <a:pt x="41" y="61"/>
                  </a:cubicBezTo>
                  <a:cubicBezTo>
                    <a:pt x="41" y="59"/>
                    <a:pt x="42" y="57"/>
                    <a:pt x="44" y="57"/>
                  </a:cubicBezTo>
                  <a:cubicBezTo>
                    <a:pt x="58" y="57"/>
                    <a:pt x="58" y="57"/>
                    <a:pt x="58" y="57"/>
                  </a:cubicBezTo>
                  <a:cubicBezTo>
                    <a:pt x="60" y="57"/>
                    <a:pt x="62" y="59"/>
                    <a:pt x="62" y="61"/>
                  </a:cubicBezTo>
                  <a:lnTo>
                    <a:pt x="62" y="72"/>
                  </a:lnTo>
                  <a:close/>
                  <a:moveTo>
                    <a:pt x="62" y="46"/>
                  </a:moveTo>
                  <a:cubicBezTo>
                    <a:pt x="62" y="48"/>
                    <a:pt x="60" y="50"/>
                    <a:pt x="58" y="50"/>
                  </a:cubicBezTo>
                  <a:cubicBezTo>
                    <a:pt x="44" y="50"/>
                    <a:pt x="44" y="50"/>
                    <a:pt x="44" y="50"/>
                  </a:cubicBezTo>
                  <a:cubicBezTo>
                    <a:pt x="42" y="50"/>
                    <a:pt x="41" y="48"/>
                    <a:pt x="41" y="46"/>
                  </a:cubicBezTo>
                  <a:cubicBezTo>
                    <a:pt x="41" y="34"/>
                    <a:pt x="41" y="34"/>
                    <a:pt x="41" y="34"/>
                  </a:cubicBezTo>
                  <a:cubicBezTo>
                    <a:pt x="41" y="32"/>
                    <a:pt x="42" y="31"/>
                    <a:pt x="44" y="31"/>
                  </a:cubicBezTo>
                  <a:cubicBezTo>
                    <a:pt x="58" y="31"/>
                    <a:pt x="58" y="31"/>
                    <a:pt x="58" y="31"/>
                  </a:cubicBezTo>
                  <a:cubicBezTo>
                    <a:pt x="60" y="31"/>
                    <a:pt x="62" y="32"/>
                    <a:pt x="62" y="34"/>
                  </a:cubicBezTo>
                  <a:lnTo>
                    <a:pt x="62" y="46"/>
                  </a:lnTo>
                  <a:close/>
                  <a:moveTo>
                    <a:pt x="62" y="23"/>
                  </a:moveTo>
                  <a:cubicBezTo>
                    <a:pt x="62" y="25"/>
                    <a:pt x="60" y="27"/>
                    <a:pt x="58" y="27"/>
                  </a:cubicBezTo>
                  <a:cubicBezTo>
                    <a:pt x="44" y="27"/>
                    <a:pt x="44" y="27"/>
                    <a:pt x="44" y="27"/>
                  </a:cubicBezTo>
                  <a:cubicBezTo>
                    <a:pt x="42" y="27"/>
                    <a:pt x="41" y="25"/>
                    <a:pt x="41" y="23"/>
                  </a:cubicBezTo>
                  <a:cubicBezTo>
                    <a:pt x="41" y="12"/>
                    <a:pt x="41" y="12"/>
                    <a:pt x="41" y="12"/>
                  </a:cubicBezTo>
                  <a:cubicBezTo>
                    <a:pt x="41" y="10"/>
                    <a:pt x="42" y="8"/>
                    <a:pt x="44" y="8"/>
                  </a:cubicBezTo>
                  <a:cubicBezTo>
                    <a:pt x="58" y="8"/>
                    <a:pt x="58" y="8"/>
                    <a:pt x="58" y="8"/>
                  </a:cubicBezTo>
                  <a:cubicBezTo>
                    <a:pt x="60" y="8"/>
                    <a:pt x="62" y="10"/>
                    <a:pt x="62" y="12"/>
                  </a:cubicBezTo>
                  <a:lnTo>
                    <a:pt x="62" y="2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sp>
          <p:nvSpPr>
            <p:cNvPr id="96" name="Freeform 209"/>
            <p:cNvSpPr>
              <a:spLocks noEditPoints="1"/>
            </p:cNvSpPr>
            <p:nvPr/>
          </p:nvSpPr>
          <p:spPr bwMode="auto">
            <a:xfrm>
              <a:off x="4067175" y="5685074"/>
              <a:ext cx="225425" cy="517525"/>
            </a:xfrm>
            <a:custGeom>
              <a:avLst/>
              <a:gdLst/>
              <a:ahLst/>
              <a:cxnLst>
                <a:cxn ang="0">
                  <a:pos x="71" y="11"/>
                </a:cxn>
                <a:cxn ang="0">
                  <a:pos x="12" y="0"/>
                </a:cxn>
                <a:cxn ang="0">
                  <a:pos x="0" y="76"/>
                </a:cxn>
                <a:cxn ang="0">
                  <a:pos x="0" y="151"/>
                </a:cxn>
                <a:cxn ang="0">
                  <a:pos x="60" y="163"/>
                </a:cxn>
                <a:cxn ang="0">
                  <a:pos x="71" y="86"/>
                </a:cxn>
                <a:cxn ang="0">
                  <a:pos x="41" y="12"/>
                </a:cxn>
                <a:cxn ang="0">
                  <a:pos x="58" y="8"/>
                </a:cxn>
                <a:cxn ang="0">
                  <a:pos x="61" y="23"/>
                </a:cxn>
                <a:cxn ang="0">
                  <a:pos x="44" y="27"/>
                </a:cxn>
                <a:cxn ang="0">
                  <a:pos x="41" y="12"/>
                </a:cxn>
                <a:cxn ang="0">
                  <a:pos x="44" y="31"/>
                </a:cxn>
                <a:cxn ang="0">
                  <a:pos x="61" y="35"/>
                </a:cxn>
                <a:cxn ang="0">
                  <a:pos x="58" y="50"/>
                </a:cxn>
                <a:cxn ang="0">
                  <a:pos x="41" y="46"/>
                </a:cxn>
                <a:cxn ang="0">
                  <a:pos x="41" y="61"/>
                </a:cxn>
                <a:cxn ang="0">
                  <a:pos x="58" y="57"/>
                </a:cxn>
                <a:cxn ang="0">
                  <a:pos x="61" y="73"/>
                </a:cxn>
                <a:cxn ang="0">
                  <a:pos x="44" y="76"/>
                </a:cxn>
                <a:cxn ang="0">
                  <a:pos x="41" y="61"/>
                </a:cxn>
                <a:cxn ang="0">
                  <a:pos x="14" y="8"/>
                </a:cxn>
                <a:cxn ang="0">
                  <a:pos x="31" y="12"/>
                </a:cxn>
                <a:cxn ang="0">
                  <a:pos x="27" y="27"/>
                </a:cxn>
                <a:cxn ang="0">
                  <a:pos x="10" y="23"/>
                </a:cxn>
                <a:cxn ang="0">
                  <a:pos x="10" y="35"/>
                </a:cxn>
                <a:cxn ang="0">
                  <a:pos x="27" y="31"/>
                </a:cxn>
                <a:cxn ang="0">
                  <a:pos x="31" y="46"/>
                </a:cxn>
                <a:cxn ang="0">
                  <a:pos x="14" y="50"/>
                </a:cxn>
                <a:cxn ang="0">
                  <a:pos x="10" y="35"/>
                </a:cxn>
                <a:cxn ang="0">
                  <a:pos x="14" y="57"/>
                </a:cxn>
                <a:cxn ang="0">
                  <a:pos x="31" y="61"/>
                </a:cxn>
                <a:cxn ang="0">
                  <a:pos x="27" y="76"/>
                </a:cxn>
                <a:cxn ang="0">
                  <a:pos x="10" y="73"/>
                </a:cxn>
                <a:cxn ang="0">
                  <a:pos x="31" y="147"/>
                </a:cxn>
                <a:cxn ang="0">
                  <a:pos x="14" y="151"/>
                </a:cxn>
                <a:cxn ang="0">
                  <a:pos x="10" y="136"/>
                </a:cxn>
                <a:cxn ang="0">
                  <a:pos x="27" y="132"/>
                </a:cxn>
                <a:cxn ang="0">
                  <a:pos x="31" y="147"/>
                </a:cxn>
                <a:cxn ang="0">
                  <a:pos x="27" y="125"/>
                </a:cxn>
                <a:cxn ang="0">
                  <a:pos x="10" y="121"/>
                </a:cxn>
                <a:cxn ang="0">
                  <a:pos x="14" y="106"/>
                </a:cxn>
                <a:cxn ang="0">
                  <a:pos x="31" y="109"/>
                </a:cxn>
                <a:cxn ang="0">
                  <a:pos x="31" y="98"/>
                </a:cxn>
                <a:cxn ang="0">
                  <a:pos x="14" y="102"/>
                </a:cxn>
                <a:cxn ang="0">
                  <a:pos x="10" y="87"/>
                </a:cxn>
                <a:cxn ang="0">
                  <a:pos x="27" y="83"/>
                </a:cxn>
                <a:cxn ang="0">
                  <a:pos x="31" y="98"/>
                </a:cxn>
                <a:cxn ang="0">
                  <a:pos x="58" y="151"/>
                </a:cxn>
                <a:cxn ang="0">
                  <a:pos x="41" y="147"/>
                </a:cxn>
                <a:cxn ang="0">
                  <a:pos x="44" y="132"/>
                </a:cxn>
                <a:cxn ang="0">
                  <a:pos x="61" y="136"/>
                </a:cxn>
                <a:cxn ang="0">
                  <a:pos x="61" y="121"/>
                </a:cxn>
                <a:cxn ang="0">
                  <a:pos x="44" y="125"/>
                </a:cxn>
                <a:cxn ang="0">
                  <a:pos x="41" y="109"/>
                </a:cxn>
                <a:cxn ang="0">
                  <a:pos x="58" y="106"/>
                </a:cxn>
                <a:cxn ang="0">
                  <a:pos x="61" y="121"/>
                </a:cxn>
                <a:cxn ang="0">
                  <a:pos x="58" y="102"/>
                </a:cxn>
                <a:cxn ang="0">
                  <a:pos x="41" y="98"/>
                </a:cxn>
                <a:cxn ang="0">
                  <a:pos x="44" y="83"/>
                </a:cxn>
                <a:cxn ang="0">
                  <a:pos x="61" y="87"/>
                </a:cxn>
              </a:cxnLst>
              <a:rect l="0" t="0" r="r" b="b"/>
              <a:pathLst>
                <a:path w="71" h="163">
                  <a:moveTo>
                    <a:pt x="71" y="76"/>
                  </a:moveTo>
                  <a:cubicBezTo>
                    <a:pt x="71" y="11"/>
                    <a:pt x="71" y="11"/>
                    <a:pt x="71" y="11"/>
                  </a:cubicBezTo>
                  <a:cubicBezTo>
                    <a:pt x="71" y="5"/>
                    <a:pt x="66" y="0"/>
                    <a:pt x="60" y="0"/>
                  </a:cubicBezTo>
                  <a:cubicBezTo>
                    <a:pt x="12" y="0"/>
                    <a:pt x="12" y="0"/>
                    <a:pt x="12" y="0"/>
                  </a:cubicBezTo>
                  <a:cubicBezTo>
                    <a:pt x="5" y="0"/>
                    <a:pt x="0" y="5"/>
                    <a:pt x="0" y="11"/>
                  </a:cubicBezTo>
                  <a:cubicBezTo>
                    <a:pt x="0" y="76"/>
                    <a:pt x="0" y="76"/>
                    <a:pt x="0" y="76"/>
                  </a:cubicBezTo>
                  <a:cubicBezTo>
                    <a:pt x="0" y="80"/>
                    <a:pt x="0" y="83"/>
                    <a:pt x="0" y="86"/>
                  </a:cubicBezTo>
                  <a:cubicBezTo>
                    <a:pt x="0" y="151"/>
                    <a:pt x="0" y="151"/>
                    <a:pt x="0" y="151"/>
                  </a:cubicBezTo>
                  <a:cubicBezTo>
                    <a:pt x="0" y="158"/>
                    <a:pt x="5" y="163"/>
                    <a:pt x="12" y="163"/>
                  </a:cubicBezTo>
                  <a:cubicBezTo>
                    <a:pt x="60" y="163"/>
                    <a:pt x="60" y="163"/>
                    <a:pt x="60" y="163"/>
                  </a:cubicBezTo>
                  <a:cubicBezTo>
                    <a:pt x="66" y="163"/>
                    <a:pt x="71" y="158"/>
                    <a:pt x="71" y="151"/>
                  </a:cubicBezTo>
                  <a:cubicBezTo>
                    <a:pt x="71" y="86"/>
                    <a:pt x="71" y="86"/>
                    <a:pt x="71" y="86"/>
                  </a:cubicBezTo>
                  <a:cubicBezTo>
                    <a:pt x="71" y="83"/>
                    <a:pt x="71" y="80"/>
                    <a:pt x="71" y="76"/>
                  </a:cubicBezTo>
                  <a:close/>
                  <a:moveTo>
                    <a:pt x="41" y="12"/>
                  </a:moveTo>
                  <a:cubicBezTo>
                    <a:pt x="41" y="10"/>
                    <a:pt x="42" y="8"/>
                    <a:pt x="44" y="8"/>
                  </a:cubicBezTo>
                  <a:cubicBezTo>
                    <a:pt x="58" y="8"/>
                    <a:pt x="58" y="8"/>
                    <a:pt x="58" y="8"/>
                  </a:cubicBezTo>
                  <a:cubicBezTo>
                    <a:pt x="60" y="8"/>
                    <a:pt x="61" y="10"/>
                    <a:pt x="61" y="12"/>
                  </a:cubicBezTo>
                  <a:cubicBezTo>
                    <a:pt x="61" y="23"/>
                    <a:pt x="61" y="23"/>
                    <a:pt x="61" y="23"/>
                  </a:cubicBezTo>
                  <a:cubicBezTo>
                    <a:pt x="61" y="25"/>
                    <a:pt x="60" y="27"/>
                    <a:pt x="58" y="27"/>
                  </a:cubicBezTo>
                  <a:cubicBezTo>
                    <a:pt x="44" y="27"/>
                    <a:pt x="44" y="27"/>
                    <a:pt x="44" y="27"/>
                  </a:cubicBezTo>
                  <a:cubicBezTo>
                    <a:pt x="42" y="27"/>
                    <a:pt x="41" y="25"/>
                    <a:pt x="41" y="23"/>
                  </a:cubicBezTo>
                  <a:lnTo>
                    <a:pt x="41" y="12"/>
                  </a:lnTo>
                  <a:close/>
                  <a:moveTo>
                    <a:pt x="41" y="35"/>
                  </a:moveTo>
                  <a:cubicBezTo>
                    <a:pt x="41" y="33"/>
                    <a:pt x="42" y="31"/>
                    <a:pt x="44" y="31"/>
                  </a:cubicBezTo>
                  <a:cubicBezTo>
                    <a:pt x="58" y="31"/>
                    <a:pt x="58" y="31"/>
                    <a:pt x="58" y="31"/>
                  </a:cubicBezTo>
                  <a:cubicBezTo>
                    <a:pt x="60" y="31"/>
                    <a:pt x="61" y="33"/>
                    <a:pt x="61" y="35"/>
                  </a:cubicBezTo>
                  <a:cubicBezTo>
                    <a:pt x="61" y="46"/>
                    <a:pt x="61" y="46"/>
                    <a:pt x="61" y="46"/>
                  </a:cubicBezTo>
                  <a:cubicBezTo>
                    <a:pt x="61" y="48"/>
                    <a:pt x="60" y="50"/>
                    <a:pt x="58" y="50"/>
                  </a:cubicBezTo>
                  <a:cubicBezTo>
                    <a:pt x="44" y="50"/>
                    <a:pt x="44" y="50"/>
                    <a:pt x="44" y="50"/>
                  </a:cubicBezTo>
                  <a:cubicBezTo>
                    <a:pt x="42" y="50"/>
                    <a:pt x="41" y="48"/>
                    <a:pt x="41" y="46"/>
                  </a:cubicBezTo>
                  <a:lnTo>
                    <a:pt x="41" y="35"/>
                  </a:lnTo>
                  <a:close/>
                  <a:moveTo>
                    <a:pt x="41" y="61"/>
                  </a:moveTo>
                  <a:cubicBezTo>
                    <a:pt x="41" y="59"/>
                    <a:pt x="42" y="57"/>
                    <a:pt x="44" y="57"/>
                  </a:cubicBezTo>
                  <a:cubicBezTo>
                    <a:pt x="58" y="57"/>
                    <a:pt x="58" y="57"/>
                    <a:pt x="58" y="57"/>
                  </a:cubicBezTo>
                  <a:cubicBezTo>
                    <a:pt x="60" y="57"/>
                    <a:pt x="61" y="59"/>
                    <a:pt x="61" y="61"/>
                  </a:cubicBezTo>
                  <a:cubicBezTo>
                    <a:pt x="61" y="73"/>
                    <a:pt x="61" y="73"/>
                    <a:pt x="61" y="73"/>
                  </a:cubicBezTo>
                  <a:cubicBezTo>
                    <a:pt x="61" y="75"/>
                    <a:pt x="60" y="76"/>
                    <a:pt x="58" y="76"/>
                  </a:cubicBezTo>
                  <a:cubicBezTo>
                    <a:pt x="44" y="76"/>
                    <a:pt x="44" y="76"/>
                    <a:pt x="44" y="76"/>
                  </a:cubicBezTo>
                  <a:cubicBezTo>
                    <a:pt x="42" y="76"/>
                    <a:pt x="41" y="75"/>
                    <a:pt x="41" y="73"/>
                  </a:cubicBezTo>
                  <a:lnTo>
                    <a:pt x="41" y="61"/>
                  </a:lnTo>
                  <a:close/>
                  <a:moveTo>
                    <a:pt x="10" y="12"/>
                  </a:moveTo>
                  <a:cubicBezTo>
                    <a:pt x="10" y="10"/>
                    <a:pt x="12" y="8"/>
                    <a:pt x="14" y="8"/>
                  </a:cubicBezTo>
                  <a:cubicBezTo>
                    <a:pt x="27" y="8"/>
                    <a:pt x="27" y="8"/>
                    <a:pt x="27" y="8"/>
                  </a:cubicBezTo>
                  <a:cubicBezTo>
                    <a:pt x="29" y="8"/>
                    <a:pt x="31" y="10"/>
                    <a:pt x="31" y="12"/>
                  </a:cubicBezTo>
                  <a:cubicBezTo>
                    <a:pt x="31" y="23"/>
                    <a:pt x="31" y="23"/>
                    <a:pt x="31" y="23"/>
                  </a:cubicBezTo>
                  <a:cubicBezTo>
                    <a:pt x="31" y="25"/>
                    <a:pt x="29" y="27"/>
                    <a:pt x="27" y="27"/>
                  </a:cubicBezTo>
                  <a:cubicBezTo>
                    <a:pt x="14" y="27"/>
                    <a:pt x="14" y="27"/>
                    <a:pt x="14" y="27"/>
                  </a:cubicBezTo>
                  <a:cubicBezTo>
                    <a:pt x="12" y="27"/>
                    <a:pt x="10" y="25"/>
                    <a:pt x="10" y="23"/>
                  </a:cubicBezTo>
                  <a:lnTo>
                    <a:pt x="10" y="12"/>
                  </a:lnTo>
                  <a:close/>
                  <a:moveTo>
                    <a:pt x="10" y="35"/>
                  </a:moveTo>
                  <a:cubicBezTo>
                    <a:pt x="10" y="33"/>
                    <a:pt x="12" y="31"/>
                    <a:pt x="14" y="31"/>
                  </a:cubicBezTo>
                  <a:cubicBezTo>
                    <a:pt x="27" y="31"/>
                    <a:pt x="27" y="31"/>
                    <a:pt x="27" y="31"/>
                  </a:cubicBezTo>
                  <a:cubicBezTo>
                    <a:pt x="29" y="31"/>
                    <a:pt x="31" y="33"/>
                    <a:pt x="31" y="35"/>
                  </a:cubicBezTo>
                  <a:cubicBezTo>
                    <a:pt x="31" y="46"/>
                    <a:pt x="31" y="46"/>
                    <a:pt x="31" y="46"/>
                  </a:cubicBezTo>
                  <a:cubicBezTo>
                    <a:pt x="31" y="48"/>
                    <a:pt x="29" y="50"/>
                    <a:pt x="27" y="50"/>
                  </a:cubicBezTo>
                  <a:cubicBezTo>
                    <a:pt x="14" y="50"/>
                    <a:pt x="14" y="50"/>
                    <a:pt x="14" y="50"/>
                  </a:cubicBezTo>
                  <a:cubicBezTo>
                    <a:pt x="12" y="50"/>
                    <a:pt x="10" y="48"/>
                    <a:pt x="10" y="46"/>
                  </a:cubicBezTo>
                  <a:lnTo>
                    <a:pt x="10" y="35"/>
                  </a:lnTo>
                  <a:close/>
                  <a:moveTo>
                    <a:pt x="10" y="61"/>
                  </a:moveTo>
                  <a:cubicBezTo>
                    <a:pt x="10" y="59"/>
                    <a:pt x="12" y="57"/>
                    <a:pt x="14" y="57"/>
                  </a:cubicBezTo>
                  <a:cubicBezTo>
                    <a:pt x="27" y="57"/>
                    <a:pt x="27" y="57"/>
                    <a:pt x="27" y="57"/>
                  </a:cubicBezTo>
                  <a:cubicBezTo>
                    <a:pt x="29" y="57"/>
                    <a:pt x="31" y="59"/>
                    <a:pt x="31" y="61"/>
                  </a:cubicBezTo>
                  <a:cubicBezTo>
                    <a:pt x="31" y="73"/>
                    <a:pt x="31" y="73"/>
                    <a:pt x="31" y="73"/>
                  </a:cubicBezTo>
                  <a:cubicBezTo>
                    <a:pt x="31" y="75"/>
                    <a:pt x="29" y="76"/>
                    <a:pt x="27" y="76"/>
                  </a:cubicBezTo>
                  <a:cubicBezTo>
                    <a:pt x="14" y="76"/>
                    <a:pt x="14" y="76"/>
                    <a:pt x="14" y="76"/>
                  </a:cubicBezTo>
                  <a:cubicBezTo>
                    <a:pt x="12" y="76"/>
                    <a:pt x="10" y="75"/>
                    <a:pt x="10" y="73"/>
                  </a:cubicBezTo>
                  <a:lnTo>
                    <a:pt x="10" y="61"/>
                  </a:lnTo>
                  <a:close/>
                  <a:moveTo>
                    <a:pt x="31" y="147"/>
                  </a:moveTo>
                  <a:cubicBezTo>
                    <a:pt x="31" y="150"/>
                    <a:pt x="29" y="151"/>
                    <a:pt x="27" y="151"/>
                  </a:cubicBezTo>
                  <a:cubicBezTo>
                    <a:pt x="14" y="151"/>
                    <a:pt x="14" y="151"/>
                    <a:pt x="14" y="151"/>
                  </a:cubicBezTo>
                  <a:cubicBezTo>
                    <a:pt x="12" y="151"/>
                    <a:pt x="10" y="150"/>
                    <a:pt x="10" y="147"/>
                  </a:cubicBezTo>
                  <a:cubicBezTo>
                    <a:pt x="10" y="136"/>
                    <a:pt x="10" y="136"/>
                    <a:pt x="10" y="136"/>
                  </a:cubicBezTo>
                  <a:cubicBezTo>
                    <a:pt x="10" y="134"/>
                    <a:pt x="12" y="132"/>
                    <a:pt x="14" y="132"/>
                  </a:cubicBezTo>
                  <a:cubicBezTo>
                    <a:pt x="27" y="132"/>
                    <a:pt x="27" y="132"/>
                    <a:pt x="27" y="132"/>
                  </a:cubicBezTo>
                  <a:cubicBezTo>
                    <a:pt x="29" y="132"/>
                    <a:pt x="31" y="134"/>
                    <a:pt x="31" y="136"/>
                  </a:cubicBezTo>
                  <a:lnTo>
                    <a:pt x="31" y="147"/>
                  </a:lnTo>
                  <a:close/>
                  <a:moveTo>
                    <a:pt x="31" y="121"/>
                  </a:moveTo>
                  <a:cubicBezTo>
                    <a:pt x="31" y="123"/>
                    <a:pt x="29" y="125"/>
                    <a:pt x="27" y="125"/>
                  </a:cubicBezTo>
                  <a:cubicBezTo>
                    <a:pt x="14" y="125"/>
                    <a:pt x="14" y="125"/>
                    <a:pt x="14" y="125"/>
                  </a:cubicBezTo>
                  <a:cubicBezTo>
                    <a:pt x="12" y="125"/>
                    <a:pt x="10" y="123"/>
                    <a:pt x="10" y="121"/>
                  </a:cubicBezTo>
                  <a:cubicBezTo>
                    <a:pt x="10" y="109"/>
                    <a:pt x="10" y="109"/>
                    <a:pt x="10" y="109"/>
                  </a:cubicBezTo>
                  <a:cubicBezTo>
                    <a:pt x="10" y="107"/>
                    <a:pt x="12" y="106"/>
                    <a:pt x="14" y="106"/>
                  </a:cubicBezTo>
                  <a:cubicBezTo>
                    <a:pt x="27" y="106"/>
                    <a:pt x="27" y="106"/>
                    <a:pt x="27" y="106"/>
                  </a:cubicBezTo>
                  <a:cubicBezTo>
                    <a:pt x="29" y="106"/>
                    <a:pt x="31" y="107"/>
                    <a:pt x="31" y="109"/>
                  </a:cubicBezTo>
                  <a:lnTo>
                    <a:pt x="31" y="121"/>
                  </a:lnTo>
                  <a:close/>
                  <a:moveTo>
                    <a:pt x="31" y="98"/>
                  </a:moveTo>
                  <a:cubicBezTo>
                    <a:pt x="31" y="100"/>
                    <a:pt x="29" y="102"/>
                    <a:pt x="27" y="102"/>
                  </a:cubicBezTo>
                  <a:cubicBezTo>
                    <a:pt x="14" y="102"/>
                    <a:pt x="14" y="102"/>
                    <a:pt x="14" y="102"/>
                  </a:cubicBezTo>
                  <a:cubicBezTo>
                    <a:pt x="12" y="102"/>
                    <a:pt x="10" y="100"/>
                    <a:pt x="10" y="98"/>
                  </a:cubicBezTo>
                  <a:cubicBezTo>
                    <a:pt x="10" y="87"/>
                    <a:pt x="10" y="87"/>
                    <a:pt x="10" y="87"/>
                  </a:cubicBezTo>
                  <a:cubicBezTo>
                    <a:pt x="10" y="85"/>
                    <a:pt x="12" y="83"/>
                    <a:pt x="14" y="83"/>
                  </a:cubicBezTo>
                  <a:cubicBezTo>
                    <a:pt x="27" y="83"/>
                    <a:pt x="27" y="83"/>
                    <a:pt x="27" y="83"/>
                  </a:cubicBezTo>
                  <a:cubicBezTo>
                    <a:pt x="29" y="83"/>
                    <a:pt x="31" y="85"/>
                    <a:pt x="31" y="87"/>
                  </a:cubicBezTo>
                  <a:lnTo>
                    <a:pt x="31" y="98"/>
                  </a:lnTo>
                  <a:close/>
                  <a:moveTo>
                    <a:pt x="61" y="147"/>
                  </a:moveTo>
                  <a:cubicBezTo>
                    <a:pt x="61" y="150"/>
                    <a:pt x="60" y="151"/>
                    <a:pt x="58" y="151"/>
                  </a:cubicBezTo>
                  <a:cubicBezTo>
                    <a:pt x="44" y="151"/>
                    <a:pt x="44" y="151"/>
                    <a:pt x="44" y="151"/>
                  </a:cubicBezTo>
                  <a:cubicBezTo>
                    <a:pt x="42" y="151"/>
                    <a:pt x="41" y="150"/>
                    <a:pt x="41" y="147"/>
                  </a:cubicBezTo>
                  <a:cubicBezTo>
                    <a:pt x="41" y="136"/>
                    <a:pt x="41" y="136"/>
                    <a:pt x="41" y="136"/>
                  </a:cubicBezTo>
                  <a:cubicBezTo>
                    <a:pt x="41" y="134"/>
                    <a:pt x="42" y="132"/>
                    <a:pt x="44" y="132"/>
                  </a:cubicBezTo>
                  <a:cubicBezTo>
                    <a:pt x="58" y="132"/>
                    <a:pt x="58" y="132"/>
                    <a:pt x="58" y="132"/>
                  </a:cubicBezTo>
                  <a:cubicBezTo>
                    <a:pt x="60" y="132"/>
                    <a:pt x="61" y="134"/>
                    <a:pt x="61" y="136"/>
                  </a:cubicBezTo>
                  <a:lnTo>
                    <a:pt x="61" y="147"/>
                  </a:lnTo>
                  <a:close/>
                  <a:moveTo>
                    <a:pt x="61" y="121"/>
                  </a:moveTo>
                  <a:cubicBezTo>
                    <a:pt x="61" y="123"/>
                    <a:pt x="60" y="125"/>
                    <a:pt x="58" y="125"/>
                  </a:cubicBezTo>
                  <a:cubicBezTo>
                    <a:pt x="44" y="125"/>
                    <a:pt x="44" y="125"/>
                    <a:pt x="44" y="125"/>
                  </a:cubicBezTo>
                  <a:cubicBezTo>
                    <a:pt x="42" y="125"/>
                    <a:pt x="41" y="123"/>
                    <a:pt x="41" y="121"/>
                  </a:cubicBezTo>
                  <a:cubicBezTo>
                    <a:pt x="41" y="109"/>
                    <a:pt x="41" y="109"/>
                    <a:pt x="41" y="109"/>
                  </a:cubicBezTo>
                  <a:cubicBezTo>
                    <a:pt x="41" y="107"/>
                    <a:pt x="42" y="106"/>
                    <a:pt x="44" y="106"/>
                  </a:cubicBezTo>
                  <a:cubicBezTo>
                    <a:pt x="58" y="106"/>
                    <a:pt x="58" y="106"/>
                    <a:pt x="58" y="106"/>
                  </a:cubicBezTo>
                  <a:cubicBezTo>
                    <a:pt x="60" y="106"/>
                    <a:pt x="61" y="107"/>
                    <a:pt x="61" y="109"/>
                  </a:cubicBezTo>
                  <a:lnTo>
                    <a:pt x="61" y="121"/>
                  </a:lnTo>
                  <a:close/>
                  <a:moveTo>
                    <a:pt x="61" y="98"/>
                  </a:moveTo>
                  <a:cubicBezTo>
                    <a:pt x="61" y="100"/>
                    <a:pt x="60" y="102"/>
                    <a:pt x="58" y="102"/>
                  </a:cubicBezTo>
                  <a:cubicBezTo>
                    <a:pt x="44" y="102"/>
                    <a:pt x="44" y="102"/>
                    <a:pt x="44" y="102"/>
                  </a:cubicBezTo>
                  <a:cubicBezTo>
                    <a:pt x="42" y="102"/>
                    <a:pt x="41" y="100"/>
                    <a:pt x="41" y="98"/>
                  </a:cubicBezTo>
                  <a:cubicBezTo>
                    <a:pt x="41" y="87"/>
                    <a:pt x="41" y="87"/>
                    <a:pt x="41" y="87"/>
                  </a:cubicBezTo>
                  <a:cubicBezTo>
                    <a:pt x="41" y="85"/>
                    <a:pt x="42" y="83"/>
                    <a:pt x="44" y="83"/>
                  </a:cubicBezTo>
                  <a:cubicBezTo>
                    <a:pt x="58" y="83"/>
                    <a:pt x="58" y="83"/>
                    <a:pt x="58" y="83"/>
                  </a:cubicBezTo>
                  <a:cubicBezTo>
                    <a:pt x="60" y="83"/>
                    <a:pt x="61" y="85"/>
                    <a:pt x="61" y="87"/>
                  </a:cubicBezTo>
                  <a:lnTo>
                    <a:pt x="61" y="9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grpSp>
    </p:spTree>
    <p:extLst>
      <p:ext uri="{BB962C8B-B14F-4D97-AF65-F5344CB8AC3E}">
        <p14:creationId xmlns:p14="http://schemas.microsoft.com/office/powerpoint/2010/main" val="38513676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4"/>
                                        </p:tgtEl>
                                        <p:attrNameLst>
                                          <p:attrName>style.visibility</p:attrName>
                                        </p:attrNameLst>
                                      </p:cBhvr>
                                      <p:to>
                                        <p:strVal val="visible"/>
                                      </p:to>
                                    </p:set>
                                    <p:animEffect transition="in" filter="fade">
                                      <p:cBhvr>
                                        <p:cTn id="10" dur="500"/>
                                        <p:tgtEl>
                                          <p:spTgt spid="5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6"/>
                                        </p:tgtEl>
                                        <p:attrNameLst>
                                          <p:attrName>style.visibility</p:attrName>
                                        </p:attrNameLst>
                                      </p:cBhvr>
                                      <p:to>
                                        <p:strVal val="visible"/>
                                      </p:to>
                                    </p:set>
                                    <p:animEffect transition="in" filter="fade">
                                      <p:cBhvr>
                                        <p:cTn id="13" dur="500"/>
                                        <p:tgtEl>
                                          <p:spTgt spid="5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7"/>
                                        </p:tgtEl>
                                        <p:attrNameLst>
                                          <p:attrName>style.visibility</p:attrName>
                                        </p:attrNameLst>
                                      </p:cBhvr>
                                      <p:to>
                                        <p:strVal val="visible"/>
                                      </p:to>
                                    </p:set>
                                    <p:animEffect transition="in" filter="fade">
                                      <p:cBhvr>
                                        <p:cTn id="16" dur="500"/>
                                        <p:tgtEl>
                                          <p:spTgt spid="5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71"/>
                                        </p:tgtEl>
                                        <p:attrNameLst>
                                          <p:attrName>style.visibility</p:attrName>
                                        </p:attrNameLst>
                                      </p:cBhvr>
                                      <p:to>
                                        <p:strVal val="visible"/>
                                      </p:to>
                                    </p:set>
                                    <p:animEffect transition="in" filter="fade">
                                      <p:cBhvr>
                                        <p:cTn id="19" dur="500"/>
                                        <p:tgtEl>
                                          <p:spTgt spid="71"/>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75"/>
                                        </p:tgtEl>
                                        <p:attrNameLst>
                                          <p:attrName>style.visibility</p:attrName>
                                        </p:attrNameLst>
                                      </p:cBhvr>
                                      <p:to>
                                        <p:strVal val="visible"/>
                                      </p:to>
                                    </p:set>
                                    <p:animEffect transition="in" filter="fade">
                                      <p:cBhvr>
                                        <p:cTn id="22" dur="500"/>
                                        <p:tgtEl>
                                          <p:spTgt spid="75"/>
                                        </p:tgtEl>
                                      </p:cBhvr>
                                    </p:animEffect>
                                  </p:childTnLst>
                                </p:cTn>
                              </p:par>
                              <p:par>
                                <p:cTn id="23" presetID="10" presetClass="entr" presetSubtype="0" fill="hold" nodeType="withEffect">
                                  <p:stCondLst>
                                    <p:cond delay="0"/>
                                  </p:stCondLst>
                                  <p:childTnLst>
                                    <p:set>
                                      <p:cBhvr>
                                        <p:cTn id="24" dur="1" fill="hold">
                                          <p:stCondLst>
                                            <p:cond delay="0"/>
                                          </p:stCondLst>
                                        </p:cTn>
                                        <p:tgtEl>
                                          <p:spTgt spid="79"/>
                                        </p:tgtEl>
                                        <p:attrNameLst>
                                          <p:attrName>style.visibility</p:attrName>
                                        </p:attrNameLst>
                                      </p:cBhvr>
                                      <p:to>
                                        <p:strVal val="visible"/>
                                      </p:to>
                                    </p:set>
                                    <p:animEffect transition="in" filter="fade">
                                      <p:cBhvr>
                                        <p:cTn id="25" dur="500"/>
                                        <p:tgtEl>
                                          <p:spTgt spid="79"/>
                                        </p:tgtEl>
                                      </p:cBhvr>
                                    </p:animEffect>
                                  </p:childTnLst>
                                </p:cTn>
                              </p:par>
                              <p:par>
                                <p:cTn id="26" presetID="10" presetClass="entr" presetSubtype="0" fill="hold" nodeType="withEffect">
                                  <p:stCondLst>
                                    <p:cond delay="0"/>
                                  </p:stCondLst>
                                  <p:childTnLst>
                                    <p:set>
                                      <p:cBhvr>
                                        <p:cTn id="27" dur="1" fill="hold">
                                          <p:stCondLst>
                                            <p:cond delay="0"/>
                                          </p:stCondLst>
                                        </p:cTn>
                                        <p:tgtEl>
                                          <p:spTgt spid="80"/>
                                        </p:tgtEl>
                                        <p:attrNameLst>
                                          <p:attrName>style.visibility</p:attrName>
                                        </p:attrNameLst>
                                      </p:cBhvr>
                                      <p:to>
                                        <p:strVal val="visible"/>
                                      </p:to>
                                    </p:set>
                                    <p:animEffect transition="in" filter="fade">
                                      <p:cBhvr>
                                        <p:cTn id="28" dur="500"/>
                                        <p:tgtEl>
                                          <p:spTgt spid="80"/>
                                        </p:tgtEl>
                                      </p:cBhvr>
                                    </p:animEffect>
                                  </p:childTnLst>
                                </p:cTn>
                              </p:par>
                              <p:par>
                                <p:cTn id="29" presetID="10" presetClass="entr" presetSubtype="0" fill="hold" nodeType="withEffect">
                                  <p:stCondLst>
                                    <p:cond delay="0"/>
                                  </p:stCondLst>
                                  <p:childTnLst>
                                    <p:set>
                                      <p:cBhvr>
                                        <p:cTn id="30" dur="1" fill="hold">
                                          <p:stCondLst>
                                            <p:cond delay="0"/>
                                          </p:stCondLst>
                                        </p:cTn>
                                        <p:tgtEl>
                                          <p:spTgt spid="81"/>
                                        </p:tgtEl>
                                        <p:attrNameLst>
                                          <p:attrName>style.visibility</p:attrName>
                                        </p:attrNameLst>
                                      </p:cBhvr>
                                      <p:to>
                                        <p:strVal val="visible"/>
                                      </p:to>
                                    </p:set>
                                    <p:animEffect transition="in" filter="fade">
                                      <p:cBhvr>
                                        <p:cTn id="31" dur="500"/>
                                        <p:tgtEl>
                                          <p:spTgt spid="81"/>
                                        </p:tgtEl>
                                      </p:cBhvr>
                                    </p:animEffect>
                                  </p:childTnLst>
                                </p:cTn>
                              </p:par>
                              <p:par>
                                <p:cTn id="32" presetID="10" presetClass="entr" presetSubtype="0" fill="hold" nodeType="withEffect">
                                  <p:stCondLst>
                                    <p:cond delay="0"/>
                                  </p:stCondLst>
                                  <p:childTnLst>
                                    <p:set>
                                      <p:cBhvr>
                                        <p:cTn id="33" dur="1" fill="hold">
                                          <p:stCondLst>
                                            <p:cond delay="0"/>
                                          </p:stCondLst>
                                        </p:cTn>
                                        <p:tgtEl>
                                          <p:spTgt spid="38"/>
                                        </p:tgtEl>
                                        <p:attrNameLst>
                                          <p:attrName>style.visibility</p:attrName>
                                        </p:attrNameLst>
                                      </p:cBhvr>
                                      <p:to>
                                        <p:strVal val="visible"/>
                                      </p:to>
                                    </p:set>
                                    <p:animEffect transition="in" filter="fade">
                                      <p:cBhvr>
                                        <p:cTn id="34" dur="500"/>
                                        <p:tgtEl>
                                          <p:spTgt spid="38"/>
                                        </p:tgtEl>
                                      </p:cBhvr>
                                    </p:animEffect>
                                  </p:childTnLst>
                                </p:cTn>
                              </p:par>
                              <p:par>
                                <p:cTn id="35" presetID="10" presetClass="entr" presetSubtype="0" fill="hold" nodeType="withEffect">
                                  <p:stCondLst>
                                    <p:cond delay="0"/>
                                  </p:stCondLst>
                                  <p:childTnLst>
                                    <p:set>
                                      <p:cBhvr>
                                        <p:cTn id="36" dur="1" fill="hold">
                                          <p:stCondLst>
                                            <p:cond delay="0"/>
                                          </p:stCondLst>
                                        </p:cTn>
                                        <p:tgtEl>
                                          <p:spTgt spid="76"/>
                                        </p:tgtEl>
                                        <p:attrNameLst>
                                          <p:attrName>style.visibility</p:attrName>
                                        </p:attrNameLst>
                                      </p:cBhvr>
                                      <p:to>
                                        <p:strVal val="visible"/>
                                      </p:to>
                                    </p:set>
                                    <p:animEffect transition="in" filter="fade">
                                      <p:cBhvr>
                                        <p:cTn id="37" dur="500"/>
                                        <p:tgtEl>
                                          <p:spTgt spid="76"/>
                                        </p:tgtEl>
                                      </p:cBhvr>
                                    </p:animEffect>
                                  </p:childTnLst>
                                </p:cTn>
                              </p:par>
                              <p:par>
                                <p:cTn id="38" presetID="10" presetClass="entr" presetSubtype="0" fill="hold" nodeType="withEffect">
                                  <p:stCondLst>
                                    <p:cond delay="0"/>
                                  </p:stCondLst>
                                  <p:childTnLst>
                                    <p:set>
                                      <p:cBhvr>
                                        <p:cTn id="39" dur="1" fill="hold">
                                          <p:stCondLst>
                                            <p:cond delay="0"/>
                                          </p:stCondLst>
                                        </p:cTn>
                                        <p:tgtEl>
                                          <p:spTgt spid="94"/>
                                        </p:tgtEl>
                                        <p:attrNameLst>
                                          <p:attrName>style.visibility</p:attrName>
                                        </p:attrNameLst>
                                      </p:cBhvr>
                                      <p:to>
                                        <p:strVal val="visible"/>
                                      </p:to>
                                    </p:set>
                                    <p:animEffect transition="in" filter="fade">
                                      <p:cBhvr>
                                        <p:cTn id="40" dur="500"/>
                                        <p:tgtEl>
                                          <p:spTgt spid="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54" grpId="0"/>
      <p:bldP spid="56" grpId="0" animBg="1"/>
      <p:bldP spid="57" grpId="0"/>
      <p:bldP spid="71" grpId="0" animBg="1"/>
      <p:bldP spid="7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7"/>
          <p:cNvSpPr txBox="1">
            <a:spLocks/>
          </p:cNvSpPr>
          <p:nvPr/>
        </p:nvSpPr>
        <p:spPr>
          <a:xfrm>
            <a:off x="655936" y="5797537"/>
            <a:ext cx="9198152" cy="445754"/>
          </a:xfrm>
          <a:prstGeom prst="rect">
            <a:avLst/>
          </a:prstGeom>
        </p:spPr>
        <p:txBody>
          <a:bodyPr/>
          <a:lstStyle>
            <a:lvl1pPr eaLnBrk="1" hangingPunct="1">
              <a:spcAft>
                <a:spcPts val="600"/>
              </a:spcAft>
              <a:defRPr sz="1000" b="1" i="0">
                <a:solidFill>
                  <a:schemeClr val="tx2"/>
                </a:solidFill>
                <a:latin typeface="+mn-lt"/>
                <a:cs typeface="Arial" panose="020B0604020202020204" pitchFamily="34" charset="0"/>
              </a:defRPr>
            </a:lvl1pPr>
            <a:lvl2pPr marL="0" indent="0" eaLnBrk="1" hangingPunct="1">
              <a:spcAft>
                <a:spcPts val="600"/>
              </a:spcAft>
              <a:buFontTx/>
              <a:buNone/>
              <a:defRPr sz="1000" b="0" i="0">
                <a:solidFill>
                  <a:schemeClr val="tx2"/>
                </a:solidFill>
                <a:latin typeface="+mn-lt"/>
                <a:cs typeface="Arial" panose="020B0604020202020204" pitchFamily="34" charset="0"/>
              </a:defRPr>
            </a:lvl2pPr>
            <a:lvl3pPr marL="285750" indent="-283464" algn="l" eaLnBrk="1" hangingPunct="1">
              <a:spcAft>
                <a:spcPts val="600"/>
              </a:spcAft>
              <a:buClrTx/>
              <a:buFont typeface="Univers for KPMG Light" panose="020B0403020202020204" pitchFamily="34" charset="0"/>
              <a:buChar char="—"/>
              <a:defRPr sz="1000" b="0" i="0">
                <a:solidFill>
                  <a:schemeClr val="tx2"/>
                </a:solidFill>
                <a:latin typeface="+mn-lt"/>
                <a:cs typeface="Arial" panose="020B0604020202020204" pitchFamily="34" charset="0"/>
              </a:defRPr>
            </a:lvl3pPr>
            <a:lvl4pPr marL="576000" indent="-228600" algn="l" eaLnBrk="1" hangingPunct="1">
              <a:spcAft>
                <a:spcPts val="600"/>
              </a:spcAft>
              <a:buFont typeface="Univers for KPMG Light" panose="020B0403020202020204" pitchFamily="34" charset="0"/>
              <a:buChar char="-"/>
              <a:defRPr sz="1000" b="0" i="0">
                <a:solidFill>
                  <a:schemeClr val="tx2"/>
                </a:solidFill>
                <a:latin typeface="+mn-lt"/>
                <a:cs typeface="Arial" panose="020B0604020202020204" pitchFamily="34" charset="0"/>
              </a:defRPr>
            </a:lvl4pPr>
            <a:lvl5pPr marL="824400" indent="-283464" algn="l" eaLnBrk="1" hangingPunct="1">
              <a:spcAft>
                <a:spcPts val="600"/>
              </a:spcAft>
              <a:buFont typeface="Univers for KPMG Light" panose="020B0403020202020204" pitchFamily="34" charset="0"/>
              <a:buChar char="—"/>
              <a:defRPr sz="1000" b="0" i="0">
                <a:solidFill>
                  <a:schemeClr val="tx2"/>
                </a:solidFill>
                <a:latin typeface="+mn-lt"/>
                <a:cs typeface="Arial" panose="020B0604020202020204" pitchFamily="34" charset="0"/>
              </a:defRPr>
            </a:lvl5pPr>
            <a:lvl6pPr marL="1098000" indent="-228600" algn="l" eaLnBrk="1" hangingPunct="1">
              <a:spcAft>
                <a:spcPts val="600"/>
              </a:spcAft>
              <a:buFont typeface="Univers for KPMG Light" panose="020B0403020202020204" pitchFamily="34" charset="0"/>
              <a:buChar char="-"/>
              <a:defRPr sz="1000" baseline="0">
                <a:solidFill>
                  <a:schemeClr val="tx2"/>
                </a:solidFill>
                <a:latin typeface="+mn-lt"/>
              </a:defRPr>
            </a:lvl6pPr>
            <a:lvl7pPr marL="1371600" indent="-283464" algn="l" eaLnBrk="1" hangingPunct="1">
              <a:spcAft>
                <a:spcPts val="600"/>
              </a:spcAft>
              <a:buFont typeface="Univers for KPMG Light" panose="020B0403020202020204" pitchFamily="34" charset="0"/>
              <a:buChar char="—"/>
              <a:defRPr sz="1000">
                <a:solidFill>
                  <a:schemeClr val="tx2"/>
                </a:solidFill>
                <a:latin typeface="+mn-lt"/>
              </a:defRPr>
            </a:lvl7pPr>
            <a:lvl8pPr marL="1645200" indent="-230400" algn="l" eaLnBrk="1" hangingPunct="1">
              <a:spcAft>
                <a:spcPts val="600"/>
              </a:spcAft>
              <a:buFont typeface="Univers for KPMG Light" panose="020B0403020202020204" pitchFamily="34" charset="0"/>
              <a:buChar char="-"/>
              <a:defRPr sz="1000">
                <a:solidFill>
                  <a:schemeClr val="tx2"/>
                </a:solidFill>
                <a:latin typeface="+mn-lt"/>
              </a:defRPr>
            </a:lvl8pPr>
            <a:lvl9pPr marL="2152650" indent="-283464" algn="l" eaLnBrk="1" hangingPunct="1">
              <a:spcAft>
                <a:spcPts val="600"/>
              </a:spcAft>
              <a:buFont typeface="Univers for KPMG Light" panose="020B0403020202020204" pitchFamily="34" charset="0"/>
              <a:buChar char="—"/>
              <a:defRPr sz="1000">
                <a:solidFill>
                  <a:srgbClr val="00338D"/>
                </a:solidFill>
                <a:latin typeface="+mn-lt"/>
              </a:defRPr>
            </a:lvl9pPr>
          </a:lstStyle>
          <a:p>
            <a:pPr defTabSz="914400"/>
            <a:r>
              <a:rPr lang="es-ES" b="0" kern="0" dirty="0" smtClean="0">
                <a:solidFill>
                  <a:schemeClr val="tx1">
                    <a:lumMod val="65000"/>
                    <a:lumOff val="35000"/>
                  </a:schemeClr>
                </a:solidFill>
                <a:latin typeface="Univers for KPMG Cond" panose="020B0606020202020204" pitchFamily="34" charset="0"/>
              </a:rPr>
              <a:t>Estimaciones </a:t>
            </a:r>
            <a:r>
              <a:rPr lang="es-ES" b="0" kern="0" dirty="0">
                <a:solidFill>
                  <a:schemeClr val="tx1">
                    <a:lumMod val="65000"/>
                    <a:lumOff val="35000"/>
                  </a:schemeClr>
                </a:solidFill>
                <a:latin typeface="Univers for KPMG Cond" panose="020B0606020202020204" pitchFamily="34" charset="0"/>
              </a:rPr>
              <a:t>para el año 2014 en base a la información </a:t>
            </a:r>
            <a:r>
              <a:rPr lang="es-ES" b="0" kern="0" dirty="0" smtClean="0">
                <a:solidFill>
                  <a:schemeClr val="tx1">
                    <a:lumMod val="65000"/>
                    <a:lumOff val="35000"/>
                  </a:schemeClr>
                </a:solidFill>
                <a:latin typeface="Univers for KPMG Cond" panose="020B0606020202020204" pitchFamily="34" charset="0"/>
              </a:rPr>
              <a:t>disponible. Se </a:t>
            </a:r>
            <a:r>
              <a:rPr lang="es-ES" b="0" kern="0" dirty="0">
                <a:solidFill>
                  <a:schemeClr val="tx1">
                    <a:lumMod val="65000"/>
                    <a:lumOff val="35000"/>
                  </a:schemeClr>
                </a:solidFill>
                <a:latin typeface="Univers for KPMG Cond" panose="020B0606020202020204" pitchFamily="34" charset="0"/>
              </a:rPr>
              <a:t>ha utilizado información da las encuestas Familitur y Egatur del Instituto Nacional de estadística (INE), de la Conferencia Episcopal Española (CEE), y de las listas de Catedrales de España y de Patrimonio Mundial de la Humanidad. Se ha utilizado el marco Input-Output para calcular el impacto indirecto e </a:t>
            </a:r>
            <a:r>
              <a:rPr lang="es-ES" b="0" kern="0" dirty="0" smtClean="0">
                <a:solidFill>
                  <a:schemeClr val="tx1">
                    <a:lumMod val="65000"/>
                    <a:lumOff val="35000"/>
                  </a:schemeClr>
                </a:solidFill>
                <a:latin typeface="Univers for KPMG Cond" panose="020B0606020202020204" pitchFamily="34" charset="0"/>
              </a:rPr>
              <a:t>inducido. </a:t>
            </a:r>
            <a:endParaRPr lang="es-ES" b="0" kern="0" dirty="0">
              <a:solidFill>
                <a:schemeClr val="tx1">
                  <a:lumMod val="65000"/>
                  <a:lumOff val="35000"/>
                </a:schemeClr>
              </a:solidFill>
              <a:latin typeface="Univers for KPMG Cond" panose="020B0606020202020204" pitchFamily="34" charset="0"/>
            </a:endParaRPr>
          </a:p>
        </p:txBody>
      </p:sp>
      <p:sp>
        <p:nvSpPr>
          <p:cNvPr id="98" name="Rectangle 97"/>
          <p:cNvSpPr/>
          <p:nvPr/>
        </p:nvSpPr>
        <p:spPr>
          <a:xfrm>
            <a:off x="1303304" y="1841514"/>
            <a:ext cx="3228764" cy="802253"/>
          </a:xfrm>
          <a:prstGeom prst="rect">
            <a:avLst/>
          </a:prstGeom>
          <a:noFill/>
          <a:ln w="6350" cap="flat" cmpd="sng" algn="ctr">
            <a:solidFill>
              <a:srgbClr val="00338D"/>
            </a:solidFill>
            <a:prstDash val="solid"/>
            <a:miter lim="800000"/>
          </a:ln>
          <a:effectLst/>
          <a:extLst>
            <a:ext uri="{909E8E84-426E-40DD-AFC4-6F175D3DCCD1}">
              <a14:hiddenFill xmlns:a14="http://schemas.microsoft.com/office/drawing/2010/main">
                <a:solidFill>
                  <a:schemeClr val="accent1"/>
                </a:solidFill>
              </a14:hiddenFill>
            </a:ext>
          </a:extLst>
        </p:spPr>
        <p:txBody>
          <a:bodyPr rtlCol="0" anchor="t" anchorCtr="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1600" b="1" i="0" u="none" strike="noStrike" kern="0" cap="none" spc="0" normalizeH="0" baseline="0" noProof="0" dirty="0" smtClean="0">
              <a:ln>
                <a:noFill/>
              </a:ln>
              <a:solidFill>
                <a:srgbClr val="000000"/>
              </a:solidFill>
              <a:effectLst/>
              <a:uLnTx/>
              <a:uFillTx/>
              <a:latin typeface="Univers for KPMG Cond" pitchFamily="34" charset="0"/>
              <a:ea typeface="+mn-ea"/>
              <a:cs typeface="+mn-cs"/>
            </a:endParaRPr>
          </a:p>
        </p:txBody>
      </p:sp>
      <p:grpSp>
        <p:nvGrpSpPr>
          <p:cNvPr id="99" name="Group 276"/>
          <p:cNvGrpSpPr/>
          <p:nvPr/>
        </p:nvGrpSpPr>
        <p:grpSpPr>
          <a:xfrm>
            <a:off x="1457101" y="2036819"/>
            <a:ext cx="252000" cy="228000"/>
            <a:chOff x="414338" y="2293937"/>
            <a:chExt cx="815975" cy="814387"/>
          </a:xfrm>
          <a:solidFill>
            <a:srgbClr val="8E258D">
              <a:lumMod val="75000"/>
            </a:srgbClr>
          </a:solidFill>
        </p:grpSpPr>
        <p:sp>
          <p:nvSpPr>
            <p:cNvPr id="100" name="Freeform 187"/>
            <p:cNvSpPr>
              <a:spLocks noEditPoints="1"/>
            </p:cNvSpPr>
            <p:nvPr/>
          </p:nvSpPr>
          <p:spPr bwMode="auto">
            <a:xfrm>
              <a:off x="414338" y="2293937"/>
              <a:ext cx="815975" cy="814387"/>
            </a:xfrm>
            <a:custGeom>
              <a:avLst/>
              <a:gdLst/>
              <a:ahLst/>
              <a:cxnLst>
                <a:cxn ang="0">
                  <a:pos x="317" y="634"/>
                </a:cxn>
                <a:cxn ang="0">
                  <a:pos x="0" y="317"/>
                </a:cxn>
                <a:cxn ang="0">
                  <a:pos x="317" y="0"/>
                </a:cxn>
                <a:cxn ang="0">
                  <a:pos x="635" y="317"/>
                </a:cxn>
                <a:cxn ang="0">
                  <a:pos x="317" y="634"/>
                </a:cxn>
                <a:cxn ang="0">
                  <a:pos x="317" y="36"/>
                </a:cxn>
                <a:cxn ang="0">
                  <a:pos x="36" y="317"/>
                </a:cxn>
                <a:cxn ang="0">
                  <a:pos x="317" y="598"/>
                </a:cxn>
                <a:cxn ang="0">
                  <a:pos x="599" y="317"/>
                </a:cxn>
                <a:cxn ang="0">
                  <a:pos x="317" y="36"/>
                </a:cxn>
              </a:cxnLst>
              <a:rect l="0" t="0" r="r" b="b"/>
              <a:pathLst>
                <a:path w="635" h="634">
                  <a:moveTo>
                    <a:pt x="317" y="634"/>
                  </a:moveTo>
                  <a:cubicBezTo>
                    <a:pt x="143" y="634"/>
                    <a:pt x="0" y="492"/>
                    <a:pt x="0" y="317"/>
                  </a:cubicBezTo>
                  <a:cubicBezTo>
                    <a:pt x="0" y="142"/>
                    <a:pt x="143" y="0"/>
                    <a:pt x="317" y="0"/>
                  </a:cubicBezTo>
                  <a:cubicBezTo>
                    <a:pt x="492" y="0"/>
                    <a:pt x="635" y="142"/>
                    <a:pt x="635" y="317"/>
                  </a:cubicBezTo>
                  <a:cubicBezTo>
                    <a:pt x="635" y="492"/>
                    <a:pt x="492" y="634"/>
                    <a:pt x="317" y="634"/>
                  </a:cubicBezTo>
                  <a:close/>
                  <a:moveTo>
                    <a:pt x="317" y="36"/>
                  </a:moveTo>
                  <a:cubicBezTo>
                    <a:pt x="162" y="36"/>
                    <a:pt x="36" y="162"/>
                    <a:pt x="36" y="317"/>
                  </a:cubicBezTo>
                  <a:cubicBezTo>
                    <a:pt x="36" y="472"/>
                    <a:pt x="162" y="598"/>
                    <a:pt x="317" y="598"/>
                  </a:cubicBezTo>
                  <a:cubicBezTo>
                    <a:pt x="473" y="598"/>
                    <a:pt x="599" y="472"/>
                    <a:pt x="599" y="317"/>
                  </a:cubicBezTo>
                  <a:cubicBezTo>
                    <a:pt x="599" y="162"/>
                    <a:pt x="473" y="36"/>
                    <a:pt x="317" y="36"/>
                  </a:cubicBezTo>
                  <a:close/>
                </a:path>
              </a:pathLst>
            </a:custGeom>
            <a:grpFill/>
            <a:ln w="9525">
              <a:solidFill>
                <a:srgbClr val="00338D"/>
              </a:solid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sp>
          <p:nvSpPr>
            <p:cNvPr id="101" name="Freeform 188"/>
            <p:cNvSpPr>
              <a:spLocks noEditPoints="1"/>
            </p:cNvSpPr>
            <p:nvPr/>
          </p:nvSpPr>
          <p:spPr bwMode="auto">
            <a:xfrm>
              <a:off x="576263" y="2298700"/>
              <a:ext cx="492125" cy="804862"/>
            </a:xfrm>
            <a:custGeom>
              <a:avLst/>
              <a:gdLst/>
              <a:ahLst/>
              <a:cxnLst>
                <a:cxn ang="0">
                  <a:pos x="191" y="626"/>
                </a:cxn>
                <a:cxn ang="0">
                  <a:pos x="54" y="532"/>
                </a:cxn>
                <a:cxn ang="0">
                  <a:pos x="0" y="313"/>
                </a:cxn>
                <a:cxn ang="0">
                  <a:pos x="54" y="94"/>
                </a:cxn>
                <a:cxn ang="0">
                  <a:pos x="191" y="0"/>
                </a:cxn>
                <a:cxn ang="0">
                  <a:pos x="329" y="94"/>
                </a:cxn>
                <a:cxn ang="0">
                  <a:pos x="383" y="313"/>
                </a:cxn>
                <a:cxn ang="0">
                  <a:pos x="329" y="532"/>
                </a:cxn>
                <a:cxn ang="0">
                  <a:pos x="191" y="626"/>
                </a:cxn>
                <a:cxn ang="0">
                  <a:pos x="191" y="28"/>
                </a:cxn>
                <a:cxn ang="0">
                  <a:pos x="28" y="313"/>
                </a:cxn>
                <a:cxn ang="0">
                  <a:pos x="191" y="598"/>
                </a:cxn>
                <a:cxn ang="0">
                  <a:pos x="355" y="313"/>
                </a:cxn>
                <a:cxn ang="0">
                  <a:pos x="191" y="28"/>
                </a:cxn>
              </a:cxnLst>
              <a:rect l="0" t="0" r="r" b="b"/>
              <a:pathLst>
                <a:path w="383" h="626">
                  <a:moveTo>
                    <a:pt x="191" y="626"/>
                  </a:moveTo>
                  <a:cubicBezTo>
                    <a:pt x="139" y="626"/>
                    <a:pt x="90" y="592"/>
                    <a:pt x="54" y="532"/>
                  </a:cubicBezTo>
                  <a:cubicBezTo>
                    <a:pt x="19" y="473"/>
                    <a:pt x="0" y="395"/>
                    <a:pt x="0" y="313"/>
                  </a:cubicBezTo>
                  <a:cubicBezTo>
                    <a:pt x="0" y="230"/>
                    <a:pt x="19" y="153"/>
                    <a:pt x="54" y="94"/>
                  </a:cubicBezTo>
                  <a:cubicBezTo>
                    <a:pt x="90" y="33"/>
                    <a:pt x="139" y="0"/>
                    <a:pt x="191" y="0"/>
                  </a:cubicBezTo>
                  <a:cubicBezTo>
                    <a:pt x="244" y="0"/>
                    <a:pt x="293" y="33"/>
                    <a:pt x="329" y="94"/>
                  </a:cubicBezTo>
                  <a:cubicBezTo>
                    <a:pt x="364" y="153"/>
                    <a:pt x="383" y="230"/>
                    <a:pt x="383" y="313"/>
                  </a:cubicBezTo>
                  <a:cubicBezTo>
                    <a:pt x="383" y="395"/>
                    <a:pt x="364" y="473"/>
                    <a:pt x="329" y="532"/>
                  </a:cubicBezTo>
                  <a:cubicBezTo>
                    <a:pt x="293" y="592"/>
                    <a:pt x="244" y="626"/>
                    <a:pt x="191" y="626"/>
                  </a:cubicBezTo>
                  <a:close/>
                  <a:moveTo>
                    <a:pt x="191" y="28"/>
                  </a:moveTo>
                  <a:cubicBezTo>
                    <a:pt x="101" y="28"/>
                    <a:pt x="28" y="156"/>
                    <a:pt x="28" y="313"/>
                  </a:cubicBezTo>
                  <a:cubicBezTo>
                    <a:pt x="28" y="470"/>
                    <a:pt x="101" y="598"/>
                    <a:pt x="191" y="598"/>
                  </a:cubicBezTo>
                  <a:cubicBezTo>
                    <a:pt x="282" y="598"/>
                    <a:pt x="355" y="470"/>
                    <a:pt x="355" y="313"/>
                  </a:cubicBezTo>
                  <a:cubicBezTo>
                    <a:pt x="355" y="156"/>
                    <a:pt x="282" y="28"/>
                    <a:pt x="191" y="28"/>
                  </a:cubicBezTo>
                  <a:close/>
                </a:path>
              </a:pathLst>
            </a:custGeom>
            <a:grpFill/>
            <a:ln w="9525">
              <a:solidFill>
                <a:srgbClr val="00338D"/>
              </a:solid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sp>
          <p:nvSpPr>
            <p:cNvPr id="102" name="Rectangle 189"/>
            <p:cNvSpPr>
              <a:spLocks noChangeArrowheads="1"/>
            </p:cNvSpPr>
            <p:nvPr/>
          </p:nvSpPr>
          <p:spPr bwMode="auto">
            <a:xfrm>
              <a:off x="803275" y="2317750"/>
              <a:ext cx="36513" cy="766762"/>
            </a:xfrm>
            <a:prstGeom prst="rect">
              <a:avLst/>
            </a:prstGeom>
            <a:grpFill/>
            <a:ln w="9525">
              <a:solidFill>
                <a:srgbClr val="00338D"/>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sp>
          <p:nvSpPr>
            <p:cNvPr id="103" name="Rectangle 190"/>
            <p:cNvSpPr>
              <a:spLocks noChangeArrowheads="1"/>
            </p:cNvSpPr>
            <p:nvPr/>
          </p:nvSpPr>
          <p:spPr bwMode="auto">
            <a:xfrm>
              <a:off x="438150" y="2678112"/>
              <a:ext cx="768350" cy="46037"/>
            </a:xfrm>
            <a:prstGeom prst="rect">
              <a:avLst/>
            </a:prstGeom>
            <a:grpFill/>
            <a:ln w="9525">
              <a:solidFill>
                <a:srgbClr val="00338D"/>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sp>
          <p:nvSpPr>
            <p:cNvPr id="104" name="Rectangle 191"/>
            <p:cNvSpPr>
              <a:spLocks noChangeArrowheads="1"/>
            </p:cNvSpPr>
            <p:nvPr/>
          </p:nvSpPr>
          <p:spPr bwMode="auto">
            <a:xfrm>
              <a:off x="506413" y="2462212"/>
              <a:ext cx="644525" cy="36512"/>
            </a:xfrm>
            <a:prstGeom prst="rect">
              <a:avLst/>
            </a:prstGeom>
            <a:grpFill/>
            <a:ln w="9525">
              <a:solidFill>
                <a:srgbClr val="00338D"/>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sp>
          <p:nvSpPr>
            <p:cNvPr id="105" name="Rectangle 192"/>
            <p:cNvSpPr>
              <a:spLocks noChangeArrowheads="1"/>
            </p:cNvSpPr>
            <p:nvPr/>
          </p:nvSpPr>
          <p:spPr bwMode="auto">
            <a:xfrm>
              <a:off x="506413" y="2903537"/>
              <a:ext cx="641350" cy="34925"/>
            </a:xfrm>
            <a:prstGeom prst="rect">
              <a:avLst/>
            </a:prstGeom>
            <a:grpFill/>
            <a:ln w="9525">
              <a:solidFill>
                <a:srgbClr val="00338D"/>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grpSp>
      <p:sp>
        <p:nvSpPr>
          <p:cNvPr id="106" name="TextBox 105"/>
          <p:cNvSpPr txBox="1"/>
          <p:nvPr/>
        </p:nvSpPr>
        <p:spPr>
          <a:xfrm>
            <a:off x="1626762" y="1937351"/>
            <a:ext cx="2704786" cy="707886"/>
          </a:xfrm>
          <a:prstGeom prst="rect">
            <a:avLst/>
          </a:prstGeom>
          <a:noFill/>
        </p:spPr>
        <p:txBody>
          <a:bodyPr wrap="square" lIns="0" tIns="0" rIns="0" bIns="0" rtlCol="0">
            <a:spAutoFit/>
          </a:bodyPr>
          <a:lstStyle/>
          <a:p>
            <a:pPr marL="174625" marR="0" lvl="0" indent="0" defTabSz="914400" eaLnBrk="1" fontAlgn="auto" latinLnBrk="0" hangingPunct="1">
              <a:lnSpc>
                <a:spcPct val="100000"/>
              </a:lnSpc>
              <a:spcBef>
                <a:spcPts val="0"/>
              </a:spcBef>
              <a:spcAft>
                <a:spcPts val="0"/>
              </a:spcAft>
              <a:buClrTx/>
              <a:buSzTx/>
              <a:buFontTx/>
              <a:buNone/>
              <a:tabLst/>
              <a:defRPr/>
            </a:pPr>
            <a:r>
              <a:rPr kumimoji="0" lang="es-ES" sz="1400" b="0" i="0" u="none" strike="noStrike" kern="0" cap="none" spc="0" normalizeH="0" baseline="0" noProof="0" dirty="0" smtClean="0">
                <a:ln>
                  <a:noFill/>
                </a:ln>
                <a:solidFill>
                  <a:srgbClr val="000000"/>
                </a:solidFill>
                <a:effectLst/>
                <a:uLnTx/>
                <a:uFillTx/>
                <a:latin typeface="Univers for KPMG Cond" pitchFamily="34" charset="0"/>
              </a:rPr>
              <a:t>Bien declarado Patrimonio de la Humanidad por la UNESCO: </a:t>
            </a:r>
            <a:r>
              <a:rPr lang="es-ES" sz="1800" kern="0" noProof="0" dirty="0" smtClean="0">
                <a:solidFill>
                  <a:srgbClr val="000000"/>
                </a:solidFill>
                <a:latin typeface="Univers for KPMG Cond" pitchFamily="34" charset="0"/>
              </a:rPr>
              <a:t>196,5</a:t>
            </a:r>
            <a:r>
              <a:rPr kumimoji="0" lang="es-ES" sz="1400" b="0" i="0" u="none" strike="noStrike" kern="0" cap="none" spc="0" normalizeH="0" baseline="0" noProof="0" dirty="0" smtClean="0">
                <a:ln>
                  <a:noFill/>
                </a:ln>
                <a:solidFill>
                  <a:srgbClr val="000000"/>
                </a:solidFill>
                <a:effectLst/>
                <a:uLnTx/>
                <a:uFillTx/>
                <a:latin typeface="Univers for KPMG Cond" pitchFamily="34" charset="0"/>
              </a:rPr>
              <a:t> Millones de euros</a:t>
            </a:r>
            <a:endParaRPr lang="es-ES" sz="1800" kern="0" dirty="0">
              <a:solidFill>
                <a:srgbClr val="000000"/>
              </a:solidFill>
              <a:latin typeface="Univers for KPMG Cond" pitchFamily="34" charset="0"/>
            </a:endParaRPr>
          </a:p>
        </p:txBody>
      </p:sp>
      <p:sp>
        <p:nvSpPr>
          <p:cNvPr id="107" name="Rectangle 106"/>
          <p:cNvSpPr/>
          <p:nvPr/>
        </p:nvSpPr>
        <p:spPr>
          <a:xfrm>
            <a:off x="1183221" y="1135059"/>
            <a:ext cx="3347994" cy="576184"/>
          </a:xfrm>
          <a:prstGeom prst="rect">
            <a:avLst/>
          </a:prstGeom>
          <a:noFill/>
          <a:ln w="6350" cap="flat" cmpd="sng" algn="ctr">
            <a:noFill/>
            <a:prstDash val="solid"/>
            <a:miter lim="800000"/>
          </a:ln>
          <a:effectLst/>
          <a:extLst>
            <a:ext uri="{909E8E84-426E-40DD-AFC4-6F175D3DCCD1}">
              <a14:hiddenFill xmlns:a14="http://schemas.microsoft.com/office/drawing/2010/main">
                <a:solidFill>
                  <a:schemeClr val="accent1"/>
                </a:solidFill>
              </a14:hiddenFill>
            </a:ext>
          </a:extLst>
        </p:spPr>
        <p:txBody>
          <a:bodyPr rtlCol="0" anchor="ctr" anchorCtr="0"/>
          <a:lstStyle/>
          <a:p>
            <a:pPr marL="88900"/>
            <a:r>
              <a:rPr lang="es-ES" sz="1400" kern="0" dirty="0" smtClean="0">
                <a:solidFill>
                  <a:srgbClr val="00338D"/>
                </a:solidFill>
                <a:latin typeface="Univers for KPMG Cond" pitchFamily="34" charset="0"/>
              </a:rPr>
              <a:t>Impacto económico directo de cada bien inmueble </a:t>
            </a:r>
            <a:r>
              <a:rPr lang="es-ES" sz="1400" kern="0" dirty="0">
                <a:solidFill>
                  <a:srgbClr val="00338D"/>
                </a:solidFill>
                <a:latin typeface="Univers for KPMG Cond" pitchFamily="34" charset="0"/>
              </a:rPr>
              <a:t>de interés cultural </a:t>
            </a:r>
            <a:r>
              <a:rPr lang="es-ES" sz="1400" kern="0" dirty="0" smtClean="0">
                <a:solidFill>
                  <a:srgbClr val="00338D"/>
                </a:solidFill>
                <a:latin typeface="Univers for KPMG Cond" pitchFamily="34" charset="0"/>
              </a:rPr>
              <a:t>de </a:t>
            </a:r>
            <a:r>
              <a:rPr lang="es-ES" sz="1400" kern="0" dirty="0">
                <a:solidFill>
                  <a:srgbClr val="00338D"/>
                </a:solidFill>
                <a:latin typeface="Univers for KPMG Cond" pitchFamily="34" charset="0"/>
              </a:rPr>
              <a:t>la </a:t>
            </a:r>
            <a:r>
              <a:rPr lang="es-ES" sz="1400" kern="0" dirty="0" smtClean="0">
                <a:solidFill>
                  <a:srgbClr val="00338D"/>
                </a:solidFill>
                <a:latin typeface="Univers for KPMG Cond" pitchFamily="34" charset="0"/>
              </a:rPr>
              <a:t>Iglesia</a:t>
            </a:r>
            <a:endParaRPr kumimoji="0" lang="es-ES" sz="1000" b="0" i="0" u="none" strike="noStrike" kern="0" cap="none" spc="0" normalizeH="0" baseline="0" noProof="0" dirty="0" smtClean="0">
              <a:ln>
                <a:noFill/>
              </a:ln>
              <a:solidFill>
                <a:srgbClr val="00338D"/>
              </a:solidFill>
              <a:effectLst/>
              <a:uLnTx/>
              <a:uFillTx/>
              <a:latin typeface="Univers for KPMG Cond" pitchFamily="34" charset="0"/>
            </a:endParaRPr>
          </a:p>
        </p:txBody>
      </p:sp>
      <p:sp>
        <p:nvSpPr>
          <p:cNvPr id="108" name="Rectangle 107"/>
          <p:cNvSpPr/>
          <p:nvPr/>
        </p:nvSpPr>
        <p:spPr>
          <a:xfrm>
            <a:off x="4700329" y="1356629"/>
            <a:ext cx="4586042" cy="1425397"/>
          </a:xfrm>
          <a:prstGeom prst="rect">
            <a:avLst/>
          </a:prstGeom>
          <a:solidFill>
            <a:srgbClr val="00338D">
              <a:alpha val="1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109" name="Group 108"/>
          <p:cNvGrpSpPr/>
          <p:nvPr/>
        </p:nvGrpSpPr>
        <p:grpSpPr>
          <a:xfrm>
            <a:off x="6186719" y="1490747"/>
            <a:ext cx="3138545" cy="1240117"/>
            <a:chOff x="1778446" y="2967922"/>
            <a:chExt cx="6334195" cy="2427372"/>
          </a:xfrm>
        </p:grpSpPr>
        <p:sp>
          <p:nvSpPr>
            <p:cNvPr id="110" name="Oval 109"/>
            <p:cNvSpPr/>
            <p:nvPr/>
          </p:nvSpPr>
          <p:spPr>
            <a:xfrm>
              <a:off x="2938987" y="3716338"/>
              <a:ext cx="1047295" cy="1022514"/>
            </a:xfrm>
            <a:prstGeom prst="ellipse">
              <a:avLst/>
            </a:prstGeom>
            <a:solidFill>
              <a:srgbClr val="005EB8">
                <a:alpha val="7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1" name="Oval 110"/>
            <p:cNvSpPr/>
            <p:nvPr/>
          </p:nvSpPr>
          <p:spPr>
            <a:xfrm>
              <a:off x="2350927" y="4254814"/>
              <a:ext cx="1176120" cy="1140480"/>
            </a:xfrm>
            <a:prstGeom prst="ellipse">
              <a:avLst/>
            </a:prstGeom>
            <a:solidFill>
              <a:schemeClr val="accent5">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2" name="Oval 111"/>
            <p:cNvSpPr/>
            <p:nvPr/>
          </p:nvSpPr>
          <p:spPr>
            <a:xfrm>
              <a:off x="1778446" y="3117716"/>
              <a:ext cx="1475063" cy="1440160"/>
            </a:xfrm>
            <a:prstGeom prst="ellipse">
              <a:avLst/>
            </a:prstGeom>
            <a:solidFill>
              <a:srgbClr val="00338D">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000">
                <a:solidFill>
                  <a:srgbClr val="FFFFFF"/>
                </a:solidFill>
              </a:endParaRPr>
            </a:p>
          </p:txBody>
        </p:sp>
        <p:sp>
          <p:nvSpPr>
            <p:cNvPr id="113" name="Rectangle 112"/>
            <p:cNvSpPr/>
            <p:nvPr/>
          </p:nvSpPr>
          <p:spPr>
            <a:xfrm>
              <a:off x="3675888" y="2967922"/>
              <a:ext cx="2341669" cy="481946"/>
            </a:xfrm>
            <a:prstGeom prst="rect">
              <a:avLst/>
            </a:prstGeom>
            <a:noFill/>
          </p:spPr>
          <p:txBody>
            <a:bodyPr wrap="square" lIns="0" tIns="0" rIns="0" bIns="0" rtlCol="0">
              <a:spAutoFit/>
            </a:bodyPr>
            <a:lstStyle/>
            <a:p>
              <a:r>
                <a:rPr lang="es-ES" sz="1600" b="1" dirty="0" smtClean="0">
                  <a:solidFill>
                    <a:srgbClr val="BC204B"/>
                  </a:solidFill>
                  <a:latin typeface="Univers for KPMG Cond" panose="020B0606020202020204" pitchFamily="34" charset="0"/>
                  <a:cs typeface="Arial" pitchFamily="34" charset="0"/>
                </a:rPr>
                <a:t>196,5 Mill.€</a:t>
              </a:r>
              <a:endParaRPr lang="es-ES_tradnl" sz="1600" b="1" dirty="0">
                <a:solidFill>
                  <a:srgbClr val="BC204B"/>
                </a:solidFill>
                <a:latin typeface="Univers for KPMG Cond" panose="020B0606020202020204" pitchFamily="34" charset="0"/>
                <a:cs typeface="Arial" pitchFamily="34" charset="0"/>
              </a:endParaRPr>
            </a:p>
          </p:txBody>
        </p:sp>
        <p:sp>
          <p:nvSpPr>
            <p:cNvPr id="114" name="Rectangle 113"/>
            <p:cNvSpPr/>
            <p:nvPr/>
          </p:nvSpPr>
          <p:spPr>
            <a:xfrm>
              <a:off x="2253801" y="3598372"/>
              <a:ext cx="834027" cy="421704"/>
            </a:xfrm>
            <a:prstGeom prst="rect">
              <a:avLst/>
            </a:prstGeom>
            <a:noFill/>
          </p:spPr>
          <p:txBody>
            <a:bodyPr wrap="square" lIns="0" tIns="0" rIns="0" bIns="0" rtlCol="0">
              <a:spAutoFit/>
            </a:bodyPr>
            <a:lstStyle/>
            <a:p>
              <a:r>
                <a:rPr lang="es-ES" sz="1400" dirty="0" smtClean="0">
                  <a:solidFill>
                    <a:schemeClr val="bg1"/>
                  </a:solidFill>
                  <a:latin typeface="Univers for KPMG Cond" panose="020B0606020202020204" pitchFamily="34" charset="0"/>
                  <a:cs typeface="Arial" pitchFamily="34" charset="0"/>
                </a:rPr>
                <a:t>49%</a:t>
              </a:r>
              <a:endParaRPr lang="es-ES_tradnl" sz="1400" dirty="0">
                <a:solidFill>
                  <a:schemeClr val="bg1"/>
                </a:solidFill>
                <a:latin typeface="Univers for KPMG Cond" panose="020B0606020202020204" pitchFamily="34" charset="0"/>
                <a:cs typeface="Arial" pitchFamily="34" charset="0"/>
              </a:endParaRPr>
            </a:p>
          </p:txBody>
        </p:sp>
        <p:sp>
          <p:nvSpPr>
            <p:cNvPr id="115" name="Rectangle 114"/>
            <p:cNvSpPr/>
            <p:nvPr/>
          </p:nvSpPr>
          <p:spPr>
            <a:xfrm>
              <a:off x="2659562" y="4632874"/>
              <a:ext cx="834027" cy="421704"/>
            </a:xfrm>
            <a:prstGeom prst="rect">
              <a:avLst/>
            </a:prstGeom>
            <a:noFill/>
          </p:spPr>
          <p:txBody>
            <a:bodyPr wrap="square" lIns="0" tIns="0" rIns="0" bIns="0" rtlCol="0">
              <a:spAutoFit/>
            </a:bodyPr>
            <a:lstStyle/>
            <a:p>
              <a:r>
                <a:rPr lang="es-ES" sz="1400" dirty="0" smtClean="0">
                  <a:solidFill>
                    <a:schemeClr val="bg1"/>
                  </a:solidFill>
                  <a:latin typeface="Univers for KPMG Cond" panose="020B0606020202020204" pitchFamily="34" charset="0"/>
                  <a:cs typeface="Arial" pitchFamily="34" charset="0"/>
                </a:rPr>
                <a:t>29%</a:t>
              </a:r>
              <a:endParaRPr lang="es-ES_tradnl" sz="1400" dirty="0">
                <a:solidFill>
                  <a:schemeClr val="bg1"/>
                </a:solidFill>
                <a:latin typeface="Univers for KPMG Cond" panose="020B0606020202020204" pitchFamily="34" charset="0"/>
                <a:cs typeface="Arial" pitchFamily="34" charset="0"/>
              </a:endParaRPr>
            </a:p>
          </p:txBody>
        </p:sp>
        <p:sp>
          <p:nvSpPr>
            <p:cNvPr id="116" name="Rectangle 115"/>
            <p:cNvSpPr/>
            <p:nvPr/>
          </p:nvSpPr>
          <p:spPr>
            <a:xfrm>
              <a:off x="3237902" y="3970326"/>
              <a:ext cx="834027" cy="421704"/>
            </a:xfrm>
            <a:prstGeom prst="rect">
              <a:avLst/>
            </a:prstGeom>
            <a:noFill/>
          </p:spPr>
          <p:txBody>
            <a:bodyPr wrap="square" lIns="0" tIns="0" rIns="0" bIns="0" rtlCol="0">
              <a:spAutoFit/>
            </a:bodyPr>
            <a:lstStyle/>
            <a:p>
              <a:r>
                <a:rPr lang="es-ES" sz="1400" dirty="0" smtClean="0">
                  <a:solidFill>
                    <a:schemeClr val="bg1"/>
                  </a:solidFill>
                  <a:latin typeface="Univers for KPMG Cond" panose="020B0606020202020204" pitchFamily="34" charset="0"/>
                  <a:cs typeface="Arial" pitchFamily="34" charset="0"/>
                </a:rPr>
                <a:t>22%</a:t>
              </a:r>
              <a:endParaRPr lang="es-ES_tradnl" sz="1400" dirty="0">
                <a:solidFill>
                  <a:schemeClr val="bg1"/>
                </a:solidFill>
                <a:latin typeface="Univers for KPMG Cond" panose="020B0606020202020204" pitchFamily="34" charset="0"/>
                <a:cs typeface="Arial" pitchFamily="34" charset="0"/>
              </a:endParaRPr>
            </a:p>
          </p:txBody>
        </p:sp>
        <p:cxnSp>
          <p:nvCxnSpPr>
            <p:cNvPr id="117" name="Straight Connector 116"/>
            <p:cNvCxnSpPr/>
            <p:nvPr/>
          </p:nvCxnSpPr>
          <p:spPr>
            <a:xfrm>
              <a:off x="3191441" y="3456504"/>
              <a:ext cx="2760890" cy="0"/>
            </a:xfrm>
            <a:prstGeom prst="line">
              <a:avLst/>
            </a:prstGeom>
            <a:ln>
              <a:solidFill>
                <a:srgbClr val="747678"/>
              </a:solidFill>
            </a:ln>
          </p:spPr>
          <p:style>
            <a:lnRef idx="1">
              <a:schemeClr val="accent1"/>
            </a:lnRef>
            <a:fillRef idx="0">
              <a:schemeClr val="accent1"/>
            </a:fillRef>
            <a:effectRef idx="0">
              <a:schemeClr val="accent1"/>
            </a:effectRef>
            <a:fontRef idx="minor">
              <a:schemeClr val="tx1"/>
            </a:fontRef>
          </p:style>
        </p:cxnSp>
        <p:sp>
          <p:nvSpPr>
            <p:cNvPr id="118" name="Rectangle 117"/>
            <p:cNvSpPr/>
            <p:nvPr/>
          </p:nvSpPr>
          <p:spPr>
            <a:xfrm>
              <a:off x="5947647" y="3065720"/>
              <a:ext cx="1881555" cy="270826"/>
            </a:xfrm>
            <a:prstGeom prst="rect">
              <a:avLst/>
            </a:prstGeom>
            <a:noFill/>
          </p:spPr>
          <p:txBody>
            <a:bodyPr wrap="square" lIns="0" tIns="0" rIns="0" bIns="0" rtlCol="0">
              <a:spAutoFit/>
            </a:bodyPr>
            <a:lstStyle/>
            <a:p>
              <a:r>
                <a:rPr lang="es-ES" sz="1200" dirty="0" smtClean="0">
                  <a:latin typeface="Univers for KPMG Cond" panose="020B0606020202020204" pitchFamily="34" charset="0"/>
                  <a:cs typeface="Arial" pitchFamily="34" charset="0"/>
                </a:rPr>
                <a:t>Impacto directo</a:t>
              </a:r>
            </a:p>
          </p:txBody>
        </p:sp>
        <p:sp>
          <p:nvSpPr>
            <p:cNvPr id="119" name="Rectangle 118"/>
            <p:cNvSpPr/>
            <p:nvPr/>
          </p:nvSpPr>
          <p:spPr>
            <a:xfrm>
              <a:off x="4021597" y="3795952"/>
              <a:ext cx="2015803" cy="481946"/>
            </a:xfrm>
            <a:prstGeom prst="rect">
              <a:avLst/>
            </a:prstGeom>
            <a:noFill/>
          </p:spPr>
          <p:txBody>
            <a:bodyPr wrap="square" lIns="0" tIns="0" rIns="0" bIns="0" rtlCol="0">
              <a:spAutoFit/>
            </a:bodyPr>
            <a:lstStyle/>
            <a:p>
              <a:r>
                <a:rPr lang="es-ES" sz="1600" b="1" dirty="0" smtClean="0">
                  <a:latin typeface="Univers for KPMG Cond" panose="020B0606020202020204" pitchFamily="34" charset="0"/>
                  <a:cs typeface="Arial" pitchFamily="34" charset="0"/>
                </a:rPr>
                <a:t>88 Mill. €</a:t>
              </a:r>
              <a:endParaRPr lang="es-ES_tradnl" sz="1600" b="1" dirty="0">
                <a:latin typeface="Univers for KPMG Cond" panose="020B0606020202020204" pitchFamily="34" charset="0"/>
                <a:cs typeface="Arial" pitchFamily="34" charset="0"/>
              </a:endParaRPr>
            </a:p>
          </p:txBody>
        </p:sp>
        <p:cxnSp>
          <p:nvCxnSpPr>
            <p:cNvPr id="120" name="Straight Connector 119"/>
            <p:cNvCxnSpPr/>
            <p:nvPr/>
          </p:nvCxnSpPr>
          <p:spPr>
            <a:xfrm>
              <a:off x="3984517" y="4284534"/>
              <a:ext cx="1816375" cy="0"/>
            </a:xfrm>
            <a:prstGeom prst="line">
              <a:avLst/>
            </a:prstGeom>
            <a:ln>
              <a:solidFill>
                <a:srgbClr val="747678"/>
              </a:solidFill>
            </a:ln>
          </p:spPr>
          <p:style>
            <a:lnRef idx="1">
              <a:schemeClr val="accent1"/>
            </a:lnRef>
            <a:fillRef idx="0">
              <a:schemeClr val="accent1"/>
            </a:fillRef>
            <a:effectRef idx="0">
              <a:schemeClr val="accent1"/>
            </a:effectRef>
            <a:fontRef idx="minor">
              <a:schemeClr val="tx1"/>
            </a:fontRef>
          </p:style>
        </p:cxnSp>
        <p:sp>
          <p:nvSpPr>
            <p:cNvPr id="121" name="Rectangle 120"/>
            <p:cNvSpPr/>
            <p:nvPr/>
          </p:nvSpPr>
          <p:spPr>
            <a:xfrm>
              <a:off x="4001754" y="4755480"/>
              <a:ext cx="2015803" cy="481946"/>
            </a:xfrm>
            <a:prstGeom prst="rect">
              <a:avLst/>
            </a:prstGeom>
            <a:noFill/>
          </p:spPr>
          <p:txBody>
            <a:bodyPr wrap="square" lIns="0" tIns="0" rIns="0" bIns="0" rtlCol="0">
              <a:spAutoFit/>
            </a:bodyPr>
            <a:lstStyle/>
            <a:p>
              <a:r>
                <a:rPr lang="es-ES" sz="1600" b="1" dirty="0" smtClean="0">
                  <a:latin typeface="Univers for KPMG Cond" panose="020B0606020202020204" pitchFamily="34" charset="0"/>
                  <a:cs typeface="Arial" pitchFamily="34" charset="0"/>
                </a:rPr>
                <a:t>113,5 Mill. €</a:t>
              </a:r>
              <a:endParaRPr lang="es-ES_tradnl" sz="1600" b="1" dirty="0">
                <a:latin typeface="Univers for KPMG Cond" panose="020B0606020202020204" pitchFamily="34" charset="0"/>
                <a:cs typeface="Arial" pitchFamily="34" charset="0"/>
              </a:endParaRPr>
            </a:p>
          </p:txBody>
        </p:sp>
        <p:cxnSp>
          <p:nvCxnSpPr>
            <p:cNvPr id="122" name="Straight Connector 121"/>
            <p:cNvCxnSpPr/>
            <p:nvPr/>
          </p:nvCxnSpPr>
          <p:spPr>
            <a:xfrm>
              <a:off x="3373932" y="5224815"/>
              <a:ext cx="2470270" cy="0"/>
            </a:xfrm>
            <a:prstGeom prst="line">
              <a:avLst/>
            </a:prstGeom>
            <a:ln>
              <a:solidFill>
                <a:srgbClr val="747678"/>
              </a:solidFill>
            </a:ln>
          </p:spPr>
          <p:style>
            <a:lnRef idx="1">
              <a:schemeClr val="accent1"/>
            </a:lnRef>
            <a:fillRef idx="0">
              <a:schemeClr val="accent1"/>
            </a:fillRef>
            <a:effectRef idx="0">
              <a:schemeClr val="accent1"/>
            </a:effectRef>
            <a:fontRef idx="minor">
              <a:schemeClr val="tx1"/>
            </a:fontRef>
          </p:style>
        </p:cxnSp>
        <p:sp>
          <p:nvSpPr>
            <p:cNvPr id="123" name="Rectangle 122"/>
            <p:cNvSpPr/>
            <p:nvPr/>
          </p:nvSpPr>
          <p:spPr>
            <a:xfrm>
              <a:off x="6008253" y="3847515"/>
              <a:ext cx="2104388" cy="270826"/>
            </a:xfrm>
            <a:prstGeom prst="rect">
              <a:avLst/>
            </a:prstGeom>
            <a:noFill/>
          </p:spPr>
          <p:txBody>
            <a:bodyPr wrap="square" lIns="0" tIns="0" rIns="0" bIns="0" rtlCol="0">
              <a:spAutoFit/>
            </a:bodyPr>
            <a:lstStyle/>
            <a:p>
              <a:r>
                <a:rPr lang="es-ES" sz="1200" dirty="0" smtClean="0">
                  <a:latin typeface="Univers for KPMG Cond" panose="020B0606020202020204" pitchFamily="34" charset="0"/>
                  <a:cs typeface="Arial" pitchFamily="34" charset="0"/>
                </a:rPr>
                <a:t>Impacto indirecto</a:t>
              </a:r>
            </a:p>
          </p:txBody>
        </p:sp>
        <p:sp>
          <p:nvSpPr>
            <p:cNvPr id="124" name="Rectangle 123"/>
            <p:cNvSpPr/>
            <p:nvPr/>
          </p:nvSpPr>
          <p:spPr>
            <a:xfrm>
              <a:off x="5983553" y="4837560"/>
              <a:ext cx="2080940" cy="270826"/>
            </a:xfrm>
            <a:prstGeom prst="rect">
              <a:avLst/>
            </a:prstGeom>
            <a:noFill/>
          </p:spPr>
          <p:txBody>
            <a:bodyPr wrap="square" lIns="0" tIns="0" rIns="0" bIns="0" rtlCol="0">
              <a:spAutoFit/>
            </a:bodyPr>
            <a:lstStyle/>
            <a:p>
              <a:r>
                <a:rPr lang="es-ES" sz="1200" dirty="0" smtClean="0">
                  <a:latin typeface="Univers for KPMG Cond" panose="020B0606020202020204" pitchFamily="34" charset="0"/>
                  <a:cs typeface="Arial" pitchFamily="34" charset="0"/>
                </a:rPr>
                <a:t>Impacto inducido</a:t>
              </a:r>
            </a:p>
          </p:txBody>
        </p:sp>
      </p:grpSp>
      <p:sp>
        <p:nvSpPr>
          <p:cNvPr id="125" name="Rectangle 124"/>
          <p:cNvSpPr/>
          <p:nvPr/>
        </p:nvSpPr>
        <p:spPr>
          <a:xfrm>
            <a:off x="4586892" y="1496633"/>
            <a:ext cx="1621220" cy="1418730"/>
          </a:xfrm>
          <a:prstGeom prst="rect">
            <a:avLst/>
          </a:prstGeom>
          <a:noFill/>
          <a:ln w="6350" cap="flat" cmpd="sng" algn="ctr">
            <a:noFill/>
            <a:prstDash val="solid"/>
            <a:miter lim="800000"/>
          </a:ln>
          <a:effectLst/>
          <a:extLst>
            <a:ext uri="{909E8E84-426E-40DD-AFC4-6F175D3DCCD1}">
              <a14:hiddenFill xmlns:a14="http://schemas.microsoft.com/office/drawing/2010/main">
                <a:solidFill>
                  <a:schemeClr val="accent1"/>
                </a:solidFill>
              </a14:hiddenFill>
            </a:ext>
          </a:extLst>
        </p:spPr>
        <p:txBody>
          <a:bodyPr rtlCol="0" anchor="ctr" anchorCtr="0"/>
          <a:lstStyle/>
          <a:p>
            <a:pPr marL="88900" marR="0" lvl="0" algn="ctr" defTabSz="914400" eaLnBrk="1" fontAlgn="auto" latinLnBrk="0" hangingPunct="1">
              <a:lnSpc>
                <a:spcPct val="100000"/>
              </a:lnSpc>
              <a:spcBef>
                <a:spcPts val="0"/>
              </a:spcBef>
              <a:spcAft>
                <a:spcPts val="0"/>
              </a:spcAft>
              <a:buClrTx/>
              <a:buSzTx/>
              <a:tabLst/>
              <a:defRPr/>
            </a:pPr>
            <a:r>
              <a:rPr lang="es-ES_tradnl" sz="1200" kern="0" dirty="0" smtClean="0">
                <a:solidFill>
                  <a:srgbClr val="00338D"/>
                </a:solidFill>
                <a:latin typeface="Univers for KPMG Cond" pitchFamily="34" charset="0"/>
              </a:rPr>
              <a:t>Impacto total en PIB de un bien declarado Patrimonio de la Humanidad</a:t>
            </a:r>
            <a:endParaRPr lang="es-ES" sz="1200" kern="0" dirty="0" smtClean="0">
              <a:solidFill>
                <a:srgbClr val="00338D"/>
              </a:solidFill>
              <a:latin typeface="Univers for KPMG Cond" pitchFamily="34" charset="0"/>
            </a:endParaRPr>
          </a:p>
          <a:p>
            <a:pPr marL="88900" marR="0" lvl="0" algn="ctr" defTabSz="914400" eaLnBrk="1" fontAlgn="auto" latinLnBrk="0" hangingPunct="1">
              <a:lnSpc>
                <a:spcPct val="100000"/>
              </a:lnSpc>
              <a:spcBef>
                <a:spcPts val="0"/>
              </a:spcBef>
              <a:spcAft>
                <a:spcPts val="0"/>
              </a:spcAft>
              <a:buClrTx/>
              <a:buSzTx/>
              <a:tabLst/>
              <a:defRPr/>
            </a:pPr>
            <a:r>
              <a:rPr lang="es-ES" sz="2000" kern="0" dirty="0" smtClean="0">
                <a:solidFill>
                  <a:srgbClr val="00338D"/>
                </a:solidFill>
                <a:latin typeface="Univers for KPMG Cond" pitchFamily="34" charset="0"/>
              </a:rPr>
              <a:t>398</a:t>
            </a:r>
            <a:r>
              <a:rPr lang="es-ES" kern="0" dirty="0" smtClean="0">
                <a:solidFill>
                  <a:srgbClr val="00338D"/>
                </a:solidFill>
                <a:latin typeface="Univers for KPMG Cond" pitchFamily="34" charset="0"/>
              </a:rPr>
              <a:t> Millones €</a:t>
            </a:r>
            <a:endParaRPr lang="es-ES" kern="0" dirty="0">
              <a:solidFill>
                <a:srgbClr val="00338D"/>
              </a:solidFill>
              <a:latin typeface="Univers for KPMG Cond" pitchFamily="34" charset="0"/>
            </a:endParaRPr>
          </a:p>
          <a:p>
            <a:pPr marL="88900" lvl="0" algn="ctr"/>
            <a:endParaRPr kumimoji="0" lang="es-ES" sz="1050" b="0" i="0" u="none" strike="noStrike" kern="0" cap="none" spc="0" normalizeH="0" baseline="0" noProof="0" dirty="0" smtClean="0">
              <a:ln>
                <a:noFill/>
              </a:ln>
              <a:solidFill>
                <a:srgbClr val="660066"/>
              </a:solidFill>
              <a:effectLst/>
              <a:uLnTx/>
              <a:uFillTx/>
              <a:latin typeface="Univers for KPMG Cond" pitchFamily="34" charset="0"/>
              <a:ea typeface="+mn-ea"/>
              <a:cs typeface="+mn-cs"/>
            </a:endParaRPr>
          </a:p>
        </p:txBody>
      </p:sp>
      <p:sp>
        <p:nvSpPr>
          <p:cNvPr id="126" name="Rectangle 125"/>
          <p:cNvSpPr/>
          <p:nvPr/>
        </p:nvSpPr>
        <p:spPr>
          <a:xfrm>
            <a:off x="1303304" y="3244563"/>
            <a:ext cx="3228764" cy="654374"/>
          </a:xfrm>
          <a:prstGeom prst="rect">
            <a:avLst/>
          </a:prstGeom>
          <a:noFill/>
          <a:ln w="6350" cap="flat" cmpd="sng" algn="ctr">
            <a:solidFill>
              <a:srgbClr val="00338D"/>
            </a:solidFill>
            <a:prstDash val="solid"/>
            <a:miter lim="800000"/>
          </a:ln>
          <a:effectLst/>
          <a:extLst>
            <a:ext uri="{909E8E84-426E-40DD-AFC4-6F175D3DCCD1}">
              <a14:hiddenFill xmlns:a14="http://schemas.microsoft.com/office/drawing/2010/main">
                <a:solidFill>
                  <a:schemeClr val="accent1"/>
                </a:solidFill>
              </a14:hiddenFill>
            </a:ext>
          </a:extLst>
        </p:spPr>
        <p:txBody>
          <a:bodyPr rtlCol="0" anchor="t" anchorCtr="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1600" b="1" i="0" u="none" strike="noStrike" kern="0" cap="none" spc="0" normalizeH="0" baseline="0" noProof="0" dirty="0" smtClean="0">
              <a:ln>
                <a:noFill/>
              </a:ln>
              <a:solidFill>
                <a:srgbClr val="000000"/>
              </a:solidFill>
              <a:effectLst/>
              <a:uLnTx/>
              <a:uFillTx/>
              <a:latin typeface="Univers for KPMG Cond" pitchFamily="34" charset="0"/>
              <a:ea typeface="+mn-ea"/>
              <a:cs typeface="+mn-cs"/>
            </a:endParaRPr>
          </a:p>
        </p:txBody>
      </p:sp>
      <p:sp>
        <p:nvSpPr>
          <p:cNvPr id="127" name="Rectangle 126"/>
          <p:cNvSpPr/>
          <p:nvPr/>
        </p:nvSpPr>
        <p:spPr>
          <a:xfrm>
            <a:off x="4715614" y="2915363"/>
            <a:ext cx="4586042" cy="1313782"/>
          </a:xfrm>
          <a:prstGeom prst="rect">
            <a:avLst/>
          </a:prstGeom>
          <a:solidFill>
            <a:srgbClr val="00338D">
              <a:alpha val="1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128" name="Group 127"/>
          <p:cNvGrpSpPr/>
          <p:nvPr/>
        </p:nvGrpSpPr>
        <p:grpSpPr>
          <a:xfrm>
            <a:off x="6202004" y="2939452"/>
            <a:ext cx="3138545" cy="1240117"/>
            <a:chOff x="1778446" y="2967922"/>
            <a:chExt cx="6334195" cy="2427372"/>
          </a:xfrm>
        </p:grpSpPr>
        <p:sp>
          <p:nvSpPr>
            <p:cNvPr id="129" name="Oval 128"/>
            <p:cNvSpPr/>
            <p:nvPr/>
          </p:nvSpPr>
          <p:spPr>
            <a:xfrm>
              <a:off x="2938987" y="3716338"/>
              <a:ext cx="1047295" cy="1022514"/>
            </a:xfrm>
            <a:prstGeom prst="ellipse">
              <a:avLst/>
            </a:prstGeom>
            <a:solidFill>
              <a:srgbClr val="005EB8">
                <a:alpha val="7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0" name="Oval 129"/>
            <p:cNvSpPr/>
            <p:nvPr/>
          </p:nvSpPr>
          <p:spPr>
            <a:xfrm>
              <a:off x="2350927" y="4254814"/>
              <a:ext cx="1176120" cy="1140480"/>
            </a:xfrm>
            <a:prstGeom prst="ellipse">
              <a:avLst/>
            </a:prstGeom>
            <a:solidFill>
              <a:schemeClr val="accent5">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1" name="Oval 130"/>
            <p:cNvSpPr/>
            <p:nvPr/>
          </p:nvSpPr>
          <p:spPr>
            <a:xfrm>
              <a:off x="1778446" y="3117716"/>
              <a:ext cx="1475062" cy="1440161"/>
            </a:xfrm>
            <a:prstGeom prst="ellipse">
              <a:avLst/>
            </a:prstGeom>
            <a:solidFill>
              <a:srgbClr val="00338D">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000">
                <a:solidFill>
                  <a:srgbClr val="FFFFFF"/>
                </a:solidFill>
              </a:endParaRPr>
            </a:p>
          </p:txBody>
        </p:sp>
        <p:sp>
          <p:nvSpPr>
            <p:cNvPr id="132" name="Rectangle 131"/>
            <p:cNvSpPr/>
            <p:nvPr/>
          </p:nvSpPr>
          <p:spPr>
            <a:xfrm>
              <a:off x="3675888" y="2967922"/>
              <a:ext cx="2341669" cy="481946"/>
            </a:xfrm>
            <a:prstGeom prst="rect">
              <a:avLst/>
            </a:prstGeom>
            <a:noFill/>
          </p:spPr>
          <p:txBody>
            <a:bodyPr wrap="square" lIns="0" tIns="0" rIns="0" bIns="0" rtlCol="0">
              <a:spAutoFit/>
            </a:bodyPr>
            <a:lstStyle/>
            <a:p>
              <a:r>
                <a:rPr lang="es-ES" sz="1600" b="1" dirty="0" smtClean="0">
                  <a:solidFill>
                    <a:srgbClr val="BC204B"/>
                  </a:solidFill>
                  <a:latin typeface="Univers for KPMG Cond" panose="020B0606020202020204" pitchFamily="34" charset="0"/>
                  <a:cs typeface="Arial" pitchFamily="34" charset="0"/>
                </a:rPr>
                <a:t>70,2 Mill. €</a:t>
              </a:r>
              <a:endParaRPr lang="es-ES_tradnl" sz="1600" b="1" dirty="0">
                <a:solidFill>
                  <a:srgbClr val="BC204B"/>
                </a:solidFill>
                <a:latin typeface="Univers for KPMG Cond" panose="020B0606020202020204" pitchFamily="34" charset="0"/>
                <a:cs typeface="Arial" pitchFamily="34" charset="0"/>
              </a:endParaRPr>
            </a:p>
          </p:txBody>
        </p:sp>
        <p:sp>
          <p:nvSpPr>
            <p:cNvPr id="133" name="Rectangle 132"/>
            <p:cNvSpPr/>
            <p:nvPr/>
          </p:nvSpPr>
          <p:spPr>
            <a:xfrm>
              <a:off x="2253801" y="3598372"/>
              <a:ext cx="834027" cy="421704"/>
            </a:xfrm>
            <a:prstGeom prst="rect">
              <a:avLst/>
            </a:prstGeom>
            <a:noFill/>
          </p:spPr>
          <p:txBody>
            <a:bodyPr wrap="square" lIns="0" tIns="0" rIns="0" bIns="0" rtlCol="0">
              <a:spAutoFit/>
            </a:bodyPr>
            <a:lstStyle/>
            <a:p>
              <a:r>
                <a:rPr lang="es-ES" sz="1400" dirty="0" smtClean="0">
                  <a:solidFill>
                    <a:schemeClr val="bg1"/>
                  </a:solidFill>
                  <a:latin typeface="Univers for KPMG Cond" panose="020B0606020202020204" pitchFamily="34" charset="0"/>
                  <a:cs typeface="Arial" pitchFamily="34" charset="0"/>
                </a:rPr>
                <a:t>49%</a:t>
              </a:r>
              <a:endParaRPr lang="es-ES_tradnl" sz="1400" dirty="0">
                <a:solidFill>
                  <a:schemeClr val="bg1"/>
                </a:solidFill>
                <a:latin typeface="Univers for KPMG Cond" panose="020B0606020202020204" pitchFamily="34" charset="0"/>
                <a:cs typeface="Arial" pitchFamily="34" charset="0"/>
              </a:endParaRPr>
            </a:p>
          </p:txBody>
        </p:sp>
        <p:sp>
          <p:nvSpPr>
            <p:cNvPr id="134" name="Rectangle 133"/>
            <p:cNvSpPr/>
            <p:nvPr/>
          </p:nvSpPr>
          <p:spPr>
            <a:xfrm>
              <a:off x="2659562" y="4632874"/>
              <a:ext cx="834027" cy="421704"/>
            </a:xfrm>
            <a:prstGeom prst="rect">
              <a:avLst/>
            </a:prstGeom>
            <a:noFill/>
          </p:spPr>
          <p:txBody>
            <a:bodyPr wrap="square" lIns="0" tIns="0" rIns="0" bIns="0" rtlCol="0">
              <a:spAutoFit/>
            </a:bodyPr>
            <a:lstStyle/>
            <a:p>
              <a:r>
                <a:rPr lang="es-ES" sz="1400" dirty="0" smtClean="0">
                  <a:solidFill>
                    <a:schemeClr val="bg1"/>
                  </a:solidFill>
                  <a:latin typeface="Univers for KPMG Cond" panose="020B0606020202020204" pitchFamily="34" charset="0"/>
                  <a:cs typeface="Arial" pitchFamily="34" charset="0"/>
                </a:rPr>
                <a:t>29%</a:t>
              </a:r>
              <a:endParaRPr lang="es-ES_tradnl" sz="1400" dirty="0">
                <a:solidFill>
                  <a:schemeClr val="bg1"/>
                </a:solidFill>
                <a:latin typeface="Univers for KPMG Cond" panose="020B0606020202020204" pitchFamily="34" charset="0"/>
                <a:cs typeface="Arial" pitchFamily="34" charset="0"/>
              </a:endParaRPr>
            </a:p>
          </p:txBody>
        </p:sp>
        <p:sp>
          <p:nvSpPr>
            <p:cNvPr id="135" name="Rectangle 134"/>
            <p:cNvSpPr/>
            <p:nvPr/>
          </p:nvSpPr>
          <p:spPr>
            <a:xfrm>
              <a:off x="3237902" y="3970326"/>
              <a:ext cx="834027" cy="421704"/>
            </a:xfrm>
            <a:prstGeom prst="rect">
              <a:avLst/>
            </a:prstGeom>
            <a:noFill/>
          </p:spPr>
          <p:txBody>
            <a:bodyPr wrap="square" lIns="0" tIns="0" rIns="0" bIns="0" rtlCol="0">
              <a:spAutoFit/>
            </a:bodyPr>
            <a:lstStyle/>
            <a:p>
              <a:r>
                <a:rPr lang="es-ES" sz="1400" dirty="0" smtClean="0">
                  <a:solidFill>
                    <a:schemeClr val="bg1"/>
                  </a:solidFill>
                  <a:latin typeface="Univers for KPMG Cond" panose="020B0606020202020204" pitchFamily="34" charset="0"/>
                  <a:cs typeface="Arial" pitchFamily="34" charset="0"/>
                </a:rPr>
                <a:t>22%</a:t>
              </a:r>
              <a:endParaRPr lang="es-ES_tradnl" sz="1400" dirty="0">
                <a:solidFill>
                  <a:schemeClr val="bg1"/>
                </a:solidFill>
                <a:latin typeface="Univers for KPMG Cond" panose="020B0606020202020204" pitchFamily="34" charset="0"/>
                <a:cs typeface="Arial" pitchFamily="34" charset="0"/>
              </a:endParaRPr>
            </a:p>
          </p:txBody>
        </p:sp>
        <p:cxnSp>
          <p:nvCxnSpPr>
            <p:cNvPr id="136" name="Straight Connector 135"/>
            <p:cNvCxnSpPr/>
            <p:nvPr/>
          </p:nvCxnSpPr>
          <p:spPr>
            <a:xfrm>
              <a:off x="3191441" y="3456504"/>
              <a:ext cx="2760890" cy="0"/>
            </a:xfrm>
            <a:prstGeom prst="line">
              <a:avLst/>
            </a:prstGeom>
            <a:ln>
              <a:solidFill>
                <a:srgbClr val="747678"/>
              </a:solidFill>
            </a:ln>
          </p:spPr>
          <p:style>
            <a:lnRef idx="1">
              <a:schemeClr val="accent1"/>
            </a:lnRef>
            <a:fillRef idx="0">
              <a:schemeClr val="accent1"/>
            </a:fillRef>
            <a:effectRef idx="0">
              <a:schemeClr val="accent1"/>
            </a:effectRef>
            <a:fontRef idx="minor">
              <a:schemeClr val="tx1"/>
            </a:fontRef>
          </p:style>
        </p:cxnSp>
        <p:sp>
          <p:nvSpPr>
            <p:cNvPr id="137" name="Rectangle 136"/>
            <p:cNvSpPr/>
            <p:nvPr/>
          </p:nvSpPr>
          <p:spPr>
            <a:xfrm>
              <a:off x="5947647" y="3065720"/>
              <a:ext cx="1881555" cy="270826"/>
            </a:xfrm>
            <a:prstGeom prst="rect">
              <a:avLst/>
            </a:prstGeom>
            <a:noFill/>
          </p:spPr>
          <p:txBody>
            <a:bodyPr wrap="square" lIns="0" tIns="0" rIns="0" bIns="0" rtlCol="0">
              <a:spAutoFit/>
            </a:bodyPr>
            <a:lstStyle/>
            <a:p>
              <a:r>
                <a:rPr lang="es-ES" sz="1200" dirty="0" smtClean="0">
                  <a:latin typeface="Univers for KPMG Cond" panose="020B0606020202020204" pitchFamily="34" charset="0"/>
                  <a:cs typeface="Arial" pitchFamily="34" charset="0"/>
                </a:rPr>
                <a:t>Impacto directo</a:t>
              </a:r>
            </a:p>
          </p:txBody>
        </p:sp>
        <p:sp>
          <p:nvSpPr>
            <p:cNvPr id="138" name="Rectangle 137"/>
            <p:cNvSpPr/>
            <p:nvPr/>
          </p:nvSpPr>
          <p:spPr>
            <a:xfrm>
              <a:off x="4021597" y="3795952"/>
              <a:ext cx="2015803" cy="481946"/>
            </a:xfrm>
            <a:prstGeom prst="rect">
              <a:avLst/>
            </a:prstGeom>
            <a:noFill/>
          </p:spPr>
          <p:txBody>
            <a:bodyPr wrap="square" lIns="0" tIns="0" rIns="0" bIns="0" rtlCol="0">
              <a:spAutoFit/>
            </a:bodyPr>
            <a:lstStyle/>
            <a:p>
              <a:r>
                <a:rPr lang="es-ES" sz="1600" b="1" dirty="0" smtClean="0">
                  <a:latin typeface="Univers for KPMG Cond" panose="020B0606020202020204" pitchFamily="34" charset="0"/>
                  <a:cs typeface="Arial" pitchFamily="34" charset="0"/>
                </a:rPr>
                <a:t>31,4 Mill. €</a:t>
              </a:r>
              <a:endParaRPr lang="es-ES_tradnl" sz="1600" b="1" dirty="0">
                <a:latin typeface="Univers for KPMG Cond" panose="020B0606020202020204" pitchFamily="34" charset="0"/>
                <a:cs typeface="Arial" pitchFamily="34" charset="0"/>
              </a:endParaRPr>
            </a:p>
          </p:txBody>
        </p:sp>
        <p:cxnSp>
          <p:nvCxnSpPr>
            <p:cNvPr id="139" name="Straight Connector 138"/>
            <p:cNvCxnSpPr/>
            <p:nvPr/>
          </p:nvCxnSpPr>
          <p:spPr>
            <a:xfrm>
              <a:off x="3984517" y="4284534"/>
              <a:ext cx="1816375" cy="0"/>
            </a:xfrm>
            <a:prstGeom prst="line">
              <a:avLst/>
            </a:prstGeom>
            <a:ln>
              <a:solidFill>
                <a:srgbClr val="747678"/>
              </a:solidFill>
            </a:ln>
          </p:spPr>
          <p:style>
            <a:lnRef idx="1">
              <a:schemeClr val="accent1"/>
            </a:lnRef>
            <a:fillRef idx="0">
              <a:schemeClr val="accent1"/>
            </a:fillRef>
            <a:effectRef idx="0">
              <a:schemeClr val="accent1"/>
            </a:effectRef>
            <a:fontRef idx="minor">
              <a:schemeClr val="tx1"/>
            </a:fontRef>
          </p:style>
        </p:cxnSp>
        <p:sp>
          <p:nvSpPr>
            <p:cNvPr id="140" name="Rectangle 139"/>
            <p:cNvSpPr/>
            <p:nvPr/>
          </p:nvSpPr>
          <p:spPr>
            <a:xfrm>
              <a:off x="4001754" y="4755480"/>
              <a:ext cx="2015803" cy="481946"/>
            </a:xfrm>
            <a:prstGeom prst="rect">
              <a:avLst/>
            </a:prstGeom>
            <a:noFill/>
          </p:spPr>
          <p:txBody>
            <a:bodyPr wrap="square" lIns="0" tIns="0" rIns="0" bIns="0" rtlCol="0">
              <a:spAutoFit/>
            </a:bodyPr>
            <a:lstStyle/>
            <a:p>
              <a:r>
                <a:rPr lang="es-ES" sz="1600" b="1" dirty="0" smtClean="0">
                  <a:latin typeface="Univers for KPMG Cond" panose="020B0606020202020204" pitchFamily="34" charset="0"/>
                  <a:cs typeface="Arial" pitchFamily="34" charset="0"/>
                </a:rPr>
                <a:t>40,6 Mill. €</a:t>
              </a:r>
              <a:endParaRPr lang="es-ES_tradnl" sz="1600" b="1" dirty="0">
                <a:latin typeface="Univers for KPMG Cond" panose="020B0606020202020204" pitchFamily="34" charset="0"/>
                <a:cs typeface="Arial" pitchFamily="34" charset="0"/>
              </a:endParaRPr>
            </a:p>
          </p:txBody>
        </p:sp>
        <p:cxnSp>
          <p:nvCxnSpPr>
            <p:cNvPr id="141" name="Straight Connector 140"/>
            <p:cNvCxnSpPr/>
            <p:nvPr/>
          </p:nvCxnSpPr>
          <p:spPr>
            <a:xfrm>
              <a:off x="3373932" y="5224815"/>
              <a:ext cx="2470270" cy="0"/>
            </a:xfrm>
            <a:prstGeom prst="line">
              <a:avLst/>
            </a:prstGeom>
            <a:ln>
              <a:solidFill>
                <a:srgbClr val="747678"/>
              </a:solidFill>
            </a:ln>
          </p:spPr>
          <p:style>
            <a:lnRef idx="1">
              <a:schemeClr val="accent1"/>
            </a:lnRef>
            <a:fillRef idx="0">
              <a:schemeClr val="accent1"/>
            </a:fillRef>
            <a:effectRef idx="0">
              <a:schemeClr val="accent1"/>
            </a:effectRef>
            <a:fontRef idx="minor">
              <a:schemeClr val="tx1"/>
            </a:fontRef>
          </p:style>
        </p:cxnSp>
        <p:sp>
          <p:nvSpPr>
            <p:cNvPr id="142" name="Rectangle 141"/>
            <p:cNvSpPr/>
            <p:nvPr/>
          </p:nvSpPr>
          <p:spPr>
            <a:xfrm>
              <a:off x="6008253" y="3847515"/>
              <a:ext cx="2104388" cy="270826"/>
            </a:xfrm>
            <a:prstGeom prst="rect">
              <a:avLst/>
            </a:prstGeom>
            <a:noFill/>
          </p:spPr>
          <p:txBody>
            <a:bodyPr wrap="square" lIns="0" tIns="0" rIns="0" bIns="0" rtlCol="0">
              <a:spAutoFit/>
            </a:bodyPr>
            <a:lstStyle/>
            <a:p>
              <a:r>
                <a:rPr lang="es-ES" sz="1200" dirty="0" smtClean="0">
                  <a:latin typeface="Univers for KPMG Cond" panose="020B0606020202020204" pitchFamily="34" charset="0"/>
                  <a:cs typeface="Arial" pitchFamily="34" charset="0"/>
                </a:rPr>
                <a:t>Impacto indirecto</a:t>
              </a:r>
            </a:p>
          </p:txBody>
        </p:sp>
        <p:sp>
          <p:nvSpPr>
            <p:cNvPr id="143" name="Rectangle 142"/>
            <p:cNvSpPr/>
            <p:nvPr/>
          </p:nvSpPr>
          <p:spPr>
            <a:xfrm>
              <a:off x="5983553" y="4837560"/>
              <a:ext cx="2080940" cy="270826"/>
            </a:xfrm>
            <a:prstGeom prst="rect">
              <a:avLst/>
            </a:prstGeom>
            <a:noFill/>
          </p:spPr>
          <p:txBody>
            <a:bodyPr wrap="square" lIns="0" tIns="0" rIns="0" bIns="0" rtlCol="0">
              <a:spAutoFit/>
            </a:bodyPr>
            <a:lstStyle/>
            <a:p>
              <a:r>
                <a:rPr lang="es-ES" sz="1200" dirty="0" smtClean="0">
                  <a:latin typeface="Univers for KPMG Cond" panose="020B0606020202020204" pitchFamily="34" charset="0"/>
                  <a:cs typeface="Arial" pitchFamily="34" charset="0"/>
                </a:rPr>
                <a:t>Impacto inducido</a:t>
              </a:r>
            </a:p>
          </p:txBody>
        </p:sp>
      </p:grpSp>
      <p:sp>
        <p:nvSpPr>
          <p:cNvPr id="144" name="Rectangle 143"/>
          <p:cNvSpPr/>
          <p:nvPr/>
        </p:nvSpPr>
        <p:spPr>
          <a:xfrm>
            <a:off x="4602177" y="2945338"/>
            <a:ext cx="1621220" cy="1418730"/>
          </a:xfrm>
          <a:prstGeom prst="rect">
            <a:avLst/>
          </a:prstGeom>
          <a:noFill/>
          <a:ln w="6350" cap="flat" cmpd="sng" algn="ctr">
            <a:noFill/>
            <a:prstDash val="solid"/>
            <a:miter lim="800000"/>
          </a:ln>
          <a:effectLst/>
          <a:extLst>
            <a:ext uri="{909E8E84-426E-40DD-AFC4-6F175D3DCCD1}">
              <a14:hiddenFill xmlns:a14="http://schemas.microsoft.com/office/drawing/2010/main">
                <a:solidFill>
                  <a:schemeClr val="accent1"/>
                </a:solidFill>
              </a14:hiddenFill>
            </a:ext>
          </a:extLst>
        </p:spPr>
        <p:txBody>
          <a:bodyPr rtlCol="0" anchor="ctr" anchorCtr="0"/>
          <a:lstStyle/>
          <a:p>
            <a:pPr marL="88900" marR="0" lvl="0" algn="ctr" defTabSz="914400" eaLnBrk="1" fontAlgn="auto" latinLnBrk="0" hangingPunct="1">
              <a:lnSpc>
                <a:spcPct val="100000"/>
              </a:lnSpc>
              <a:spcBef>
                <a:spcPts val="0"/>
              </a:spcBef>
              <a:spcAft>
                <a:spcPts val="0"/>
              </a:spcAft>
              <a:buClrTx/>
              <a:buSzTx/>
              <a:tabLst/>
              <a:defRPr/>
            </a:pPr>
            <a:r>
              <a:rPr lang="es-ES_tradnl" sz="1200" kern="0" dirty="0" smtClean="0">
                <a:solidFill>
                  <a:srgbClr val="00338D"/>
                </a:solidFill>
                <a:latin typeface="Univers for KPMG Cond" pitchFamily="34" charset="0"/>
              </a:rPr>
              <a:t>Impacto total en PIB de una catedral que no es Patrimonio de la Humanidad</a:t>
            </a:r>
            <a:endParaRPr lang="es-ES" sz="1200" kern="0" dirty="0" smtClean="0">
              <a:solidFill>
                <a:srgbClr val="00338D"/>
              </a:solidFill>
              <a:latin typeface="Univers for KPMG Cond" pitchFamily="34" charset="0"/>
            </a:endParaRPr>
          </a:p>
          <a:p>
            <a:pPr marL="88900" marR="0" lvl="0" algn="ctr" defTabSz="914400" eaLnBrk="1" fontAlgn="auto" latinLnBrk="0" hangingPunct="1">
              <a:lnSpc>
                <a:spcPct val="100000"/>
              </a:lnSpc>
              <a:spcBef>
                <a:spcPts val="0"/>
              </a:spcBef>
              <a:spcAft>
                <a:spcPts val="0"/>
              </a:spcAft>
              <a:buClrTx/>
              <a:buSzTx/>
              <a:tabLst/>
              <a:defRPr/>
            </a:pPr>
            <a:r>
              <a:rPr lang="es-ES" sz="2000" kern="0" dirty="0" smtClean="0">
                <a:solidFill>
                  <a:srgbClr val="00338D"/>
                </a:solidFill>
                <a:latin typeface="Univers for KPMG Cond" pitchFamily="34" charset="0"/>
              </a:rPr>
              <a:t>142</a:t>
            </a:r>
            <a:r>
              <a:rPr lang="es-ES" kern="0" dirty="0" smtClean="0">
                <a:solidFill>
                  <a:srgbClr val="00338D"/>
                </a:solidFill>
                <a:latin typeface="Univers for KPMG Cond" pitchFamily="34" charset="0"/>
              </a:rPr>
              <a:t> Millones €</a:t>
            </a:r>
            <a:endParaRPr lang="es-ES" kern="0" dirty="0">
              <a:solidFill>
                <a:srgbClr val="00338D"/>
              </a:solidFill>
              <a:latin typeface="Univers for KPMG Cond" pitchFamily="34" charset="0"/>
            </a:endParaRPr>
          </a:p>
          <a:p>
            <a:pPr marL="88900" lvl="0" algn="ctr"/>
            <a:endParaRPr kumimoji="0" lang="es-ES" sz="1050" b="0" i="0" u="none" strike="noStrike" kern="0" cap="none" spc="0" normalizeH="0" baseline="0" noProof="0" dirty="0" smtClean="0">
              <a:ln>
                <a:noFill/>
              </a:ln>
              <a:solidFill>
                <a:srgbClr val="00338D"/>
              </a:solidFill>
              <a:effectLst/>
              <a:uLnTx/>
              <a:uFillTx/>
              <a:latin typeface="Univers for KPMG Cond" pitchFamily="34" charset="0"/>
              <a:ea typeface="+mn-ea"/>
              <a:cs typeface="+mn-cs"/>
            </a:endParaRPr>
          </a:p>
        </p:txBody>
      </p:sp>
      <p:sp>
        <p:nvSpPr>
          <p:cNvPr id="145" name="TextBox 144"/>
          <p:cNvSpPr txBox="1"/>
          <p:nvPr/>
        </p:nvSpPr>
        <p:spPr>
          <a:xfrm>
            <a:off x="1603811" y="3315301"/>
            <a:ext cx="2678047" cy="492443"/>
          </a:xfrm>
          <a:prstGeom prst="rect">
            <a:avLst/>
          </a:prstGeom>
          <a:noFill/>
        </p:spPr>
        <p:txBody>
          <a:bodyPr wrap="square" lIns="0" tIns="0" rIns="0" bIns="0" rtlCol="0">
            <a:spAutoFit/>
          </a:bodyPr>
          <a:lstStyle/>
          <a:p>
            <a:pPr marL="174625" marR="0" lvl="0" indent="0" defTabSz="914400" eaLnBrk="1" fontAlgn="auto" latinLnBrk="0" hangingPunct="1">
              <a:lnSpc>
                <a:spcPct val="100000"/>
              </a:lnSpc>
              <a:spcBef>
                <a:spcPts val="0"/>
              </a:spcBef>
              <a:spcAft>
                <a:spcPts val="0"/>
              </a:spcAft>
              <a:buClrTx/>
              <a:buSzTx/>
              <a:buFontTx/>
              <a:buNone/>
              <a:tabLst/>
              <a:defRPr/>
            </a:pPr>
            <a:r>
              <a:rPr lang="es-ES" sz="1400" kern="0" noProof="0" dirty="0" smtClean="0">
                <a:solidFill>
                  <a:srgbClr val="000000"/>
                </a:solidFill>
                <a:latin typeface="Univers for KPMG Cond" pitchFamily="34" charset="0"/>
              </a:rPr>
              <a:t>Bien </a:t>
            </a:r>
            <a:r>
              <a:rPr kumimoji="0" lang="es-ES" sz="1400" b="0" i="0" u="none" strike="noStrike" kern="0" cap="none" spc="0" normalizeH="0" baseline="0" noProof="0" dirty="0" smtClean="0">
                <a:ln>
                  <a:noFill/>
                </a:ln>
                <a:solidFill>
                  <a:srgbClr val="000000"/>
                </a:solidFill>
                <a:effectLst/>
                <a:uLnTx/>
                <a:uFillTx/>
                <a:latin typeface="Univers for KPMG Cond" pitchFamily="34" charset="0"/>
              </a:rPr>
              <a:t>de interés cultural que </a:t>
            </a:r>
            <a:r>
              <a:rPr lang="es-ES" sz="1400" kern="0" dirty="0" smtClean="0">
                <a:solidFill>
                  <a:srgbClr val="000000"/>
                </a:solidFill>
                <a:latin typeface="Univers for KPMG Cond" pitchFamily="34" charset="0"/>
              </a:rPr>
              <a:t>es</a:t>
            </a:r>
            <a:r>
              <a:rPr kumimoji="0" lang="es-ES" sz="1400" b="0" i="0" u="none" strike="noStrike" kern="0" cap="none" spc="0" normalizeH="0" baseline="0" noProof="0" dirty="0" smtClean="0">
                <a:ln>
                  <a:noFill/>
                </a:ln>
                <a:solidFill>
                  <a:srgbClr val="000000"/>
                </a:solidFill>
                <a:effectLst/>
                <a:uLnTx/>
                <a:uFillTx/>
                <a:latin typeface="Univers for KPMG Cond" pitchFamily="34" charset="0"/>
              </a:rPr>
              <a:t> catedral:  </a:t>
            </a:r>
            <a:r>
              <a:rPr lang="es-ES" sz="1800" kern="0" dirty="0" smtClean="0">
                <a:solidFill>
                  <a:srgbClr val="000000"/>
                </a:solidFill>
                <a:latin typeface="Univers for KPMG Cond" pitchFamily="34" charset="0"/>
              </a:rPr>
              <a:t>70</a:t>
            </a:r>
            <a:r>
              <a:rPr lang="es-ES" sz="1800" kern="0" noProof="0" dirty="0" smtClean="0">
                <a:solidFill>
                  <a:srgbClr val="000000"/>
                </a:solidFill>
                <a:latin typeface="Univers for KPMG Cond" pitchFamily="34" charset="0"/>
              </a:rPr>
              <a:t>,2</a:t>
            </a:r>
            <a:r>
              <a:rPr kumimoji="0" lang="es-ES" sz="1400" b="0" i="0" u="none" strike="noStrike" kern="0" cap="none" spc="0" normalizeH="0" noProof="0" dirty="0" smtClean="0">
                <a:ln>
                  <a:noFill/>
                </a:ln>
                <a:solidFill>
                  <a:srgbClr val="000000"/>
                </a:solidFill>
                <a:effectLst/>
                <a:uLnTx/>
                <a:uFillTx/>
                <a:latin typeface="Univers for KPMG Cond" pitchFamily="34" charset="0"/>
              </a:rPr>
              <a:t> Millones de euros</a:t>
            </a:r>
            <a:endParaRPr kumimoji="0" lang="es-ES" sz="1400" b="0" i="0" u="none" strike="noStrike" kern="0" cap="none" spc="0" normalizeH="0" baseline="0" noProof="0" dirty="0" smtClean="0">
              <a:ln>
                <a:noFill/>
              </a:ln>
              <a:solidFill>
                <a:srgbClr val="000000"/>
              </a:solidFill>
              <a:effectLst/>
              <a:uLnTx/>
              <a:uFillTx/>
              <a:latin typeface="Univers for KPMG Cond" pitchFamily="34" charset="0"/>
            </a:endParaRPr>
          </a:p>
        </p:txBody>
      </p:sp>
      <p:grpSp>
        <p:nvGrpSpPr>
          <p:cNvPr id="146" name="Group 145"/>
          <p:cNvGrpSpPr/>
          <p:nvPr/>
        </p:nvGrpSpPr>
        <p:grpSpPr>
          <a:xfrm>
            <a:off x="1442612" y="3417456"/>
            <a:ext cx="252000" cy="260571"/>
            <a:chOff x="9857680" y="2192784"/>
            <a:chExt cx="999976" cy="1380232"/>
          </a:xfrm>
          <a:solidFill>
            <a:srgbClr val="00338D"/>
          </a:solidFill>
        </p:grpSpPr>
        <p:grpSp>
          <p:nvGrpSpPr>
            <p:cNvPr id="147" name="Group 146"/>
            <p:cNvGrpSpPr/>
            <p:nvPr/>
          </p:nvGrpSpPr>
          <p:grpSpPr>
            <a:xfrm>
              <a:off x="9857680" y="2498866"/>
              <a:ext cx="999976" cy="1074150"/>
              <a:chOff x="1216025" y="5013562"/>
              <a:chExt cx="454025" cy="438150"/>
            </a:xfrm>
            <a:grpFill/>
          </p:grpSpPr>
          <p:sp>
            <p:nvSpPr>
              <p:cNvPr id="151" name="Freeform 163"/>
              <p:cNvSpPr>
                <a:spLocks/>
              </p:cNvSpPr>
              <p:nvPr/>
            </p:nvSpPr>
            <p:spPr bwMode="auto">
              <a:xfrm>
                <a:off x="1263650" y="5165962"/>
                <a:ext cx="50800" cy="228600"/>
              </a:xfrm>
              <a:custGeom>
                <a:avLst/>
                <a:gdLst/>
                <a:ahLst/>
                <a:cxnLst>
                  <a:cxn ang="0">
                    <a:pos x="16" y="69"/>
                  </a:cxn>
                  <a:cxn ang="0">
                    <a:pos x="14" y="72"/>
                  </a:cxn>
                  <a:cxn ang="0">
                    <a:pos x="3" y="72"/>
                  </a:cxn>
                  <a:cxn ang="0">
                    <a:pos x="0" y="69"/>
                  </a:cxn>
                  <a:cxn ang="0">
                    <a:pos x="0" y="2"/>
                  </a:cxn>
                  <a:cxn ang="0">
                    <a:pos x="3" y="0"/>
                  </a:cxn>
                  <a:cxn ang="0">
                    <a:pos x="14" y="0"/>
                  </a:cxn>
                  <a:cxn ang="0">
                    <a:pos x="16" y="2"/>
                  </a:cxn>
                  <a:cxn ang="0">
                    <a:pos x="16" y="69"/>
                  </a:cxn>
                </a:cxnLst>
                <a:rect l="0" t="0" r="r" b="b"/>
                <a:pathLst>
                  <a:path w="16" h="72">
                    <a:moveTo>
                      <a:pt x="16" y="69"/>
                    </a:moveTo>
                    <a:cubicBezTo>
                      <a:pt x="16" y="70"/>
                      <a:pt x="15" y="72"/>
                      <a:pt x="14" y="72"/>
                    </a:cubicBezTo>
                    <a:cubicBezTo>
                      <a:pt x="3" y="72"/>
                      <a:pt x="3" y="72"/>
                      <a:pt x="3" y="72"/>
                    </a:cubicBezTo>
                    <a:cubicBezTo>
                      <a:pt x="1" y="72"/>
                      <a:pt x="0" y="70"/>
                      <a:pt x="0" y="69"/>
                    </a:cubicBezTo>
                    <a:cubicBezTo>
                      <a:pt x="0" y="2"/>
                      <a:pt x="0" y="2"/>
                      <a:pt x="0" y="2"/>
                    </a:cubicBezTo>
                    <a:cubicBezTo>
                      <a:pt x="0" y="1"/>
                      <a:pt x="1" y="0"/>
                      <a:pt x="3" y="0"/>
                    </a:cubicBezTo>
                    <a:cubicBezTo>
                      <a:pt x="14" y="0"/>
                      <a:pt x="14" y="0"/>
                      <a:pt x="14" y="0"/>
                    </a:cubicBezTo>
                    <a:cubicBezTo>
                      <a:pt x="15" y="0"/>
                      <a:pt x="16" y="1"/>
                      <a:pt x="16" y="2"/>
                    </a:cubicBezTo>
                    <a:lnTo>
                      <a:pt x="16" y="6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sp>
            <p:nvSpPr>
              <p:cNvPr id="152" name="Freeform 164"/>
              <p:cNvSpPr>
                <a:spLocks/>
              </p:cNvSpPr>
              <p:nvPr/>
            </p:nvSpPr>
            <p:spPr bwMode="auto">
              <a:xfrm>
                <a:off x="1339850" y="5165962"/>
                <a:ext cx="50800" cy="228600"/>
              </a:xfrm>
              <a:custGeom>
                <a:avLst/>
                <a:gdLst/>
                <a:ahLst/>
                <a:cxnLst>
                  <a:cxn ang="0">
                    <a:pos x="16" y="69"/>
                  </a:cxn>
                  <a:cxn ang="0">
                    <a:pos x="14" y="72"/>
                  </a:cxn>
                  <a:cxn ang="0">
                    <a:pos x="3" y="72"/>
                  </a:cxn>
                  <a:cxn ang="0">
                    <a:pos x="0" y="69"/>
                  </a:cxn>
                  <a:cxn ang="0">
                    <a:pos x="0" y="2"/>
                  </a:cxn>
                  <a:cxn ang="0">
                    <a:pos x="3" y="0"/>
                  </a:cxn>
                  <a:cxn ang="0">
                    <a:pos x="14" y="0"/>
                  </a:cxn>
                  <a:cxn ang="0">
                    <a:pos x="16" y="2"/>
                  </a:cxn>
                  <a:cxn ang="0">
                    <a:pos x="16" y="69"/>
                  </a:cxn>
                </a:cxnLst>
                <a:rect l="0" t="0" r="r" b="b"/>
                <a:pathLst>
                  <a:path w="16" h="72">
                    <a:moveTo>
                      <a:pt x="16" y="69"/>
                    </a:moveTo>
                    <a:cubicBezTo>
                      <a:pt x="16" y="70"/>
                      <a:pt x="15" y="72"/>
                      <a:pt x="14" y="72"/>
                    </a:cubicBezTo>
                    <a:cubicBezTo>
                      <a:pt x="3" y="72"/>
                      <a:pt x="3" y="72"/>
                      <a:pt x="3" y="72"/>
                    </a:cubicBezTo>
                    <a:cubicBezTo>
                      <a:pt x="1" y="72"/>
                      <a:pt x="0" y="70"/>
                      <a:pt x="0" y="69"/>
                    </a:cubicBezTo>
                    <a:cubicBezTo>
                      <a:pt x="0" y="2"/>
                      <a:pt x="0" y="2"/>
                      <a:pt x="0" y="2"/>
                    </a:cubicBezTo>
                    <a:cubicBezTo>
                      <a:pt x="0" y="1"/>
                      <a:pt x="1" y="0"/>
                      <a:pt x="3" y="0"/>
                    </a:cubicBezTo>
                    <a:cubicBezTo>
                      <a:pt x="14" y="0"/>
                      <a:pt x="14" y="0"/>
                      <a:pt x="14" y="0"/>
                    </a:cubicBezTo>
                    <a:cubicBezTo>
                      <a:pt x="15" y="0"/>
                      <a:pt x="16" y="1"/>
                      <a:pt x="16" y="2"/>
                    </a:cubicBezTo>
                    <a:lnTo>
                      <a:pt x="16" y="6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sp>
            <p:nvSpPr>
              <p:cNvPr id="153" name="Freeform 165"/>
              <p:cNvSpPr>
                <a:spLocks/>
              </p:cNvSpPr>
              <p:nvPr/>
            </p:nvSpPr>
            <p:spPr bwMode="auto">
              <a:xfrm>
                <a:off x="1495425" y="5165962"/>
                <a:ext cx="50800" cy="228600"/>
              </a:xfrm>
              <a:custGeom>
                <a:avLst/>
                <a:gdLst/>
                <a:ahLst/>
                <a:cxnLst>
                  <a:cxn ang="0">
                    <a:pos x="16" y="69"/>
                  </a:cxn>
                  <a:cxn ang="0">
                    <a:pos x="13" y="72"/>
                  </a:cxn>
                  <a:cxn ang="0">
                    <a:pos x="2" y="72"/>
                  </a:cxn>
                  <a:cxn ang="0">
                    <a:pos x="0" y="69"/>
                  </a:cxn>
                  <a:cxn ang="0">
                    <a:pos x="0" y="2"/>
                  </a:cxn>
                  <a:cxn ang="0">
                    <a:pos x="2" y="0"/>
                  </a:cxn>
                  <a:cxn ang="0">
                    <a:pos x="13" y="0"/>
                  </a:cxn>
                  <a:cxn ang="0">
                    <a:pos x="16" y="2"/>
                  </a:cxn>
                  <a:cxn ang="0">
                    <a:pos x="16" y="69"/>
                  </a:cxn>
                </a:cxnLst>
                <a:rect l="0" t="0" r="r" b="b"/>
                <a:pathLst>
                  <a:path w="16" h="72">
                    <a:moveTo>
                      <a:pt x="16" y="69"/>
                    </a:moveTo>
                    <a:cubicBezTo>
                      <a:pt x="16" y="70"/>
                      <a:pt x="15" y="72"/>
                      <a:pt x="13" y="72"/>
                    </a:cubicBezTo>
                    <a:cubicBezTo>
                      <a:pt x="2" y="72"/>
                      <a:pt x="2" y="72"/>
                      <a:pt x="2" y="72"/>
                    </a:cubicBezTo>
                    <a:cubicBezTo>
                      <a:pt x="1" y="72"/>
                      <a:pt x="0" y="70"/>
                      <a:pt x="0" y="69"/>
                    </a:cubicBezTo>
                    <a:cubicBezTo>
                      <a:pt x="0" y="2"/>
                      <a:pt x="0" y="2"/>
                      <a:pt x="0" y="2"/>
                    </a:cubicBezTo>
                    <a:cubicBezTo>
                      <a:pt x="0" y="1"/>
                      <a:pt x="1" y="0"/>
                      <a:pt x="2" y="0"/>
                    </a:cubicBezTo>
                    <a:cubicBezTo>
                      <a:pt x="13" y="0"/>
                      <a:pt x="13" y="0"/>
                      <a:pt x="13" y="0"/>
                    </a:cubicBezTo>
                    <a:cubicBezTo>
                      <a:pt x="15" y="0"/>
                      <a:pt x="16" y="1"/>
                      <a:pt x="16" y="2"/>
                    </a:cubicBezTo>
                    <a:lnTo>
                      <a:pt x="16" y="6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sp>
            <p:nvSpPr>
              <p:cNvPr id="154" name="Freeform 166"/>
              <p:cNvSpPr>
                <a:spLocks/>
              </p:cNvSpPr>
              <p:nvPr/>
            </p:nvSpPr>
            <p:spPr bwMode="auto">
              <a:xfrm>
                <a:off x="1419225" y="5165962"/>
                <a:ext cx="47625" cy="228600"/>
              </a:xfrm>
              <a:custGeom>
                <a:avLst/>
                <a:gdLst/>
                <a:ahLst/>
                <a:cxnLst>
                  <a:cxn ang="0">
                    <a:pos x="15" y="69"/>
                  </a:cxn>
                  <a:cxn ang="0">
                    <a:pos x="13" y="72"/>
                  </a:cxn>
                  <a:cxn ang="0">
                    <a:pos x="2" y="72"/>
                  </a:cxn>
                  <a:cxn ang="0">
                    <a:pos x="0" y="69"/>
                  </a:cxn>
                  <a:cxn ang="0">
                    <a:pos x="0" y="2"/>
                  </a:cxn>
                  <a:cxn ang="0">
                    <a:pos x="2" y="0"/>
                  </a:cxn>
                  <a:cxn ang="0">
                    <a:pos x="13" y="0"/>
                  </a:cxn>
                  <a:cxn ang="0">
                    <a:pos x="15" y="2"/>
                  </a:cxn>
                  <a:cxn ang="0">
                    <a:pos x="15" y="69"/>
                  </a:cxn>
                </a:cxnLst>
                <a:rect l="0" t="0" r="r" b="b"/>
                <a:pathLst>
                  <a:path w="15" h="72">
                    <a:moveTo>
                      <a:pt x="15" y="69"/>
                    </a:moveTo>
                    <a:cubicBezTo>
                      <a:pt x="15" y="70"/>
                      <a:pt x="14" y="72"/>
                      <a:pt x="13" y="72"/>
                    </a:cubicBezTo>
                    <a:cubicBezTo>
                      <a:pt x="2" y="72"/>
                      <a:pt x="2" y="72"/>
                      <a:pt x="2" y="72"/>
                    </a:cubicBezTo>
                    <a:cubicBezTo>
                      <a:pt x="1" y="72"/>
                      <a:pt x="0" y="70"/>
                      <a:pt x="0" y="69"/>
                    </a:cubicBezTo>
                    <a:cubicBezTo>
                      <a:pt x="0" y="2"/>
                      <a:pt x="0" y="2"/>
                      <a:pt x="0" y="2"/>
                    </a:cubicBezTo>
                    <a:cubicBezTo>
                      <a:pt x="0" y="1"/>
                      <a:pt x="1" y="0"/>
                      <a:pt x="2" y="0"/>
                    </a:cubicBezTo>
                    <a:cubicBezTo>
                      <a:pt x="13" y="0"/>
                      <a:pt x="13" y="0"/>
                      <a:pt x="13" y="0"/>
                    </a:cubicBezTo>
                    <a:cubicBezTo>
                      <a:pt x="14" y="0"/>
                      <a:pt x="15" y="1"/>
                      <a:pt x="15" y="2"/>
                    </a:cubicBezTo>
                    <a:lnTo>
                      <a:pt x="15" y="6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sp>
            <p:nvSpPr>
              <p:cNvPr id="155" name="Freeform 167"/>
              <p:cNvSpPr>
                <a:spLocks/>
              </p:cNvSpPr>
              <p:nvPr/>
            </p:nvSpPr>
            <p:spPr bwMode="auto">
              <a:xfrm>
                <a:off x="1571625" y="5165962"/>
                <a:ext cx="50800" cy="228600"/>
              </a:xfrm>
              <a:custGeom>
                <a:avLst/>
                <a:gdLst/>
                <a:ahLst/>
                <a:cxnLst>
                  <a:cxn ang="0">
                    <a:pos x="16" y="70"/>
                  </a:cxn>
                  <a:cxn ang="0">
                    <a:pos x="14" y="72"/>
                  </a:cxn>
                  <a:cxn ang="0">
                    <a:pos x="2" y="72"/>
                  </a:cxn>
                  <a:cxn ang="0">
                    <a:pos x="0" y="70"/>
                  </a:cxn>
                  <a:cxn ang="0">
                    <a:pos x="0" y="3"/>
                  </a:cxn>
                  <a:cxn ang="0">
                    <a:pos x="2" y="0"/>
                  </a:cxn>
                  <a:cxn ang="0">
                    <a:pos x="14" y="0"/>
                  </a:cxn>
                  <a:cxn ang="0">
                    <a:pos x="16" y="3"/>
                  </a:cxn>
                  <a:cxn ang="0">
                    <a:pos x="16" y="70"/>
                  </a:cxn>
                </a:cxnLst>
                <a:rect l="0" t="0" r="r" b="b"/>
                <a:pathLst>
                  <a:path w="16" h="72">
                    <a:moveTo>
                      <a:pt x="16" y="70"/>
                    </a:moveTo>
                    <a:cubicBezTo>
                      <a:pt x="16" y="71"/>
                      <a:pt x="15" y="72"/>
                      <a:pt x="14" y="72"/>
                    </a:cubicBezTo>
                    <a:cubicBezTo>
                      <a:pt x="2" y="72"/>
                      <a:pt x="2" y="72"/>
                      <a:pt x="2" y="72"/>
                    </a:cubicBezTo>
                    <a:cubicBezTo>
                      <a:pt x="1" y="72"/>
                      <a:pt x="0" y="71"/>
                      <a:pt x="0" y="70"/>
                    </a:cubicBezTo>
                    <a:cubicBezTo>
                      <a:pt x="0" y="3"/>
                      <a:pt x="0" y="3"/>
                      <a:pt x="0" y="3"/>
                    </a:cubicBezTo>
                    <a:cubicBezTo>
                      <a:pt x="0" y="1"/>
                      <a:pt x="1" y="0"/>
                      <a:pt x="2" y="0"/>
                    </a:cubicBezTo>
                    <a:cubicBezTo>
                      <a:pt x="14" y="0"/>
                      <a:pt x="14" y="0"/>
                      <a:pt x="14" y="0"/>
                    </a:cubicBezTo>
                    <a:cubicBezTo>
                      <a:pt x="15" y="0"/>
                      <a:pt x="16" y="1"/>
                      <a:pt x="16" y="3"/>
                    </a:cubicBezTo>
                    <a:lnTo>
                      <a:pt x="16" y="7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sp>
            <p:nvSpPr>
              <p:cNvPr id="156" name="Freeform 168"/>
              <p:cNvSpPr>
                <a:spLocks/>
              </p:cNvSpPr>
              <p:nvPr/>
            </p:nvSpPr>
            <p:spPr bwMode="auto">
              <a:xfrm>
                <a:off x="1231900" y="5013562"/>
                <a:ext cx="425450" cy="130175"/>
              </a:xfrm>
              <a:custGeom>
                <a:avLst/>
                <a:gdLst/>
                <a:ahLst/>
                <a:cxnLst>
                  <a:cxn ang="0">
                    <a:pos x="53" y="5"/>
                  </a:cxn>
                  <a:cxn ang="0">
                    <a:pos x="80" y="5"/>
                  </a:cxn>
                  <a:cxn ang="0">
                    <a:pos x="126" y="33"/>
                  </a:cxn>
                  <a:cxn ang="0">
                    <a:pos x="124" y="41"/>
                  </a:cxn>
                  <a:cxn ang="0">
                    <a:pos x="83" y="41"/>
                  </a:cxn>
                  <a:cxn ang="0">
                    <a:pos x="50" y="41"/>
                  </a:cxn>
                  <a:cxn ang="0">
                    <a:pos x="10" y="41"/>
                  </a:cxn>
                  <a:cxn ang="0">
                    <a:pos x="7" y="33"/>
                  </a:cxn>
                  <a:cxn ang="0">
                    <a:pos x="53" y="5"/>
                  </a:cxn>
                </a:cxnLst>
                <a:rect l="0" t="0" r="r" b="b"/>
                <a:pathLst>
                  <a:path w="134" h="41">
                    <a:moveTo>
                      <a:pt x="53" y="5"/>
                    </a:moveTo>
                    <a:cubicBezTo>
                      <a:pt x="60" y="0"/>
                      <a:pt x="73" y="0"/>
                      <a:pt x="80" y="5"/>
                    </a:cubicBezTo>
                    <a:cubicBezTo>
                      <a:pt x="126" y="33"/>
                      <a:pt x="126" y="33"/>
                      <a:pt x="126" y="33"/>
                    </a:cubicBezTo>
                    <a:cubicBezTo>
                      <a:pt x="134" y="37"/>
                      <a:pt x="132" y="41"/>
                      <a:pt x="124" y="41"/>
                    </a:cubicBezTo>
                    <a:cubicBezTo>
                      <a:pt x="83" y="41"/>
                      <a:pt x="83" y="41"/>
                      <a:pt x="83" y="41"/>
                    </a:cubicBezTo>
                    <a:cubicBezTo>
                      <a:pt x="74" y="41"/>
                      <a:pt x="59" y="41"/>
                      <a:pt x="50" y="41"/>
                    </a:cubicBezTo>
                    <a:cubicBezTo>
                      <a:pt x="10" y="41"/>
                      <a:pt x="10" y="41"/>
                      <a:pt x="10" y="41"/>
                    </a:cubicBezTo>
                    <a:cubicBezTo>
                      <a:pt x="1" y="41"/>
                      <a:pt x="0" y="37"/>
                      <a:pt x="7" y="33"/>
                    </a:cubicBezTo>
                    <a:lnTo>
                      <a:pt x="53" y="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sp>
            <p:nvSpPr>
              <p:cNvPr id="157" name="Freeform 169"/>
              <p:cNvSpPr>
                <a:spLocks noEditPoints="1"/>
              </p:cNvSpPr>
              <p:nvPr/>
            </p:nvSpPr>
            <p:spPr bwMode="auto">
              <a:xfrm>
                <a:off x="1216025" y="5400912"/>
                <a:ext cx="454025" cy="50800"/>
              </a:xfrm>
              <a:custGeom>
                <a:avLst/>
                <a:gdLst/>
                <a:ahLst/>
                <a:cxnLst>
                  <a:cxn ang="0">
                    <a:pos x="141" y="0"/>
                  </a:cxn>
                  <a:cxn ang="0">
                    <a:pos x="2" y="0"/>
                  </a:cxn>
                  <a:cxn ang="0">
                    <a:pos x="0" y="1"/>
                  </a:cxn>
                  <a:cxn ang="0">
                    <a:pos x="0" y="15"/>
                  </a:cxn>
                  <a:cxn ang="0">
                    <a:pos x="2" y="16"/>
                  </a:cxn>
                  <a:cxn ang="0">
                    <a:pos x="141" y="16"/>
                  </a:cxn>
                  <a:cxn ang="0">
                    <a:pos x="143" y="15"/>
                  </a:cxn>
                  <a:cxn ang="0">
                    <a:pos x="143" y="1"/>
                  </a:cxn>
                  <a:cxn ang="0">
                    <a:pos x="141" y="0"/>
                  </a:cxn>
                  <a:cxn ang="0">
                    <a:pos x="98" y="12"/>
                  </a:cxn>
                  <a:cxn ang="0">
                    <a:pos x="96" y="14"/>
                  </a:cxn>
                  <a:cxn ang="0">
                    <a:pos x="48" y="14"/>
                  </a:cxn>
                  <a:cxn ang="0">
                    <a:pos x="45" y="12"/>
                  </a:cxn>
                  <a:cxn ang="0">
                    <a:pos x="45" y="11"/>
                  </a:cxn>
                  <a:cxn ang="0">
                    <a:pos x="48" y="10"/>
                  </a:cxn>
                  <a:cxn ang="0">
                    <a:pos x="96" y="10"/>
                  </a:cxn>
                  <a:cxn ang="0">
                    <a:pos x="98" y="11"/>
                  </a:cxn>
                  <a:cxn ang="0">
                    <a:pos x="98" y="12"/>
                  </a:cxn>
                  <a:cxn ang="0">
                    <a:pos x="98" y="6"/>
                  </a:cxn>
                  <a:cxn ang="0">
                    <a:pos x="96" y="7"/>
                  </a:cxn>
                  <a:cxn ang="0">
                    <a:pos x="48" y="7"/>
                  </a:cxn>
                  <a:cxn ang="0">
                    <a:pos x="45" y="6"/>
                  </a:cxn>
                  <a:cxn ang="0">
                    <a:pos x="45" y="5"/>
                  </a:cxn>
                  <a:cxn ang="0">
                    <a:pos x="48" y="3"/>
                  </a:cxn>
                  <a:cxn ang="0">
                    <a:pos x="96" y="3"/>
                  </a:cxn>
                  <a:cxn ang="0">
                    <a:pos x="98" y="5"/>
                  </a:cxn>
                  <a:cxn ang="0">
                    <a:pos x="98" y="6"/>
                  </a:cxn>
                </a:cxnLst>
                <a:rect l="0" t="0" r="r" b="b"/>
                <a:pathLst>
                  <a:path w="143" h="16">
                    <a:moveTo>
                      <a:pt x="141" y="0"/>
                    </a:moveTo>
                    <a:cubicBezTo>
                      <a:pt x="2" y="0"/>
                      <a:pt x="2" y="0"/>
                      <a:pt x="2" y="0"/>
                    </a:cubicBezTo>
                    <a:cubicBezTo>
                      <a:pt x="1" y="0"/>
                      <a:pt x="0" y="1"/>
                      <a:pt x="0" y="1"/>
                    </a:cubicBezTo>
                    <a:cubicBezTo>
                      <a:pt x="0" y="15"/>
                      <a:pt x="0" y="15"/>
                      <a:pt x="0" y="15"/>
                    </a:cubicBezTo>
                    <a:cubicBezTo>
                      <a:pt x="0" y="16"/>
                      <a:pt x="1" y="16"/>
                      <a:pt x="2" y="16"/>
                    </a:cubicBezTo>
                    <a:cubicBezTo>
                      <a:pt x="141" y="16"/>
                      <a:pt x="141" y="16"/>
                      <a:pt x="141" y="16"/>
                    </a:cubicBezTo>
                    <a:cubicBezTo>
                      <a:pt x="142" y="16"/>
                      <a:pt x="143" y="16"/>
                      <a:pt x="143" y="15"/>
                    </a:cubicBezTo>
                    <a:cubicBezTo>
                      <a:pt x="143" y="1"/>
                      <a:pt x="143" y="1"/>
                      <a:pt x="143" y="1"/>
                    </a:cubicBezTo>
                    <a:cubicBezTo>
                      <a:pt x="143" y="1"/>
                      <a:pt x="142" y="0"/>
                      <a:pt x="141" y="0"/>
                    </a:cubicBezTo>
                    <a:close/>
                    <a:moveTo>
                      <a:pt x="98" y="12"/>
                    </a:moveTo>
                    <a:cubicBezTo>
                      <a:pt x="98" y="13"/>
                      <a:pt x="97" y="14"/>
                      <a:pt x="96" y="14"/>
                    </a:cubicBezTo>
                    <a:cubicBezTo>
                      <a:pt x="48" y="14"/>
                      <a:pt x="48" y="14"/>
                      <a:pt x="48" y="14"/>
                    </a:cubicBezTo>
                    <a:cubicBezTo>
                      <a:pt x="46" y="14"/>
                      <a:pt x="45" y="13"/>
                      <a:pt x="45" y="12"/>
                    </a:cubicBezTo>
                    <a:cubicBezTo>
                      <a:pt x="45" y="11"/>
                      <a:pt x="45" y="11"/>
                      <a:pt x="45" y="11"/>
                    </a:cubicBezTo>
                    <a:cubicBezTo>
                      <a:pt x="45" y="10"/>
                      <a:pt x="46" y="10"/>
                      <a:pt x="48" y="10"/>
                    </a:cubicBezTo>
                    <a:cubicBezTo>
                      <a:pt x="96" y="10"/>
                      <a:pt x="96" y="10"/>
                      <a:pt x="96" y="10"/>
                    </a:cubicBezTo>
                    <a:cubicBezTo>
                      <a:pt x="97" y="10"/>
                      <a:pt x="98" y="10"/>
                      <a:pt x="98" y="11"/>
                    </a:cubicBezTo>
                    <a:lnTo>
                      <a:pt x="98" y="12"/>
                    </a:lnTo>
                    <a:close/>
                    <a:moveTo>
                      <a:pt x="98" y="6"/>
                    </a:moveTo>
                    <a:cubicBezTo>
                      <a:pt x="98" y="6"/>
                      <a:pt x="97" y="7"/>
                      <a:pt x="96" y="7"/>
                    </a:cubicBezTo>
                    <a:cubicBezTo>
                      <a:pt x="48" y="7"/>
                      <a:pt x="48" y="7"/>
                      <a:pt x="48" y="7"/>
                    </a:cubicBezTo>
                    <a:cubicBezTo>
                      <a:pt x="46" y="7"/>
                      <a:pt x="45" y="6"/>
                      <a:pt x="45" y="6"/>
                    </a:cubicBezTo>
                    <a:cubicBezTo>
                      <a:pt x="45" y="5"/>
                      <a:pt x="45" y="5"/>
                      <a:pt x="45" y="5"/>
                    </a:cubicBezTo>
                    <a:cubicBezTo>
                      <a:pt x="45" y="4"/>
                      <a:pt x="46" y="3"/>
                      <a:pt x="48" y="3"/>
                    </a:cubicBezTo>
                    <a:cubicBezTo>
                      <a:pt x="96" y="3"/>
                      <a:pt x="96" y="3"/>
                      <a:pt x="96" y="3"/>
                    </a:cubicBezTo>
                    <a:cubicBezTo>
                      <a:pt x="97" y="3"/>
                      <a:pt x="98" y="4"/>
                      <a:pt x="98" y="5"/>
                    </a:cubicBezTo>
                    <a:lnTo>
                      <a:pt x="98" y="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sp>
            <p:nvSpPr>
              <p:cNvPr id="158" name="Freeform 170"/>
              <p:cNvSpPr>
                <a:spLocks/>
              </p:cNvSpPr>
              <p:nvPr/>
            </p:nvSpPr>
            <p:spPr bwMode="auto">
              <a:xfrm>
                <a:off x="1406525" y="5051662"/>
                <a:ext cx="73025" cy="85725"/>
              </a:xfrm>
              <a:custGeom>
                <a:avLst/>
                <a:gdLst/>
                <a:ahLst/>
                <a:cxnLst>
                  <a:cxn ang="0">
                    <a:pos x="0" y="0"/>
                  </a:cxn>
                  <a:cxn ang="0">
                    <a:pos x="0" y="54"/>
                  </a:cxn>
                  <a:cxn ang="0">
                    <a:pos x="14" y="54"/>
                  </a:cxn>
                  <a:cxn ang="0">
                    <a:pos x="14" y="32"/>
                  </a:cxn>
                  <a:cxn ang="0">
                    <a:pos x="34" y="32"/>
                  </a:cxn>
                  <a:cxn ang="0">
                    <a:pos x="34" y="54"/>
                  </a:cxn>
                  <a:cxn ang="0">
                    <a:pos x="46" y="54"/>
                  </a:cxn>
                  <a:cxn ang="0">
                    <a:pos x="46" y="0"/>
                  </a:cxn>
                  <a:cxn ang="0">
                    <a:pos x="34" y="0"/>
                  </a:cxn>
                  <a:cxn ang="0">
                    <a:pos x="34" y="20"/>
                  </a:cxn>
                  <a:cxn ang="0">
                    <a:pos x="14" y="20"/>
                  </a:cxn>
                  <a:cxn ang="0">
                    <a:pos x="14" y="0"/>
                  </a:cxn>
                  <a:cxn ang="0">
                    <a:pos x="0" y="0"/>
                  </a:cxn>
                </a:cxnLst>
                <a:rect l="0" t="0" r="r" b="b"/>
                <a:pathLst>
                  <a:path w="46" h="54">
                    <a:moveTo>
                      <a:pt x="0" y="0"/>
                    </a:moveTo>
                    <a:lnTo>
                      <a:pt x="0" y="54"/>
                    </a:lnTo>
                    <a:lnTo>
                      <a:pt x="14" y="54"/>
                    </a:lnTo>
                    <a:lnTo>
                      <a:pt x="14" y="32"/>
                    </a:lnTo>
                    <a:lnTo>
                      <a:pt x="34" y="32"/>
                    </a:lnTo>
                    <a:lnTo>
                      <a:pt x="34" y="54"/>
                    </a:lnTo>
                    <a:lnTo>
                      <a:pt x="46" y="54"/>
                    </a:lnTo>
                    <a:lnTo>
                      <a:pt x="46" y="0"/>
                    </a:lnTo>
                    <a:lnTo>
                      <a:pt x="34" y="0"/>
                    </a:lnTo>
                    <a:lnTo>
                      <a:pt x="34" y="20"/>
                    </a:lnTo>
                    <a:lnTo>
                      <a:pt x="14" y="20"/>
                    </a:lnTo>
                    <a:lnTo>
                      <a:pt x="14"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grpSp>
        <p:grpSp>
          <p:nvGrpSpPr>
            <p:cNvPr id="148" name="Group 147"/>
            <p:cNvGrpSpPr/>
            <p:nvPr/>
          </p:nvGrpSpPr>
          <p:grpSpPr>
            <a:xfrm>
              <a:off x="10209976" y="2192784"/>
              <a:ext cx="255550" cy="529537"/>
              <a:chOff x="10209976" y="2214556"/>
              <a:chExt cx="255550" cy="529537"/>
            </a:xfrm>
            <a:grpFill/>
          </p:grpSpPr>
          <p:cxnSp>
            <p:nvCxnSpPr>
              <p:cNvPr id="149" name="Straight Connector 148"/>
              <p:cNvCxnSpPr/>
              <p:nvPr/>
            </p:nvCxnSpPr>
            <p:spPr>
              <a:xfrm>
                <a:off x="10364246" y="2214556"/>
                <a:ext cx="0" cy="529537"/>
              </a:xfrm>
              <a:prstGeom prst="line">
                <a:avLst/>
              </a:prstGeom>
              <a:grpFill/>
              <a:ln w="19050" cap="rnd" cmpd="sng" algn="ctr">
                <a:solidFill>
                  <a:srgbClr val="00338D"/>
                </a:solidFill>
                <a:prstDash val="solid"/>
              </a:ln>
              <a:effectLst/>
            </p:spPr>
          </p:cxnSp>
          <p:cxnSp>
            <p:nvCxnSpPr>
              <p:cNvPr id="150" name="Straight Connector 149"/>
              <p:cNvCxnSpPr/>
              <p:nvPr/>
            </p:nvCxnSpPr>
            <p:spPr>
              <a:xfrm>
                <a:off x="10209976" y="2325450"/>
                <a:ext cx="255550" cy="0"/>
              </a:xfrm>
              <a:prstGeom prst="line">
                <a:avLst/>
              </a:prstGeom>
              <a:grpFill/>
              <a:ln w="19050" cap="rnd" cmpd="sng" algn="ctr">
                <a:solidFill>
                  <a:srgbClr val="00338D"/>
                </a:solidFill>
                <a:prstDash val="solid"/>
              </a:ln>
              <a:effectLst/>
            </p:spPr>
          </p:cxnSp>
        </p:grpSp>
      </p:grpSp>
      <p:cxnSp>
        <p:nvCxnSpPr>
          <p:cNvPr id="159" name="Elbow Connector 158"/>
          <p:cNvCxnSpPr/>
          <p:nvPr/>
        </p:nvCxnSpPr>
        <p:spPr>
          <a:xfrm rot="10800000" flipH="1" flipV="1">
            <a:off x="1058975" y="1313409"/>
            <a:ext cx="117325" cy="828000"/>
          </a:xfrm>
          <a:prstGeom prst="bentConnector4">
            <a:avLst>
              <a:gd name="adj1" fmla="val -194843"/>
              <a:gd name="adj2" fmla="val 99914"/>
            </a:avLst>
          </a:prstGeom>
          <a:ln>
            <a:solidFill>
              <a:srgbClr val="00338D"/>
            </a:solidFill>
            <a:tailEnd type="triangle"/>
          </a:ln>
        </p:spPr>
        <p:style>
          <a:lnRef idx="1">
            <a:schemeClr val="accent1"/>
          </a:lnRef>
          <a:fillRef idx="0">
            <a:schemeClr val="accent1"/>
          </a:fillRef>
          <a:effectRef idx="0">
            <a:schemeClr val="accent1"/>
          </a:effectRef>
          <a:fontRef idx="minor">
            <a:schemeClr val="tx1"/>
          </a:fontRef>
        </p:style>
      </p:cxnSp>
      <p:cxnSp>
        <p:nvCxnSpPr>
          <p:cNvPr id="160" name="Elbow Connector 159"/>
          <p:cNvCxnSpPr/>
          <p:nvPr/>
        </p:nvCxnSpPr>
        <p:spPr>
          <a:xfrm rot="10800000" flipH="1" flipV="1">
            <a:off x="1065962" y="1308710"/>
            <a:ext cx="117325" cy="2232000"/>
          </a:xfrm>
          <a:prstGeom prst="bentConnector4">
            <a:avLst>
              <a:gd name="adj1" fmla="val -194843"/>
              <a:gd name="adj2" fmla="val 99914"/>
            </a:avLst>
          </a:prstGeom>
          <a:ln>
            <a:solidFill>
              <a:srgbClr val="00338D"/>
            </a:solidFill>
            <a:tailEnd type="triangle"/>
          </a:ln>
        </p:spPr>
        <p:style>
          <a:lnRef idx="1">
            <a:schemeClr val="accent1"/>
          </a:lnRef>
          <a:fillRef idx="0">
            <a:schemeClr val="accent1"/>
          </a:fillRef>
          <a:effectRef idx="0">
            <a:schemeClr val="accent1"/>
          </a:effectRef>
          <a:fontRef idx="minor">
            <a:schemeClr val="tx1"/>
          </a:fontRef>
        </p:style>
      </p:cxnSp>
      <p:sp>
        <p:nvSpPr>
          <p:cNvPr id="161" name="Rectangle 160"/>
          <p:cNvSpPr/>
          <p:nvPr/>
        </p:nvSpPr>
        <p:spPr>
          <a:xfrm>
            <a:off x="1303304" y="4657985"/>
            <a:ext cx="3228764" cy="654374"/>
          </a:xfrm>
          <a:prstGeom prst="rect">
            <a:avLst/>
          </a:prstGeom>
          <a:noFill/>
          <a:ln w="6350" cap="flat" cmpd="sng" algn="ctr">
            <a:solidFill>
              <a:srgbClr val="00338D"/>
            </a:solidFill>
            <a:prstDash val="solid"/>
            <a:miter lim="800000"/>
          </a:ln>
          <a:effectLst/>
          <a:extLst>
            <a:ext uri="{909E8E84-426E-40DD-AFC4-6F175D3DCCD1}">
              <a14:hiddenFill xmlns:a14="http://schemas.microsoft.com/office/drawing/2010/main">
                <a:solidFill>
                  <a:schemeClr val="accent1"/>
                </a:solidFill>
              </a14:hiddenFill>
            </a:ext>
          </a:extLst>
        </p:spPr>
        <p:txBody>
          <a:bodyPr rtlCol="0" anchor="t" anchorCtr="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1600" b="1" i="0" u="none" strike="noStrike" kern="0" cap="none" spc="0" normalizeH="0" baseline="0" noProof="0" dirty="0" smtClean="0">
              <a:ln>
                <a:noFill/>
              </a:ln>
              <a:solidFill>
                <a:srgbClr val="000000"/>
              </a:solidFill>
              <a:effectLst/>
              <a:uLnTx/>
              <a:uFillTx/>
              <a:latin typeface="Univers for KPMG Cond" pitchFamily="34" charset="0"/>
              <a:ea typeface="+mn-ea"/>
              <a:cs typeface="+mn-cs"/>
            </a:endParaRPr>
          </a:p>
        </p:txBody>
      </p:sp>
      <p:sp>
        <p:nvSpPr>
          <p:cNvPr id="162" name="Rectangle 161"/>
          <p:cNvSpPr/>
          <p:nvPr/>
        </p:nvSpPr>
        <p:spPr>
          <a:xfrm>
            <a:off x="4715614" y="4389666"/>
            <a:ext cx="4586042" cy="1306219"/>
          </a:xfrm>
          <a:prstGeom prst="rect">
            <a:avLst/>
          </a:prstGeom>
          <a:solidFill>
            <a:srgbClr val="00338D">
              <a:alpha val="1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163" name="Group 162"/>
          <p:cNvGrpSpPr/>
          <p:nvPr/>
        </p:nvGrpSpPr>
        <p:grpSpPr>
          <a:xfrm>
            <a:off x="6202004" y="4396418"/>
            <a:ext cx="3138545" cy="1240117"/>
            <a:chOff x="1778446" y="2967922"/>
            <a:chExt cx="6334195" cy="2427372"/>
          </a:xfrm>
        </p:grpSpPr>
        <p:sp>
          <p:nvSpPr>
            <p:cNvPr id="164" name="Oval 163"/>
            <p:cNvSpPr/>
            <p:nvPr/>
          </p:nvSpPr>
          <p:spPr>
            <a:xfrm>
              <a:off x="2938987" y="3716338"/>
              <a:ext cx="1047295" cy="1022514"/>
            </a:xfrm>
            <a:prstGeom prst="ellipse">
              <a:avLst/>
            </a:prstGeom>
            <a:solidFill>
              <a:srgbClr val="005EB8">
                <a:alpha val="7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5" name="Oval 164"/>
            <p:cNvSpPr/>
            <p:nvPr/>
          </p:nvSpPr>
          <p:spPr>
            <a:xfrm>
              <a:off x="2350927" y="4254814"/>
              <a:ext cx="1176120" cy="1140480"/>
            </a:xfrm>
            <a:prstGeom prst="ellipse">
              <a:avLst/>
            </a:prstGeom>
            <a:solidFill>
              <a:schemeClr val="accent5">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6" name="Oval 165"/>
            <p:cNvSpPr/>
            <p:nvPr/>
          </p:nvSpPr>
          <p:spPr>
            <a:xfrm>
              <a:off x="1778446" y="3117716"/>
              <a:ext cx="1475063" cy="1440160"/>
            </a:xfrm>
            <a:prstGeom prst="ellipse">
              <a:avLst/>
            </a:prstGeom>
            <a:solidFill>
              <a:srgbClr val="00338D">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000">
                <a:solidFill>
                  <a:srgbClr val="FFFFFF"/>
                </a:solidFill>
              </a:endParaRPr>
            </a:p>
          </p:txBody>
        </p:sp>
        <p:sp>
          <p:nvSpPr>
            <p:cNvPr id="167" name="Rectangle 166"/>
            <p:cNvSpPr/>
            <p:nvPr/>
          </p:nvSpPr>
          <p:spPr>
            <a:xfrm>
              <a:off x="3675888" y="2967922"/>
              <a:ext cx="2341669" cy="481946"/>
            </a:xfrm>
            <a:prstGeom prst="rect">
              <a:avLst/>
            </a:prstGeom>
            <a:noFill/>
          </p:spPr>
          <p:txBody>
            <a:bodyPr wrap="square" lIns="0" tIns="0" rIns="0" bIns="0" rtlCol="0">
              <a:spAutoFit/>
            </a:bodyPr>
            <a:lstStyle/>
            <a:p>
              <a:r>
                <a:rPr lang="es-ES" sz="1600" b="1" dirty="0" smtClean="0">
                  <a:solidFill>
                    <a:srgbClr val="BC204B"/>
                  </a:solidFill>
                  <a:latin typeface="Univers for KPMG Cond" panose="020B0606020202020204" pitchFamily="34" charset="0"/>
                  <a:cs typeface="Arial" pitchFamily="34" charset="0"/>
                </a:rPr>
                <a:t>702.000 €</a:t>
              </a:r>
              <a:endParaRPr lang="es-ES_tradnl" sz="1600" b="1" dirty="0">
                <a:solidFill>
                  <a:srgbClr val="BC204B"/>
                </a:solidFill>
                <a:latin typeface="Univers for KPMG Cond" panose="020B0606020202020204" pitchFamily="34" charset="0"/>
                <a:cs typeface="Arial" pitchFamily="34" charset="0"/>
              </a:endParaRPr>
            </a:p>
          </p:txBody>
        </p:sp>
        <p:sp>
          <p:nvSpPr>
            <p:cNvPr id="168" name="Rectangle 167"/>
            <p:cNvSpPr/>
            <p:nvPr/>
          </p:nvSpPr>
          <p:spPr>
            <a:xfrm>
              <a:off x="2253801" y="3598372"/>
              <a:ext cx="834027" cy="421704"/>
            </a:xfrm>
            <a:prstGeom prst="rect">
              <a:avLst/>
            </a:prstGeom>
            <a:noFill/>
          </p:spPr>
          <p:txBody>
            <a:bodyPr wrap="square" lIns="0" tIns="0" rIns="0" bIns="0" rtlCol="0">
              <a:spAutoFit/>
            </a:bodyPr>
            <a:lstStyle/>
            <a:p>
              <a:r>
                <a:rPr lang="es-ES" sz="1400" dirty="0" smtClean="0">
                  <a:solidFill>
                    <a:schemeClr val="bg1"/>
                  </a:solidFill>
                  <a:latin typeface="Univers for KPMG Cond" panose="020B0606020202020204" pitchFamily="34" charset="0"/>
                  <a:cs typeface="Arial" pitchFamily="34" charset="0"/>
                </a:rPr>
                <a:t>49%</a:t>
              </a:r>
              <a:endParaRPr lang="es-ES_tradnl" sz="1400" dirty="0">
                <a:solidFill>
                  <a:schemeClr val="bg1"/>
                </a:solidFill>
                <a:latin typeface="Univers for KPMG Cond" panose="020B0606020202020204" pitchFamily="34" charset="0"/>
                <a:cs typeface="Arial" pitchFamily="34" charset="0"/>
              </a:endParaRPr>
            </a:p>
          </p:txBody>
        </p:sp>
        <p:sp>
          <p:nvSpPr>
            <p:cNvPr id="169" name="Rectangle 168"/>
            <p:cNvSpPr/>
            <p:nvPr/>
          </p:nvSpPr>
          <p:spPr>
            <a:xfrm>
              <a:off x="2659562" y="4632874"/>
              <a:ext cx="834027" cy="421704"/>
            </a:xfrm>
            <a:prstGeom prst="rect">
              <a:avLst/>
            </a:prstGeom>
            <a:noFill/>
          </p:spPr>
          <p:txBody>
            <a:bodyPr wrap="square" lIns="0" tIns="0" rIns="0" bIns="0" rtlCol="0">
              <a:spAutoFit/>
            </a:bodyPr>
            <a:lstStyle/>
            <a:p>
              <a:r>
                <a:rPr lang="es-ES" sz="1400" dirty="0" smtClean="0">
                  <a:solidFill>
                    <a:schemeClr val="bg1"/>
                  </a:solidFill>
                  <a:latin typeface="Univers for KPMG Cond" panose="020B0606020202020204" pitchFamily="34" charset="0"/>
                  <a:cs typeface="Arial" pitchFamily="34" charset="0"/>
                </a:rPr>
                <a:t>29%</a:t>
              </a:r>
              <a:endParaRPr lang="es-ES_tradnl" sz="1400" dirty="0">
                <a:solidFill>
                  <a:schemeClr val="bg1"/>
                </a:solidFill>
                <a:latin typeface="Univers for KPMG Cond" panose="020B0606020202020204" pitchFamily="34" charset="0"/>
                <a:cs typeface="Arial" pitchFamily="34" charset="0"/>
              </a:endParaRPr>
            </a:p>
          </p:txBody>
        </p:sp>
        <p:sp>
          <p:nvSpPr>
            <p:cNvPr id="170" name="Rectangle 169"/>
            <p:cNvSpPr/>
            <p:nvPr/>
          </p:nvSpPr>
          <p:spPr>
            <a:xfrm>
              <a:off x="3237902" y="3970326"/>
              <a:ext cx="834027" cy="421704"/>
            </a:xfrm>
            <a:prstGeom prst="rect">
              <a:avLst/>
            </a:prstGeom>
            <a:noFill/>
          </p:spPr>
          <p:txBody>
            <a:bodyPr wrap="square" lIns="0" tIns="0" rIns="0" bIns="0" rtlCol="0">
              <a:spAutoFit/>
            </a:bodyPr>
            <a:lstStyle/>
            <a:p>
              <a:r>
                <a:rPr lang="es-ES" sz="1400" dirty="0" smtClean="0">
                  <a:solidFill>
                    <a:schemeClr val="bg1"/>
                  </a:solidFill>
                  <a:latin typeface="Univers for KPMG Cond" panose="020B0606020202020204" pitchFamily="34" charset="0"/>
                  <a:cs typeface="Arial" pitchFamily="34" charset="0"/>
                </a:rPr>
                <a:t>22%</a:t>
              </a:r>
              <a:endParaRPr lang="es-ES_tradnl" sz="1400" dirty="0">
                <a:solidFill>
                  <a:schemeClr val="bg1"/>
                </a:solidFill>
                <a:latin typeface="Univers for KPMG Cond" panose="020B0606020202020204" pitchFamily="34" charset="0"/>
                <a:cs typeface="Arial" pitchFamily="34" charset="0"/>
              </a:endParaRPr>
            </a:p>
          </p:txBody>
        </p:sp>
        <p:cxnSp>
          <p:nvCxnSpPr>
            <p:cNvPr id="171" name="Straight Connector 170"/>
            <p:cNvCxnSpPr/>
            <p:nvPr/>
          </p:nvCxnSpPr>
          <p:spPr>
            <a:xfrm>
              <a:off x="3191441" y="3456504"/>
              <a:ext cx="2760890" cy="0"/>
            </a:xfrm>
            <a:prstGeom prst="line">
              <a:avLst/>
            </a:prstGeom>
            <a:ln>
              <a:solidFill>
                <a:srgbClr val="747678"/>
              </a:solidFill>
            </a:ln>
          </p:spPr>
          <p:style>
            <a:lnRef idx="1">
              <a:schemeClr val="accent1"/>
            </a:lnRef>
            <a:fillRef idx="0">
              <a:schemeClr val="accent1"/>
            </a:fillRef>
            <a:effectRef idx="0">
              <a:schemeClr val="accent1"/>
            </a:effectRef>
            <a:fontRef idx="minor">
              <a:schemeClr val="tx1"/>
            </a:fontRef>
          </p:style>
        </p:cxnSp>
        <p:sp>
          <p:nvSpPr>
            <p:cNvPr id="172" name="Rectangle 171"/>
            <p:cNvSpPr/>
            <p:nvPr/>
          </p:nvSpPr>
          <p:spPr>
            <a:xfrm>
              <a:off x="5947647" y="3065720"/>
              <a:ext cx="1881555" cy="270826"/>
            </a:xfrm>
            <a:prstGeom prst="rect">
              <a:avLst/>
            </a:prstGeom>
            <a:noFill/>
          </p:spPr>
          <p:txBody>
            <a:bodyPr wrap="square" lIns="0" tIns="0" rIns="0" bIns="0" rtlCol="0">
              <a:spAutoFit/>
            </a:bodyPr>
            <a:lstStyle/>
            <a:p>
              <a:r>
                <a:rPr lang="es-ES" sz="1200" dirty="0" smtClean="0">
                  <a:latin typeface="Univers for KPMG Cond" panose="020B0606020202020204" pitchFamily="34" charset="0"/>
                  <a:cs typeface="Arial" pitchFamily="34" charset="0"/>
                </a:rPr>
                <a:t>Impacto directo</a:t>
              </a:r>
            </a:p>
          </p:txBody>
        </p:sp>
        <p:sp>
          <p:nvSpPr>
            <p:cNvPr id="173" name="Rectangle 172"/>
            <p:cNvSpPr/>
            <p:nvPr/>
          </p:nvSpPr>
          <p:spPr>
            <a:xfrm>
              <a:off x="4109477" y="3795952"/>
              <a:ext cx="2015803" cy="481946"/>
            </a:xfrm>
            <a:prstGeom prst="rect">
              <a:avLst/>
            </a:prstGeom>
            <a:noFill/>
          </p:spPr>
          <p:txBody>
            <a:bodyPr wrap="square" lIns="0" tIns="0" rIns="0" bIns="0" rtlCol="0">
              <a:spAutoFit/>
            </a:bodyPr>
            <a:lstStyle/>
            <a:p>
              <a:r>
                <a:rPr lang="es-ES" sz="1600" b="1" dirty="0" smtClean="0">
                  <a:latin typeface="Univers for KPMG Cond" panose="020B0606020202020204" pitchFamily="34" charset="0"/>
                  <a:cs typeface="Arial" pitchFamily="34" charset="0"/>
                </a:rPr>
                <a:t>314.000 €</a:t>
              </a:r>
              <a:endParaRPr lang="es-ES_tradnl" sz="1600" b="1" dirty="0">
                <a:latin typeface="Univers for KPMG Cond" panose="020B0606020202020204" pitchFamily="34" charset="0"/>
                <a:cs typeface="Arial" pitchFamily="34" charset="0"/>
              </a:endParaRPr>
            </a:p>
          </p:txBody>
        </p:sp>
        <p:cxnSp>
          <p:nvCxnSpPr>
            <p:cNvPr id="174" name="Straight Connector 173"/>
            <p:cNvCxnSpPr/>
            <p:nvPr/>
          </p:nvCxnSpPr>
          <p:spPr>
            <a:xfrm>
              <a:off x="3984517" y="4284534"/>
              <a:ext cx="1816375" cy="0"/>
            </a:xfrm>
            <a:prstGeom prst="line">
              <a:avLst/>
            </a:prstGeom>
            <a:ln>
              <a:solidFill>
                <a:srgbClr val="747678"/>
              </a:solidFill>
            </a:ln>
          </p:spPr>
          <p:style>
            <a:lnRef idx="1">
              <a:schemeClr val="accent1"/>
            </a:lnRef>
            <a:fillRef idx="0">
              <a:schemeClr val="accent1"/>
            </a:fillRef>
            <a:effectRef idx="0">
              <a:schemeClr val="accent1"/>
            </a:effectRef>
            <a:fontRef idx="minor">
              <a:schemeClr val="tx1"/>
            </a:fontRef>
          </p:style>
        </p:cxnSp>
        <p:sp>
          <p:nvSpPr>
            <p:cNvPr id="175" name="Rectangle 174"/>
            <p:cNvSpPr/>
            <p:nvPr/>
          </p:nvSpPr>
          <p:spPr>
            <a:xfrm>
              <a:off x="4001754" y="4755480"/>
              <a:ext cx="2015803" cy="481947"/>
            </a:xfrm>
            <a:prstGeom prst="rect">
              <a:avLst/>
            </a:prstGeom>
            <a:noFill/>
          </p:spPr>
          <p:txBody>
            <a:bodyPr wrap="square" lIns="0" tIns="0" rIns="0" bIns="0" rtlCol="0">
              <a:spAutoFit/>
            </a:bodyPr>
            <a:lstStyle/>
            <a:p>
              <a:r>
                <a:rPr lang="es-ES" sz="1600" b="1" dirty="0" smtClean="0">
                  <a:latin typeface="Univers for KPMG Cond" panose="020B0606020202020204" pitchFamily="34" charset="0"/>
                  <a:cs typeface="Arial" pitchFamily="34" charset="0"/>
                </a:rPr>
                <a:t>406.000 €</a:t>
              </a:r>
              <a:endParaRPr lang="es-ES_tradnl" sz="1600" b="1" dirty="0">
                <a:latin typeface="Univers for KPMG Cond" panose="020B0606020202020204" pitchFamily="34" charset="0"/>
                <a:cs typeface="Arial" pitchFamily="34" charset="0"/>
              </a:endParaRPr>
            </a:p>
          </p:txBody>
        </p:sp>
        <p:cxnSp>
          <p:nvCxnSpPr>
            <p:cNvPr id="176" name="Straight Connector 175"/>
            <p:cNvCxnSpPr/>
            <p:nvPr/>
          </p:nvCxnSpPr>
          <p:spPr>
            <a:xfrm>
              <a:off x="3373932" y="5224815"/>
              <a:ext cx="2470270" cy="0"/>
            </a:xfrm>
            <a:prstGeom prst="line">
              <a:avLst/>
            </a:prstGeom>
            <a:ln>
              <a:solidFill>
                <a:srgbClr val="747678"/>
              </a:solidFill>
            </a:ln>
          </p:spPr>
          <p:style>
            <a:lnRef idx="1">
              <a:schemeClr val="accent1"/>
            </a:lnRef>
            <a:fillRef idx="0">
              <a:schemeClr val="accent1"/>
            </a:fillRef>
            <a:effectRef idx="0">
              <a:schemeClr val="accent1"/>
            </a:effectRef>
            <a:fontRef idx="minor">
              <a:schemeClr val="tx1"/>
            </a:fontRef>
          </p:style>
        </p:cxnSp>
        <p:sp>
          <p:nvSpPr>
            <p:cNvPr id="177" name="Rectangle 176"/>
            <p:cNvSpPr/>
            <p:nvPr/>
          </p:nvSpPr>
          <p:spPr>
            <a:xfrm>
              <a:off x="6008253" y="3847515"/>
              <a:ext cx="2104388" cy="270826"/>
            </a:xfrm>
            <a:prstGeom prst="rect">
              <a:avLst/>
            </a:prstGeom>
            <a:noFill/>
          </p:spPr>
          <p:txBody>
            <a:bodyPr wrap="square" lIns="0" tIns="0" rIns="0" bIns="0" rtlCol="0">
              <a:spAutoFit/>
            </a:bodyPr>
            <a:lstStyle/>
            <a:p>
              <a:r>
                <a:rPr lang="es-ES" sz="1200" dirty="0" smtClean="0">
                  <a:latin typeface="Univers for KPMG Cond" panose="020B0606020202020204" pitchFamily="34" charset="0"/>
                  <a:cs typeface="Arial" pitchFamily="34" charset="0"/>
                </a:rPr>
                <a:t>Impacto indirecto</a:t>
              </a:r>
            </a:p>
          </p:txBody>
        </p:sp>
        <p:sp>
          <p:nvSpPr>
            <p:cNvPr id="178" name="Rectangle 177"/>
            <p:cNvSpPr/>
            <p:nvPr/>
          </p:nvSpPr>
          <p:spPr>
            <a:xfrm>
              <a:off x="5983553" y="4837560"/>
              <a:ext cx="2080940" cy="270826"/>
            </a:xfrm>
            <a:prstGeom prst="rect">
              <a:avLst/>
            </a:prstGeom>
            <a:noFill/>
          </p:spPr>
          <p:txBody>
            <a:bodyPr wrap="square" lIns="0" tIns="0" rIns="0" bIns="0" rtlCol="0">
              <a:spAutoFit/>
            </a:bodyPr>
            <a:lstStyle/>
            <a:p>
              <a:r>
                <a:rPr lang="es-ES" sz="1200" dirty="0" smtClean="0">
                  <a:latin typeface="Univers for KPMG Cond" panose="020B0606020202020204" pitchFamily="34" charset="0"/>
                  <a:cs typeface="Arial" pitchFamily="34" charset="0"/>
                </a:rPr>
                <a:t>Impacto inducido</a:t>
              </a:r>
            </a:p>
          </p:txBody>
        </p:sp>
      </p:grpSp>
      <p:sp>
        <p:nvSpPr>
          <p:cNvPr id="179" name="Rectangle 178"/>
          <p:cNvSpPr/>
          <p:nvPr/>
        </p:nvSpPr>
        <p:spPr>
          <a:xfrm>
            <a:off x="4602177" y="4402304"/>
            <a:ext cx="1621220" cy="1418730"/>
          </a:xfrm>
          <a:prstGeom prst="rect">
            <a:avLst/>
          </a:prstGeom>
          <a:noFill/>
          <a:ln w="6350" cap="flat" cmpd="sng" algn="ctr">
            <a:noFill/>
            <a:prstDash val="solid"/>
            <a:miter lim="800000"/>
          </a:ln>
          <a:effectLst/>
          <a:extLst>
            <a:ext uri="{909E8E84-426E-40DD-AFC4-6F175D3DCCD1}">
              <a14:hiddenFill xmlns:a14="http://schemas.microsoft.com/office/drawing/2010/main">
                <a:solidFill>
                  <a:schemeClr val="accent1"/>
                </a:solidFill>
              </a14:hiddenFill>
            </a:ext>
          </a:extLst>
        </p:spPr>
        <p:txBody>
          <a:bodyPr rtlCol="0" anchor="ctr" anchorCtr="0"/>
          <a:lstStyle/>
          <a:p>
            <a:pPr marL="88900" marR="0" lvl="0" algn="ctr" defTabSz="914400" eaLnBrk="1" fontAlgn="auto" latinLnBrk="0" hangingPunct="1">
              <a:lnSpc>
                <a:spcPct val="100000"/>
              </a:lnSpc>
              <a:spcBef>
                <a:spcPts val="0"/>
              </a:spcBef>
              <a:spcAft>
                <a:spcPts val="0"/>
              </a:spcAft>
              <a:buClrTx/>
              <a:buSzTx/>
              <a:tabLst/>
              <a:defRPr/>
            </a:pPr>
            <a:r>
              <a:rPr lang="es-ES_tradnl" sz="1200" kern="0" dirty="0" smtClean="0">
                <a:solidFill>
                  <a:srgbClr val="00338D"/>
                </a:solidFill>
                <a:latin typeface="Univers for KPMG Cond" pitchFamily="34" charset="0"/>
              </a:rPr>
              <a:t>Impacto total en PIB de otro bien de interés cultural</a:t>
            </a:r>
            <a:endParaRPr lang="es-ES" sz="1200" kern="0" dirty="0" smtClean="0">
              <a:solidFill>
                <a:srgbClr val="00338D"/>
              </a:solidFill>
              <a:latin typeface="Univers for KPMG Cond" pitchFamily="34" charset="0"/>
            </a:endParaRPr>
          </a:p>
          <a:p>
            <a:pPr marL="88900" marR="0" lvl="0" algn="ctr" defTabSz="914400" eaLnBrk="1" fontAlgn="auto" latinLnBrk="0" hangingPunct="1">
              <a:lnSpc>
                <a:spcPct val="100000"/>
              </a:lnSpc>
              <a:spcBef>
                <a:spcPts val="0"/>
              </a:spcBef>
              <a:spcAft>
                <a:spcPts val="0"/>
              </a:spcAft>
              <a:buClrTx/>
              <a:buSzTx/>
              <a:tabLst/>
              <a:defRPr/>
            </a:pPr>
            <a:r>
              <a:rPr lang="es-ES" sz="2000" kern="0" dirty="0" smtClean="0">
                <a:solidFill>
                  <a:srgbClr val="00338D"/>
                </a:solidFill>
                <a:latin typeface="Univers for KPMG Cond" pitchFamily="34" charset="0"/>
              </a:rPr>
              <a:t>1,4</a:t>
            </a:r>
            <a:r>
              <a:rPr lang="es-ES" kern="0" dirty="0" smtClean="0">
                <a:solidFill>
                  <a:srgbClr val="00338D"/>
                </a:solidFill>
                <a:latin typeface="Univers for KPMG Cond" pitchFamily="34" charset="0"/>
              </a:rPr>
              <a:t> Millones €</a:t>
            </a:r>
            <a:endParaRPr lang="es-ES" kern="0" dirty="0">
              <a:solidFill>
                <a:srgbClr val="00338D"/>
              </a:solidFill>
              <a:latin typeface="Univers for KPMG Cond" pitchFamily="34" charset="0"/>
            </a:endParaRPr>
          </a:p>
          <a:p>
            <a:pPr marL="88900" lvl="0" algn="ctr"/>
            <a:endParaRPr kumimoji="0" lang="es-ES" sz="1050" b="0" i="0" u="none" strike="noStrike" kern="0" cap="none" spc="0" normalizeH="0" baseline="0" noProof="0" dirty="0" smtClean="0">
              <a:ln>
                <a:noFill/>
              </a:ln>
              <a:solidFill>
                <a:srgbClr val="00338D"/>
              </a:solidFill>
              <a:effectLst/>
              <a:uLnTx/>
              <a:uFillTx/>
              <a:latin typeface="Univers for KPMG Cond" pitchFamily="34" charset="0"/>
              <a:ea typeface="+mn-ea"/>
              <a:cs typeface="+mn-cs"/>
            </a:endParaRPr>
          </a:p>
        </p:txBody>
      </p:sp>
      <p:cxnSp>
        <p:nvCxnSpPr>
          <p:cNvPr id="180" name="Elbow Connector 179"/>
          <p:cNvCxnSpPr/>
          <p:nvPr/>
        </p:nvCxnSpPr>
        <p:spPr>
          <a:xfrm rot="10800000" flipH="1" flipV="1">
            <a:off x="1065896" y="1310554"/>
            <a:ext cx="117325" cy="3708000"/>
          </a:xfrm>
          <a:prstGeom prst="bentConnector4">
            <a:avLst>
              <a:gd name="adj1" fmla="val -194843"/>
              <a:gd name="adj2" fmla="val 99914"/>
            </a:avLst>
          </a:prstGeom>
          <a:ln>
            <a:solidFill>
              <a:srgbClr val="00338D"/>
            </a:solidFill>
            <a:tailEnd type="triangle"/>
          </a:ln>
        </p:spPr>
        <p:style>
          <a:lnRef idx="1">
            <a:schemeClr val="accent1"/>
          </a:lnRef>
          <a:fillRef idx="0">
            <a:schemeClr val="accent1"/>
          </a:fillRef>
          <a:effectRef idx="0">
            <a:schemeClr val="accent1"/>
          </a:effectRef>
          <a:fontRef idx="minor">
            <a:schemeClr val="tx1"/>
          </a:fontRef>
        </p:style>
      </p:cxnSp>
      <p:grpSp>
        <p:nvGrpSpPr>
          <p:cNvPr id="181" name="Group 180"/>
          <p:cNvGrpSpPr/>
          <p:nvPr/>
        </p:nvGrpSpPr>
        <p:grpSpPr>
          <a:xfrm>
            <a:off x="1478415" y="4849406"/>
            <a:ext cx="241366" cy="287593"/>
            <a:chOff x="3832225" y="5685074"/>
            <a:chExt cx="460375" cy="517525"/>
          </a:xfrm>
          <a:solidFill>
            <a:srgbClr val="00338D"/>
          </a:solidFill>
        </p:grpSpPr>
        <p:sp>
          <p:nvSpPr>
            <p:cNvPr id="182" name="Freeform 208"/>
            <p:cNvSpPr>
              <a:spLocks noEditPoints="1"/>
            </p:cNvSpPr>
            <p:nvPr/>
          </p:nvSpPr>
          <p:spPr bwMode="auto">
            <a:xfrm>
              <a:off x="3832225" y="5923199"/>
              <a:ext cx="225425" cy="279400"/>
            </a:xfrm>
            <a:custGeom>
              <a:avLst/>
              <a:gdLst/>
              <a:ahLst/>
              <a:cxnLst>
                <a:cxn ang="0">
                  <a:pos x="60" y="0"/>
                </a:cxn>
                <a:cxn ang="0">
                  <a:pos x="12" y="0"/>
                </a:cxn>
                <a:cxn ang="0">
                  <a:pos x="0" y="11"/>
                </a:cxn>
                <a:cxn ang="0">
                  <a:pos x="0" y="76"/>
                </a:cxn>
                <a:cxn ang="0">
                  <a:pos x="12" y="88"/>
                </a:cxn>
                <a:cxn ang="0">
                  <a:pos x="60" y="88"/>
                </a:cxn>
                <a:cxn ang="0">
                  <a:pos x="71" y="76"/>
                </a:cxn>
                <a:cxn ang="0">
                  <a:pos x="71" y="11"/>
                </a:cxn>
                <a:cxn ang="0">
                  <a:pos x="60" y="0"/>
                </a:cxn>
                <a:cxn ang="0">
                  <a:pos x="31" y="72"/>
                </a:cxn>
                <a:cxn ang="0">
                  <a:pos x="27" y="76"/>
                </a:cxn>
                <a:cxn ang="0">
                  <a:pos x="14" y="76"/>
                </a:cxn>
                <a:cxn ang="0">
                  <a:pos x="10" y="72"/>
                </a:cxn>
                <a:cxn ang="0">
                  <a:pos x="10" y="61"/>
                </a:cxn>
                <a:cxn ang="0">
                  <a:pos x="14" y="57"/>
                </a:cxn>
                <a:cxn ang="0">
                  <a:pos x="27" y="57"/>
                </a:cxn>
                <a:cxn ang="0">
                  <a:pos x="31" y="61"/>
                </a:cxn>
                <a:cxn ang="0">
                  <a:pos x="31" y="72"/>
                </a:cxn>
                <a:cxn ang="0">
                  <a:pos x="31" y="46"/>
                </a:cxn>
                <a:cxn ang="0">
                  <a:pos x="27" y="50"/>
                </a:cxn>
                <a:cxn ang="0">
                  <a:pos x="14" y="50"/>
                </a:cxn>
                <a:cxn ang="0">
                  <a:pos x="10" y="46"/>
                </a:cxn>
                <a:cxn ang="0">
                  <a:pos x="10" y="34"/>
                </a:cxn>
                <a:cxn ang="0">
                  <a:pos x="14" y="31"/>
                </a:cxn>
                <a:cxn ang="0">
                  <a:pos x="27" y="31"/>
                </a:cxn>
                <a:cxn ang="0">
                  <a:pos x="31" y="34"/>
                </a:cxn>
                <a:cxn ang="0">
                  <a:pos x="31" y="46"/>
                </a:cxn>
                <a:cxn ang="0">
                  <a:pos x="31" y="23"/>
                </a:cxn>
                <a:cxn ang="0">
                  <a:pos x="27" y="27"/>
                </a:cxn>
                <a:cxn ang="0">
                  <a:pos x="14" y="27"/>
                </a:cxn>
                <a:cxn ang="0">
                  <a:pos x="10" y="23"/>
                </a:cxn>
                <a:cxn ang="0">
                  <a:pos x="10" y="12"/>
                </a:cxn>
                <a:cxn ang="0">
                  <a:pos x="14" y="8"/>
                </a:cxn>
                <a:cxn ang="0">
                  <a:pos x="27" y="8"/>
                </a:cxn>
                <a:cxn ang="0">
                  <a:pos x="31" y="12"/>
                </a:cxn>
                <a:cxn ang="0">
                  <a:pos x="31" y="23"/>
                </a:cxn>
                <a:cxn ang="0">
                  <a:pos x="62" y="72"/>
                </a:cxn>
                <a:cxn ang="0">
                  <a:pos x="58" y="76"/>
                </a:cxn>
                <a:cxn ang="0">
                  <a:pos x="44" y="76"/>
                </a:cxn>
                <a:cxn ang="0">
                  <a:pos x="41" y="72"/>
                </a:cxn>
                <a:cxn ang="0">
                  <a:pos x="41" y="61"/>
                </a:cxn>
                <a:cxn ang="0">
                  <a:pos x="44" y="57"/>
                </a:cxn>
                <a:cxn ang="0">
                  <a:pos x="58" y="57"/>
                </a:cxn>
                <a:cxn ang="0">
                  <a:pos x="62" y="61"/>
                </a:cxn>
                <a:cxn ang="0">
                  <a:pos x="62" y="72"/>
                </a:cxn>
                <a:cxn ang="0">
                  <a:pos x="62" y="46"/>
                </a:cxn>
                <a:cxn ang="0">
                  <a:pos x="58" y="50"/>
                </a:cxn>
                <a:cxn ang="0">
                  <a:pos x="44" y="50"/>
                </a:cxn>
                <a:cxn ang="0">
                  <a:pos x="41" y="46"/>
                </a:cxn>
                <a:cxn ang="0">
                  <a:pos x="41" y="34"/>
                </a:cxn>
                <a:cxn ang="0">
                  <a:pos x="44" y="31"/>
                </a:cxn>
                <a:cxn ang="0">
                  <a:pos x="58" y="31"/>
                </a:cxn>
                <a:cxn ang="0">
                  <a:pos x="62" y="34"/>
                </a:cxn>
                <a:cxn ang="0">
                  <a:pos x="62" y="46"/>
                </a:cxn>
                <a:cxn ang="0">
                  <a:pos x="62" y="23"/>
                </a:cxn>
                <a:cxn ang="0">
                  <a:pos x="58" y="27"/>
                </a:cxn>
                <a:cxn ang="0">
                  <a:pos x="44" y="27"/>
                </a:cxn>
                <a:cxn ang="0">
                  <a:pos x="41" y="23"/>
                </a:cxn>
                <a:cxn ang="0">
                  <a:pos x="41" y="12"/>
                </a:cxn>
                <a:cxn ang="0">
                  <a:pos x="44" y="8"/>
                </a:cxn>
                <a:cxn ang="0">
                  <a:pos x="58" y="8"/>
                </a:cxn>
                <a:cxn ang="0">
                  <a:pos x="62" y="12"/>
                </a:cxn>
                <a:cxn ang="0">
                  <a:pos x="62" y="23"/>
                </a:cxn>
              </a:cxnLst>
              <a:rect l="0" t="0" r="r" b="b"/>
              <a:pathLst>
                <a:path w="71" h="88">
                  <a:moveTo>
                    <a:pt x="60" y="0"/>
                  </a:moveTo>
                  <a:cubicBezTo>
                    <a:pt x="12" y="0"/>
                    <a:pt x="12" y="0"/>
                    <a:pt x="12" y="0"/>
                  </a:cubicBezTo>
                  <a:cubicBezTo>
                    <a:pt x="5" y="0"/>
                    <a:pt x="0" y="5"/>
                    <a:pt x="0" y="11"/>
                  </a:cubicBezTo>
                  <a:cubicBezTo>
                    <a:pt x="0" y="76"/>
                    <a:pt x="0" y="76"/>
                    <a:pt x="0" y="76"/>
                  </a:cubicBezTo>
                  <a:cubicBezTo>
                    <a:pt x="0" y="83"/>
                    <a:pt x="5" y="88"/>
                    <a:pt x="12" y="88"/>
                  </a:cubicBezTo>
                  <a:cubicBezTo>
                    <a:pt x="60" y="88"/>
                    <a:pt x="60" y="88"/>
                    <a:pt x="60" y="88"/>
                  </a:cubicBezTo>
                  <a:cubicBezTo>
                    <a:pt x="66" y="88"/>
                    <a:pt x="71" y="83"/>
                    <a:pt x="71" y="76"/>
                  </a:cubicBezTo>
                  <a:cubicBezTo>
                    <a:pt x="71" y="11"/>
                    <a:pt x="71" y="11"/>
                    <a:pt x="71" y="11"/>
                  </a:cubicBezTo>
                  <a:cubicBezTo>
                    <a:pt x="71" y="5"/>
                    <a:pt x="66" y="0"/>
                    <a:pt x="60" y="0"/>
                  </a:cubicBezTo>
                  <a:close/>
                  <a:moveTo>
                    <a:pt x="31" y="72"/>
                  </a:moveTo>
                  <a:cubicBezTo>
                    <a:pt x="31" y="75"/>
                    <a:pt x="29" y="76"/>
                    <a:pt x="27" y="76"/>
                  </a:cubicBezTo>
                  <a:cubicBezTo>
                    <a:pt x="14" y="76"/>
                    <a:pt x="14" y="76"/>
                    <a:pt x="14" y="76"/>
                  </a:cubicBezTo>
                  <a:cubicBezTo>
                    <a:pt x="12" y="76"/>
                    <a:pt x="10" y="75"/>
                    <a:pt x="10" y="72"/>
                  </a:cubicBezTo>
                  <a:cubicBezTo>
                    <a:pt x="10" y="61"/>
                    <a:pt x="10" y="61"/>
                    <a:pt x="10" y="61"/>
                  </a:cubicBezTo>
                  <a:cubicBezTo>
                    <a:pt x="10" y="59"/>
                    <a:pt x="12" y="57"/>
                    <a:pt x="14" y="57"/>
                  </a:cubicBezTo>
                  <a:cubicBezTo>
                    <a:pt x="27" y="57"/>
                    <a:pt x="27" y="57"/>
                    <a:pt x="27" y="57"/>
                  </a:cubicBezTo>
                  <a:cubicBezTo>
                    <a:pt x="29" y="57"/>
                    <a:pt x="31" y="59"/>
                    <a:pt x="31" y="61"/>
                  </a:cubicBezTo>
                  <a:lnTo>
                    <a:pt x="31" y="72"/>
                  </a:lnTo>
                  <a:close/>
                  <a:moveTo>
                    <a:pt x="31" y="46"/>
                  </a:moveTo>
                  <a:cubicBezTo>
                    <a:pt x="31" y="48"/>
                    <a:pt x="29" y="50"/>
                    <a:pt x="27" y="50"/>
                  </a:cubicBezTo>
                  <a:cubicBezTo>
                    <a:pt x="14" y="50"/>
                    <a:pt x="14" y="50"/>
                    <a:pt x="14" y="50"/>
                  </a:cubicBezTo>
                  <a:cubicBezTo>
                    <a:pt x="12" y="50"/>
                    <a:pt x="10" y="48"/>
                    <a:pt x="10" y="46"/>
                  </a:cubicBezTo>
                  <a:cubicBezTo>
                    <a:pt x="10" y="34"/>
                    <a:pt x="10" y="34"/>
                    <a:pt x="10" y="34"/>
                  </a:cubicBezTo>
                  <a:cubicBezTo>
                    <a:pt x="10" y="32"/>
                    <a:pt x="12" y="31"/>
                    <a:pt x="14" y="31"/>
                  </a:cubicBezTo>
                  <a:cubicBezTo>
                    <a:pt x="27" y="31"/>
                    <a:pt x="27" y="31"/>
                    <a:pt x="27" y="31"/>
                  </a:cubicBezTo>
                  <a:cubicBezTo>
                    <a:pt x="29" y="31"/>
                    <a:pt x="31" y="32"/>
                    <a:pt x="31" y="34"/>
                  </a:cubicBezTo>
                  <a:lnTo>
                    <a:pt x="31" y="46"/>
                  </a:lnTo>
                  <a:close/>
                  <a:moveTo>
                    <a:pt x="31" y="23"/>
                  </a:moveTo>
                  <a:cubicBezTo>
                    <a:pt x="31" y="25"/>
                    <a:pt x="29" y="27"/>
                    <a:pt x="27" y="27"/>
                  </a:cubicBezTo>
                  <a:cubicBezTo>
                    <a:pt x="14" y="27"/>
                    <a:pt x="14" y="27"/>
                    <a:pt x="14" y="27"/>
                  </a:cubicBezTo>
                  <a:cubicBezTo>
                    <a:pt x="12" y="27"/>
                    <a:pt x="10" y="25"/>
                    <a:pt x="10" y="23"/>
                  </a:cubicBezTo>
                  <a:cubicBezTo>
                    <a:pt x="10" y="12"/>
                    <a:pt x="10" y="12"/>
                    <a:pt x="10" y="12"/>
                  </a:cubicBezTo>
                  <a:cubicBezTo>
                    <a:pt x="10" y="10"/>
                    <a:pt x="12" y="8"/>
                    <a:pt x="14" y="8"/>
                  </a:cubicBezTo>
                  <a:cubicBezTo>
                    <a:pt x="27" y="8"/>
                    <a:pt x="27" y="8"/>
                    <a:pt x="27" y="8"/>
                  </a:cubicBezTo>
                  <a:cubicBezTo>
                    <a:pt x="29" y="8"/>
                    <a:pt x="31" y="10"/>
                    <a:pt x="31" y="12"/>
                  </a:cubicBezTo>
                  <a:lnTo>
                    <a:pt x="31" y="23"/>
                  </a:lnTo>
                  <a:close/>
                  <a:moveTo>
                    <a:pt x="62" y="72"/>
                  </a:moveTo>
                  <a:cubicBezTo>
                    <a:pt x="62" y="75"/>
                    <a:pt x="60" y="76"/>
                    <a:pt x="58" y="76"/>
                  </a:cubicBezTo>
                  <a:cubicBezTo>
                    <a:pt x="44" y="76"/>
                    <a:pt x="44" y="76"/>
                    <a:pt x="44" y="76"/>
                  </a:cubicBezTo>
                  <a:cubicBezTo>
                    <a:pt x="42" y="76"/>
                    <a:pt x="41" y="75"/>
                    <a:pt x="41" y="72"/>
                  </a:cubicBezTo>
                  <a:cubicBezTo>
                    <a:pt x="41" y="61"/>
                    <a:pt x="41" y="61"/>
                    <a:pt x="41" y="61"/>
                  </a:cubicBezTo>
                  <a:cubicBezTo>
                    <a:pt x="41" y="59"/>
                    <a:pt x="42" y="57"/>
                    <a:pt x="44" y="57"/>
                  </a:cubicBezTo>
                  <a:cubicBezTo>
                    <a:pt x="58" y="57"/>
                    <a:pt x="58" y="57"/>
                    <a:pt x="58" y="57"/>
                  </a:cubicBezTo>
                  <a:cubicBezTo>
                    <a:pt x="60" y="57"/>
                    <a:pt x="62" y="59"/>
                    <a:pt x="62" y="61"/>
                  </a:cubicBezTo>
                  <a:lnTo>
                    <a:pt x="62" y="72"/>
                  </a:lnTo>
                  <a:close/>
                  <a:moveTo>
                    <a:pt x="62" y="46"/>
                  </a:moveTo>
                  <a:cubicBezTo>
                    <a:pt x="62" y="48"/>
                    <a:pt x="60" y="50"/>
                    <a:pt x="58" y="50"/>
                  </a:cubicBezTo>
                  <a:cubicBezTo>
                    <a:pt x="44" y="50"/>
                    <a:pt x="44" y="50"/>
                    <a:pt x="44" y="50"/>
                  </a:cubicBezTo>
                  <a:cubicBezTo>
                    <a:pt x="42" y="50"/>
                    <a:pt x="41" y="48"/>
                    <a:pt x="41" y="46"/>
                  </a:cubicBezTo>
                  <a:cubicBezTo>
                    <a:pt x="41" y="34"/>
                    <a:pt x="41" y="34"/>
                    <a:pt x="41" y="34"/>
                  </a:cubicBezTo>
                  <a:cubicBezTo>
                    <a:pt x="41" y="32"/>
                    <a:pt x="42" y="31"/>
                    <a:pt x="44" y="31"/>
                  </a:cubicBezTo>
                  <a:cubicBezTo>
                    <a:pt x="58" y="31"/>
                    <a:pt x="58" y="31"/>
                    <a:pt x="58" y="31"/>
                  </a:cubicBezTo>
                  <a:cubicBezTo>
                    <a:pt x="60" y="31"/>
                    <a:pt x="62" y="32"/>
                    <a:pt x="62" y="34"/>
                  </a:cubicBezTo>
                  <a:lnTo>
                    <a:pt x="62" y="46"/>
                  </a:lnTo>
                  <a:close/>
                  <a:moveTo>
                    <a:pt x="62" y="23"/>
                  </a:moveTo>
                  <a:cubicBezTo>
                    <a:pt x="62" y="25"/>
                    <a:pt x="60" y="27"/>
                    <a:pt x="58" y="27"/>
                  </a:cubicBezTo>
                  <a:cubicBezTo>
                    <a:pt x="44" y="27"/>
                    <a:pt x="44" y="27"/>
                    <a:pt x="44" y="27"/>
                  </a:cubicBezTo>
                  <a:cubicBezTo>
                    <a:pt x="42" y="27"/>
                    <a:pt x="41" y="25"/>
                    <a:pt x="41" y="23"/>
                  </a:cubicBezTo>
                  <a:cubicBezTo>
                    <a:pt x="41" y="12"/>
                    <a:pt x="41" y="12"/>
                    <a:pt x="41" y="12"/>
                  </a:cubicBezTo>
                  <a:cubicBezTo>
                    <a:pt x="41" y="10"/>
                    <a:pt x="42" y="8"/>
                    <a:pt x="44" y="8"/>
                  </a:cubicBezTo>
                  <a:cubicBezTo>
                    <a:pt x="58" y="8"/>
                    <a:pt x="58" y="8"/>
                    <a:pt x="58" y="8"/>
                  </a:cubicBezTo>
                  <a:cubicBezTo>
                    <a:pt x="60" y="8"/>
                    <a:pt x="62" y="10"/>
                    <a:pt x="62" y="12"/>
                  </a:cubicBezTo>
                  <a:lnTo>
                    <a:pt x="62" y="2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sp>
          <p:nvSpPr>
            <p:cNvPr id="183" name="Freeform 209"/>
            <p:cNvSpPr>
              <a:spLocks noEditPoints="1"/>
            </p:cNvSpPr>
            <p:nvPr/>
          </p:nvSpPr>
          <p:spPr bwMode="auto">
            <a:xfrm>
              <a:off x="4067175" y="5685074"/>
              <a:ext cx="225425" cy="517525"/>
            </a:xfrm>
            <a:custGeom>
              <a:avLst/>
              <a:gdLst/>
              <a:ahLst/>
              <a:cxnLst>
                <a:cxn ang="0">
                  <a:pos x="71" y="11"/>
                </a:cxn>
                <a:cxn ang="0">
                  <a:pos x="12" y="0"/>
                </a:cxn>
                <a:cxn ang="0">
                  <a:pos x="0" y="76"/>
                </a:cxn>
                <a:cxn ang="0">
                  <a:pos x="0" y="151"/>
                </a:cxn>
                <a:cxn ang="0">
                  <a:pos x="60" y="163"/>
                </a:cxn>
                <a:cxn ang="0">
                  <a:pos x="71" y="86"/>
                </a:cxn>
                <a:cxn ang="0">
                  <a:pos x="41" y="12"/>
                </a:cxn>
                <a:cxn ang="0">
                  <a:pos x="58" y="8"/>
                </a:cxn>
                <a:cxn ang="0">
                  <a:pos x="61" y="23"/>
                </a:cxn>
                <a:cxn ang="0">
                  <a:pos x="44" y="27"/>
                </a:cxn>
                <a:cxn ang="0">
                  <a:pos x="41" y="12"/>
                </a:cxn>
                <a:cxn ang="0">
                  <a:pos x="44" y="31"/>
                </a:cxn>
                <a:cxn ang="0">
                  <a:pos x="61" y="35"/>
                </a:cxn>
                <a:cxn ang="0">
                  <a:pos x="58" y="50"/>
                </a:cxn>
                <a:cxn ang="0">
                  <a:pos x="41" y="46"/>
                </a:cxn>
                <a:cxn ang="0">
                  <a:pos x="41" y="61"/>
                </a:cxn>
                <a:cxn ang="0">
                  <a:pos x="58" y="57"/>
                </a:cxn>
                <a:cxn ang="0">
                  <a:pos x="61" y="73"/>
                </a:cxn>
                <a:cxn ang="0">
                  <a:pos x="44" y="76"/>
                </a:cxn>
                <a:cxn ang="0">
                  <a:pos x="41" y="61"/>
                </a:cxn>
                <a:cxn ang="0">
                  <a:pos x="14" y="8"/>
                </a:cxn>
                <a:cxn ang="0">
                  <a:pos x="31" y="12"/>
                </a:cxn>
                <a:cxn ang="0">
                  <a:pos x="27" y="27"/>
                </a:cxn>
                <a:cxn ang="0">
                  <a:pos x="10" y="23"/>
                </a:cxn>
                <a:cxn ang="0">
                  <a:pos x="10" y="35"/>
                </a:cxn>
                <a:cxn ang="0">
                  <a:pos x="27" y="31"/>
                </a:cxn>
                <a:cxn ang="0">
                  <a:pos x="31" y="46"/>
                </a:cxn>
                <a:cxn ang="0">
                  <a:pos x="14" y="50"/>
                </a:cxn>
                <a:cxn ang="0">
                  <a:pos x="10" y="35"/>
                </a:cxn>
                <a:cxn ang="0">
                  <a:pos x="14" y="57"/>
                </a:cxn>
                <a:cxn ang="0">
                  <a:pos x="31" y="61"/>
                </a:cxn>
                <a:cxn ang="0">
                  <a:pos x="27" y="76"/>
                </a:cxn>
                <a:cxn ang="0">
                  <a:pos x="10" y="73"/>
                </a:cxn>
                <a:cxn ang="0">
                  <a:pos x="31" y="147"/>
                </a:cxn>
                <a:cxn ang="0">
                  <a:pos x="14" y="151"/>
                </a:cxn>
                <a:cxn ang="0">
                  <a:pos x="10" y="136"/>
                </a:cxn>
                <a:cxn ang="0">
                  <a:pos x="27" y="132"/>
                </a:cxn>
                <a:cxn ang="0">
                  <a:pos x="31" y="147"/>
                </a:cxn>
                <a:cxn ang="0">
                  <a:pos x="27" y="125"/>
                </a:cxn>
                <a:cxn ang="0">
                  <a:pos x="10" y="121"/>
                </a:cxn>
                <a:cxn ang="0">
                  <a:pos x="14" y="106"/>
                </a:cxn>
                <a:cxn ang="0">
                  <a:pos x="31" y="109"/>
                </a:cxn>
                <a:cxn ang="0">
                  <a:pos x="31" y="98"/>
                </a:cxn>
                <a:cxn ang="0">
                  <a:pos x="14" y="102"/>
                </a:cxn>
                <a:cxn ang="0">
                  <a:pos x="10" y="87"/>
                </a:cxn>
                <a:cxn ang="0">
                  <a:pos x="27" y="83"/>
                </a:cxn>
                <a:cxn ang="0">
                  <a:pos x="31" y="98"/>
                </a:cxn>
                <a:cxn ang="0">
                  <a:pos x="58" y="151"/>
                </a:cxn>
                <a:cxn ang="0">
                  <a:pos x="41" y="147"/>
                </a:cxn>
                <a:cxn ang="0">
                  <a:pos x="44" y="132"/>
                </a:cxn>
                <a:cxn ang="0">
                  <a:pos x="61" y="136"/>
                </a:cxn>
                <a:cxn ang="0">
                  <a:pos x="61" y="121"/>
                </a:cxn>
                <a:cxn ang="0">
                  <a:pos x="44" y="125"/>
                </a:cxn>
                <a:cxn ang="0">
                  <a:pos x="41" y="109"/>
                </a:cxn>
                <a:cxn ang="0">
                  <a:pos x="58" y="106"/>
                </a:cxn>
                <a:cxn ang="0">
                  <a:pos x="61" y="121"/>
                </a:cxn>
                <a:cxn ang="0">
                  <a:pos x="58" y="102"/>
                </a:cxn>
                <a:cxn ang="0">
                  <a:pos x="41" y="98"/>
                </a:cxn>
                <a:cxn ang="0">
                  <a:pos x="44" y="83"/>
                </a:cxn>
                <a:cxn ang="0">
                  <a:pos x="61" y="87"/>
                </a:cxn>
              </a:cxnLst>
              <a:rect l="0" t="0" r="r" b="b"/>
              <a:pathLst>
                <a:path w="71" h="163">
                  <a:moveTo>
                    <a:pt x="71" y="76"/>
                  </a:moveTo>
                  <a:cubicBezTo>
                    <a:pt x="71" y="11"/>
                    <a:pt x="71" y="11"/>
                    <a:pt x="71" y="11"/>
                  </a:cubicBezTo>
                  <a:cubicBezTo>
                    <a:pt x="71" y="5"/>
                    <a:pt x="66" y="0"/>
                    <a:pt x="60" y="0"/>
                  </a:cubicBezTo>
                  <a:cubicBezTo>
                    <a:pt x="12" y="0"/>
                    <a:pt x="12" y="0"/>
                    <a:pt x="12" y="0"/>
                  </a:cubicBezTo>
                  <a:cubicBezTo>
                    <a:pt x="5" y="0"/>
                    <a:pt x="0" y="5"/>
                    <a:pt x="0" y="11"/>
                  </a:cubicBezTo>
                  <a:cubicBezTo>
                    <a:pt x="0" y="76"/>
                    <a:pt x="0" y="76"/>
                    <a:pt x="0" y="76"/>
                  </a:cubicBezTo>
                  <a:cubicBezTo>
                    <a:pt x="0" y="80"/>
                    <a:pt x="0" y="83"/>
                    <a:pt x="0" y="86"/>
                  </a:cubicBezTo>
                  <a:cubicBezTo>
                    <a:pt x="0" y="151"/>
                    <a:pt x="0" y="151"/>
                    <a:pt x="0" y="151"/>
                  </a:cubicBezTo>
                  <a:cubicBezTo>
                    <a:pt x="0" y="158"/>
                    <a:pt x="5" y="163"/>
                    <a:pt x="12" y="163"/>
                  </a:cubicBezTo>
                  <a:cubicBezTo>
                    <a:pt x="60" y="163"/>
                    <a:pt x="60" y="163"/>
                    <a:pt x="60" y="163"/>
                  </a:cubicBezTo>
                  <a:cubicBezTo>
                    <a:pt x="66" y="163"/>
                    <a:pt x="71" y="158"/>
                    <a:pt x="71" y="151"/>
                  </a:cubicBezTo>
                  <a:cubicBezTo>
                    <a:pt x="71" y="86"/>
                    <a:pt x="71" y="86"/>
                    <a:pt x="71" y="86"/>
                  </a:cubicBezTo>
                  <a:cubicBezTo>
                    <a:pt x="71" y="83"/>
                    <a:pt x="71" y="80"/>
                    <a:pt x="71" y="76"/>
                  </a:cubicBezTo>
                  <a:close/>
                  <a:moveTo>
                    <a:pt x="41" y="12"/>
                  </a:moveTo>
                  <a:cubicBezTo>
                    <a:pt x="41" y="10"/>
                    <a:pt x="42" y="8"/>
                    <a:pt x="44" y="8"/>
                  </a:cubicBezTo>
                  <a:cubicBezTo>
                    <a:pt x="58" y="8"/>
                    <a:pt x="58" y="8"/>
                    <a:pt x="58" y="8"/>
                  </a:cubicBezTo>
                  <a:cubicBezTo>
                    <a:pt x="60" y="8"/>
                    <a:pt x="61" y="10"/>
                    <a:pt x="61" y="12"/>
                  </a:cubicBezTo>
                  <a:cubicBezTo>
                    <a:pt x="61" y="23"/>
                    <a:pt x="61" y="23"/>
                    <a:pt x="61" y="23"/>
                  </a:cubicBezTo>
                  <a:cubicBezTo>
                    <a:pt x="61" y="25"/>
                    <a:pt x="60" y="27"/>
                    <a:pt x="58" y="27"/>
                  </a:cubicBezTo>
                  <a:cubicBezTo>
                    <a:pt x="44" y="27"/>
                    <a:pt x="44" y="27"/>
                    <a:pt x="44" y="27"/>
                  </a:cubicBezTo>
                  <a:cubicBezTo>
                    <a:pt x="42" y="27"/>
                    <a:pt x="41" y="25"/>
                    <a:pt x="41" y="23"/>
                  </a:cubicBezTo>
                  <a:lnTo>
                    <a:pt x="41" y="12"/>
                  </a:lnTo>
                  <a:close/>
                  <a:moveTo>
                    <a:pt x="41" y="35"/>
                  </a:moveTo>
                  <a:cubicBezTo>
                    <a:pt x="41" y="33"/>
                    <a:pt x="42" y="31"/>
                    <a:pt x="44" y="31"/>
                  </a:cubicBezTo>
                  <a:cubicBezTo>
                    <a:pt x="58" y="31"/>
                    <a:pt x="58" y="31"/>
                    <a:pt x="58" y="31"/>
                  </a:cubicBezTo>
                  <a:cubicBezTo>
                    <a:pt x="60" y="31"/>
                    <a:pt x="61" y="33"/>
                    <a:pt x="61" y="35"/>
                  </a:cubicBezTo>
                  <a:cubicBezTo>
                    <a:pt x="61" y="46"/>
                    <a:pt x="61" y="46"/>
                    <a:pt x="61" y="46"/>
                  </a:cubicBezTo>
                  <a:cubicBezTo>
                    <a:pt x="61" y="48"/>
                    <a:pt x="60" y="50"/>
                    <a:pt x="58" y="50"/>
                  </a:cubicBezTo>
                  <a:cubicBezTo>
                    <a:pt x="44" y="50"/>
                    <a:pt x="44" y="50"/>
                    <a:pt x="44" y="50"/>
                  </a:cubicBezTo>
                  <a:cubicBezTo>
                    <a:pt x="42" y="50"/>
                    <a:pt x="41" y="48"/>
                    <a:pt x="41" y="46"/>
                  </a:cubicBezTo>
                  <a:lnTo>
                    <a:pt x="41" y="35"/>
                  </a:lnTo>
                  <a:close/>
                  <a:moveTo>
                    <a:pt x="41" y="61"/>
                  </a:moveTo>
                  <a:cubicBezTo>
                    <a:pt x="41" y="59"/>
                    <a:pt x="42" y="57"/>
                    <a:pt x="44" y="57"/>
                  </a:cubicBezTo>
                  <a:cubicBezTo>
                    <a:pt x="58" y="57"/>
                    <a:pt x="58" y="57"/>
                    <a:pt x="58" y="57"/>
                  </a:cubicBezTo>
                  <a:cubicBezTo>
                    <a:pt x="60" y="57"/>
                    <a:pt x="61" y="59"/>
                    <a:pt x="61" y="61"/>
                  </a:cubicBezTo>
                  <a:cubicBezTo>
                    <a:pt x="61" y="73"/>
                    <a:pt x="61" y="73"/>
                    <a:pt x="61" y="73"/>
                  </a:cubicBezTo>
                  <a:cubicBezTo>
                    <a:pt x="61" y="75"/>
                    <a:pt x="60" y="76"/>
                    <a:pt x="58" y="76"/>
                  </a:cubicBezTo>
                  <a:cubicBezTo>
                    <a:pt x="44" y="76"/>
                    <a:pt x="44" y="76"/>
                    <a:pt x="44" y="76"/>
                  </a:cubicBezTo>
                  <a:cubicBezTo>
                    <a:pt x="42" y="76"/>
                    <a:pt x="41" y="75"/>
                    <a:pt x="41" y="73"/>
                  </a:cubicBezTo>
                  <a:lnTo>
                    <a:pt x="41" y="61"/>
                  </a:lnTo>
                  <a:close/>
                  <a:moveTo>
                    <a:pt x="10" y="12"/>
                  </a:moveTo>
                  <a:cubicBezTo>
                    <a:pt x="10" y="10"/>
                    <a:pt x="12" y="8"/>
                    <a:pt x="14" y="8"/>
                  </a:cubicBezTo>
                  <a:cubicBezTo>
                    <a:pt x="27" y="8"/>
                    <a:pt x="27" y="8"/>
                    <a:pt x="27" y="8"/>
                  </a:cubicBezTo>
                  <a:cubicBezTo>
                    <a:pt x="29" y="8"/>
                    <a:pt x="31" y="10"/>
                    <a:pt x="31" y="12"/>
                  </a:cubicBezTo>
                  <a:cubicBezTo>
                    <a:pt x="31" y="23"/>
                    <a:pt x="31" y="23"/>
                    <a:pt x="31" y="23"/>
                  </a:cubicBezTo>
                  <a:cubicBezTo>
                    <a:pt x="31" y="25"/>
                    <a:pt x="29" y="27"/>
                    <a:pt x="27" y="27"/>
                  </a:cubicBezTo>
                  <a:cubicBezTo>
                    <a:pt x="14" y="27"/>
                    <a:pt x="14" y="27"/>
                    <a:pt x="14" y="27"/>
                  </a:cubicBezTo>
                  <a:cubicBezTo>
                    <a:pt x="12" y="27"/>
                    <a:pt x="10" y="25"/>
                    <a:pt x="10" y="23"/>
                  </a:cubicBezTo>
                  <a:lnTo>
                    <a:pt x="10" y="12"/>
                  </a:lnTo>
                  <a:close/>
                  <a:moveTo>
                    <a:pt x="10" y="35"/>
                  </a:moveTo>
                  <a:cubicBezTo>
                    <a:pt x="10" y="33"/>
                    <a:pt x="12" y="31"/>
                    <a:pt x="14" y="31"/>
                  </a:cubicBezTo>
                  <a:cubicBezTo>
                    <a:pt x="27" y="31"/>
                    <a:pt x="27" y="31"/>
                    <a:pt x="27" y="31"/>
                  </a:cubicBezTo>
                  <a:cubicBezTo>
                    <a:pt x="29" y="31"/>
                    <a:pt x="31" y="33"/>
                    <a:pt x="31" y="35"/>
                  </a:cubicBezTo>
                  <a:cubicBezTo>
                    <a:pt x="31" y="46"/>
                    <a:pt x="31" y="46"/>
                    <a:pt x="31" y="46"/>
                  </a:cubicBezTo>
                  <a:cubicBezTo>
                    <a:pt x="31" y="48"/>
                    <a:pt x="29" y="50"/>
                    <a:pt x="27" y="50"/>
                  </a:cubicBezTo>
                  <a:cubicBezTo>
                    <a:pt x="14" y="50"/>
                    <a:pt x="14" y="50"/>
                    <a:pt x="14" y="50"/>
                  </a:cubicBezTo>
                  <a:cubicBezTo>
                    <a:pt x="12" y="50"/>
                    <a:pt x="10" y="48"/>
                    <a:pt x="10" y="46"/>
                  </a:cubicBezTo>
                  <a:lnTo>
                    <a:pt x="10" y="35"/>
                  </a:lnTo>
                  <a:close/>
                  <a:moveTo>
                    <a:pt x="10" y="61"/>
                  </a:moveTo>
                  <a:cubicBezTo>
                    <a:pt x="10" y="59"/>
                    <a:pt x="12" y="57"/>
                    <a:pt x="14" y="57"/>
                  </a:cubicBezTo>
                  <a:cubicBezTo>
                    <a:pt x="27" y="57"/>
                    <a:pt x="27" y="57"/>
                    <a:pt x="27" y="57"/>
                  </a:cubicBezTo>
                  <a:cubicBezTo>
                    <a:pt x="29" y="57"/>
                    <a:pt x="31" y="59"/>
                    <a:pt x="31" y="61"/>
                  </a:cubicBezTo>
                  <a:cubicBezTo>
                    <a:pt x="31" y="73"/>
                    <a:pt x="31" y="73"/>
                    <a:pt x="31" y="73"/>
                  </a:cubicBezTo>
                  <a:cubicBezTo>
                    <a:pt x="31" y="75"/>
                    <a:pt x="29" y="76"/>
                    <a:pt x="27" y="76"/>
                  </a:cubicBezTo>
                  <a:cubicBezTo>
                    <a:pt x="14" y="76"/>
                    <a:pt x="14" y="76"/>
                    <a:pt x="14" y="76"/>
                  </a:cubicBezTo>
                  <a:cubicBezTo>
                    <a:pt x="12" y="76"/>
                    <a:pt x="10" y="75"/>
                    <a:pt x="10" y="73"/>
                  </a:cubicBezTo>
                  <a:lnTo>
                    <a:pt x="10" y="61"/>
                  </a:lnTo>
                  <a:close/>
                  <a:moveTo>
                    <a:pt x="31" y="147"/>
                  </a:moveTo>
                  <a:cubicBezTo>
                    <a:pt x="31" y="150"/>
                    <a:pt x="29" y="151"/>
                    <a:pt x="27" y="151"/>
                  </a:cubicBezTo>
                  <a:cubicBezTo>
                    <a:pt x="14" y="151"/>
                    <a:pt x="14" y="151"/>
                    <a:pt x="14" y="151"/>
                  </a:cubicBezTo>
                  <a:cubicBezTo>
                    <a:pt x="12" y="151"/>
                    <a:pt x="10" y="150"/>
                    <a:pt x="10" y="147"/>
                  </a:cubicBezTo>
                  <a:cubicBezTo>
                    <a:pt x="10" y="136"/>
                    <a:pt x="10" y="136"/>
                    <a:pt x="10" y="136"/>
                  </a:cubicBezTo>
                  <a:cubicBezTo>
                    <a:pt x="10" y="134"/>
                    <a:pt x="12" y="132"/>
                    <a:pt x="14" y="132"/>
                  </a:cubicBezTo>
                  <a:cubicBezTo>
                    <a:pt x="27" y="132"/>
                    <a:pt x="27" y="132"/>
                    <a:pt x="27" y="132"/>
                  </a:cubicBezTo>
                  <a:cubicBezTo>
                    <a:pt x="29" y="132"/>
                    <a:pt x="31" y="134"/>
                    <a:pt x="31" y="136"/>
                  </a:cubicBezTo>
                  <a:lnTo>
                    <a:pt x="31" y="147"/>
                  </a:lnTo>
                  <a:close/>
                  <a:moveTo>
                    <a:pt x="31" y="121"/>
                  </a:moveTo>
                  <a:cubicBezTo>
                    <a:pt x="31" y="123"/>
                    <a:pt x="29" y="125"/>
                    <a:pt x="27" y="125"/>
                  </a:cubicBezTo>
                  <a:cubicBezTo>
                    <a:pt x="14" y="125"/>
                    <a:pt x="14" y="125"/>
                    <a:pt x="14" y="125"/>
                  </a:cubicBezTo>
                  <a:cubicBezTo>
                    <a:pt x="12" y="125"/>
                    <a:pt x="10" y="123"/>
                    <a:pt x="10" y="121"/>
                  </a:cubicBezTo>
                  <a:cubicBezTo>
                    <a:pt x="10" y="109"/>
                    <a:pt x="10" y="109"/>
                    <a:pt x="10" y="109"/>
                  </a:cubicBezTo>
                  <a:cubicBezTo>
                    <a:pt x="10" y="107"/>
                    <a:pt x="12" y="106"/>
                    <a:pt x="14" y="106"/>
                  </a:cubicBezTo>
                  <a:cubicBezTo>
                    <a:pt x="27" y="106"/>
                    <a:pt x="27" y="106"/>
                    <a:pt x="27" y="106"/>
                  </a:cubicBezTo>
                  <a:cubicBezTo>
                    <a:pt x="29" y="106"/>
                    <a:pt x="31" y="107"/>
                    <a:pt x="31" y="109"/>
                  </a:cubicBezTo>
                  <a:lnTo>
                    <a:pt x="31" y="121"/>
                  </a:lnTo>
                  <a:close/>
                  <a:moveTo>
                    <a:pt x="31" y="98"/>
                  </a:moveTo>
                  <a:cubicBezTo>
                    <a:pt x="31" y="100"/>
                    <a:pt x="29" y="102"/>
                    <a:pt x="27" y="102"/>
                  </a:cubicBezTo>
                  <a:cubicBezTo>
                    <a:pt x="14" y="102"/>
                    <a:pt x="14" y="102"/>
                    <a:pt x="14" y="102"/>
                  </a:cubicBezTo>
                  <a:cubicBezTo>
                    <a:pt x="12" y="102"/>
                    <a:pt x="10" y="100"/>
                    <a:pt x="10" y="98"/>
                  </a:cubicBezTo>
                  <a:cubicBezTo>
                    <a:pt x="10" y="87"/>
                    <a:pt x="10" y="87"/>
                    <a:pt x="10" y="87"/>
                  </a:cubicBezTo>
                  <a:cubicBezTo>
                    <a:pt x="10" y="85"/>
                    <a:pt x="12" y="83"/>
                    <a:pt x="14" y="83"/>
                  </a:cubicBezTo>
                  <a:cubicBezTo>
                    <a:pt x="27" y="83"/>
                    <a:pt x="27" y="83"/>
                    <a:pt x="27" y="83"/>
                  </a:cubicBezTo>
                  <a:cubicBezTo>
                    <a:pt x="29" y="83"/>
                    <a:pt x="31" y="85"/>
                    <a:pt x="31" y="87"/>
                  </a:cubicBezTo>
                  <a:lnTo>
                    <a:pt x="31" y="98"/>
                  </a:lnTo>
                  <a:close/>
                  <a:moveTo>
                    <a:pt x="61" y="147"/>
                  </a:moveTo>
                  <a:cubicBezTo>
                    <a:pt x="61" y="150"/>
                    <a:pt x="60" y="151"/>
                    <a:pt x="58" y="151"/>
                  </a:cubicBezTo>
                  <a:cubicBezTo>
                    <a:pt x="44" y="151"/>
                    <a:pt x="44" y="151"/>
                    <a:pt x="44" y="151"/>
                  </a:cubicBezTo>
                  <a:cubicBezTo>
                    <a:pt x="42" y="151"/>
                    <a:pt x="41" y="150"/>
                    <a:pt x="41" y="147"/>
                  </a:cubicBezTo>
                  <a:cubicBezTo>
                    <a:pt x="41" y="136"/>
                    <a:pt x="41" y="136"/>
                    <a:pt x="41" y="136"/>
                  </a:cubicBezTo>
                  <a:cubicBezTo>
                    <a:pt x="41" y="134"/>
                    <a:pt x="42" y="132"/>
                    <a:pt x="44" y="132"/>
                  </a:cubicBezTo>
                  <a:cubicBezTo>
                    <a:pt x="58" y="132"/>
                    <a:pt x="58" y="132"/>
                    <a:pt x="58" y="132"/>
                  </a:cubicBezTo>
                  <a:cubicBezTo>
                    <a:pt x="60" y="132"/>
                    <a:pt x="61" y="134"/>
                    <a:pt x="61" y="136"/>
                  </a:cubicBezTo>
                  <a:lnTo>
                    <a:pt x="61" y="147"/>
                  </a:lnTo>
                  <a:close/>
                  <a:moveTo>
                    <a:pt x="61" y="121"/>
                  </a:moveTo>
                  <a:cubicBezTo>
                    <a:pt x="61" y="123"/>
                    <a:pt x="60" y="125"/>
                    <a:pt x="58" y="125"/>
                  </a:cubicBezTo>
                  <a:cubicBezTo>
                    <a:pt x="44" y="125"/>
                    <a:pt x="44" y="125"/>
                    <a:pt x="44" y="125"/>
                  </a:cubicBezTo>
                  <a:cubicBezTo>
                    <a:pt x="42" y="125"/>
                    <a:pt x="41" y="123"/>
                    <a:pt x="41" y="121"/>
                  </a:cubicBezTo>
                  <a:cubicBezTo>
                    <a:pt x="41" y="109"/>
                    <a:pt x="41" y="109"/>
                    <a:pt x="41" y="109"/>
                  </a:cubicBezTo>
                  <a:cubicBezTo>
                    <a:pt x="41" y="107"/>
                    <a:pt x="42" y="106"/>
                    <a:pt x="44" y="106"/>
                  </a:cubicBezTo>
                  <a:cubicBezTo>
                    <a:pt x="58" y="106"/>
                    <a:pt x="58" y="106"/>
                    <a:pt x="58" y="106"/>
                  </a:cubicBezTo>
                  <a:cubicBezTo>
                    <a:pt x="60" y="106"/>
                    <a:pt x="61" y="107"/>
                    <a:pt x="61" y="109"/>
                  </a:cubicBezTo>
                  <a:lnTo>
                    <a:pt x="61" y="121"/>
                  </a:lnTo>
                  <a:close/>
                  <a:moveTo>
                    <a:pt x="61" y="98"/>
                  </a:moveTo>
                  <a:cubicBezTo>
                    <a:pt x="61" y="100"/>
                    <a:pt x="60" y="102"/>
                    <a:pt x="58" y="102"/>
                  </a:cubicBezTo>
                  <a:cubicBezTo>
                    <a:pt x="44" y="102"/>
                    <a:pt x="44" y="102"/>
                    <a:pt x="44" y="102"/>
                  </a:cubicBezTo>
                  <a:cubicBezTo>
                    <a:pt x="42" y="102"/>
                    <a:pt x="41" y="100"/>
                    <a:pt x="41" y="98"/>
                  </a:cubicBezTo>
                  <a:cubicBezTo>
                    <a:pt x="41" y="87"/>
                    <a:pt x="41" y="87"/>
                    <a:pt x="41" y="87"/>
                  </a:cubicBezTo>
                  <a:cubicBezTo>
                    <a:pt x="41" y="85"/>
                    <a:pt x="42" y="83"/>
                    <a:pt x="44" y="83"/>
                  </a:cubicBezTo>
                  <a:cubicBezTo>
                    <a:pt x="58" y="83"/>
                    <a:pt x="58" y="83"/>
                    <a:pt x="58" y="83"/>
                  </a:cubicBezTo>
                  <a:cubicBezTo>
                    <a:pt x="60" y="83"/>
                    <a:pt x="61" y="85"/>
                    <a:pt x="61" y="87"/>
                  </a:cubicBezTo>
                  <a:lnTo>
                    <a:pt x="61" y="9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grpSp>
      <p:sp>
        <p:nvSpPr>
          <p:cNvPr id="184" name="TextBox 183"/>
          <p:cNvSpPr txBox="1"/>
          <p:nvPr/>
        </p:nvSpPr>
        <p:spPr>
          <a:xfrm>
            <a:off x="1619739" y="4766806"/>
            <a:ext cx="2718832" cy="492443"/>
          </a:xfrm>
          <a:prstGeom prst="rect">
            <a:avLst/>
          </a:prstGeom>
          <a:noFill/>
        </p:spPr>
        <p:txBody>
          <a:bodyPr wrap="square" lIns="0" tIns="0" rIns="0" bIns="0" rtlCol="0">
            <a:spAutoFit/>
          </a:bodyPr>
          <a:lstStyle/>
          <a:p>
            <a:pPr marL="174625" marR="0" lvl="0" indent="0" defTabSz="914400" eaLnBrk="1" fontAlgn="auto" latinLnBrk="0" hangingPunct="1">
              <a:lnSpc>
                <a:spcPct val="100000"/>
              </a:lnSpc>
              <a:spcBef>
                <a:spcPts val="0"/>
              </a:spcBef>
              <a:spcAft>
                <a:spcPts val="0"/>
              </a:spcAft>
              <a:buClrTx/>
              <a:buSzTx/>
              <a:buFontTx/>
              <a:buNone/>
              <a:tabLst/>
              <a:defRPr/>
            </a:pPr>
            <a:r>
              <a:rPr kumimoji="0" lang="es-ES" sz="1400" b="0" i="0" u="none" strike="noStrike" kern="0" cap="none" spc="0" normalizeH="0" baseline="0" noProof="0" dirty="0" smtClean="0">
                <a:ln>
                  <a:noFill/>
                </a:ln>
                <a:solidFill>
                  <a:srgbClr val="000000"/>
                </a:solidFill>
                <a:effectLst/>
                <a:uLnTx/>
                <a:uFillTx/>
                <a:latin typeface="Univers for KPMG Cond" pitchFamily="34" charset="0"/>
              </a:rPr>
              <a:t>Otro</a:t>
            </a:r>
            <a:r>
              <a:rPr kumimoji="0" lang="es-ES" sz="1400" b="0" i="0" u="none" strike="noStrike" kern="0" cap="none" spc="0" normalizeH="0" noProof="0" dirty="0" smtClean="0">
                <a:ln>
                  <a:noFill/>
                </a:ln>
                <a:solidFill>
                  <a:srgbClr val="000000"/>
                </a:solidFill>
                <a:effectLst/>
                <a:uLnTx/>
                <a:uFillTx/>
                <a:latin typeface="Univers for KPMG Cond" pitchFamily="34" charset="0"/>
              </a:rPr>
              <a:t> </a:t>
            </a:r>
            <a:r>
              <a:rPr kumimoji="0" lang="es-ES" sz="1400" b="0" i="0" u="none" strike="noStrike" kern="0" cap="none" spc="0" normalizeH="0" baseline="0" noProof="0" dirty="0" smtClean="0">
                <a:ln>
                  <a:noFill/>
                </a:ln>
                <a:solidFill>
                  <a:srgbClr val="000000"/>
                </a:solidFill>
                <a:effectLst/>
                <a:uLnTx/>
                <a:uFillTx/>
                <a:latin typeface="Univers for KPMG Cond" pitchFamily="34" charset="0"/>
              </a:rPr>
              <a:t>bien de interés cultural que no </a:t>
            </a:r>
            <a:r>
              <a:rPr lang="es-ES" sz="1400" kern="0" dirty="0" smtClean="0">
                <a:solidFill>
                  <a:srgbClr val="000000"/>
                </a:solidFill>
                <a:latin typeface="Univers for KPMG Cond" pitchFamily="34" charset="0"/>
              </a:rPr>
              <a:t>es</a:t>
            </a:r>
            <a:r>
              <a:rPr kumimoji="0" lang="es-ES" sz="1400" b="0" i="0" u="none" strike="noStrike" kern="0" cap="none" spc="0" normalizeH="0" baseline="0" noProof="0" dirty="0" smtClean="0">
                <a:ln>
                  <a:noFill/>
                </a:ln>
                <a:solidFill>
                  <a:srgbClr val="000000"/>
                </a:solidFill>
                <a:effectLst/>
                <a:uLnTx/>
                <a:uFillTx/>
                <a:latin typeface="Univers for KPMG Cond" pitchFamily="34" charset="0"/>
              </a:rPr>
              <a:t> catedral: </a:t>
            </a:r>
            <a:r>
              <a:rPr lang="es-ES" sz="1800" kern="0" dirty="0" smtClean="0">
                <a:solidFill>
                  <a:srgbClr val="000000"/>
                </a:solidFill>
                <a:latin typeface="Univers for KPMG Cond" pitchFamily="34" charset="0"/>
              </a:rPr>
              <a:t>702.000 </a:t>
            </a:r>
            <a:r>
              <a:rPr lang="es-ES" sz="1400" kern="0" dirty="0" smtClean="0">
                <a:solidFill>
                  <a:srgbClr val="000000"/>
                </a:solidFill>
                <a:latin typeface="Univers for KPMG Cond" pitchFamily="34" charset="0"/>
              </a:rPr>
              <a:t>euros</a:t>
            </a:r>
            <a:endParaRPr kumimoji="0" lang="es-ES" sz="1400" b="0" i="0" u="none" strike="noStrike" kern="0" cap="none" spc="0" normalizeH="0" baseline="0" noProof="0" dirty="0" smtClean="0">
              <a:ln>
                <a:noFill/>
              </a:ln>
              <a:solidFill>
                <a:srgbClr val="000000"/>
              </a:solidFill>
              <a:effectLst/>
              <a:uLnTx/>
              <a:uFillTx/>
              <a:latin typeface="Univers for KPMG Cond" pitchFamily="34" charset="0"/>
            </a:endParaRPr>
          </a:p>
        </p:txBody>
      </p:sp>
      <p:cxnSp>
        <p:nvCxnSpPr>
          <p:cNvPr id="185" name="Straight Connector 184"/>
          <p:cNvCxnSpPr/>
          <p:nvPr/>
        </p:nvCxnSpPr>
        <p:spPr>
          <a:xfrm>
            <a:off x="4532068" y="2141409"/>
            <a:ext cx="180000" cy="0"/>
          </a:xfrm>
          <a:prstGeom prst="line">
            <a:avLst/>
          </a:prstGeom>
          <a:ln w="28575">
            <a:solidFill>
              <a:srgbClr val="00338D"/>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a:off x="4535614" y="3550084"/>
            <a:ext cx="180000" cy="0"/>
          </a:xfrm>
          <a:prstGeom prst="line">
            <a:avLst/>
          </a:prstGeom>
          <a:ln w="28575">
            <a:solidFill>
              <a:srgbClr val="00338D"/>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a:off x="4531215" y="4975010"/>
            <a:ext cx="180000" cy="0"/>
          </a:xfrm>
          <a:prstGeom prst="line">
            <a:avLst/>
          </a:prstGeom>
          <a:ln w="28575">
            <a:solidFill>
              <a:srgbClr val="00338D"/>
            </a:solidFill>
          </a:ln>
        </p:spPr>
        <p:style>
          <a:lnRef idx="1">
            <a:schemeClr val="accent1"/>
          </a:lnRef>
          <a:fillRef idx="0">
            <a:schemeClr val="accent1"/>
          </a:fillRef>
          <a:effectRef idx="0">
            <a:schemeClr val="accent1"/>
          </a:effectRef>
          <a:fontRef idx="minor">
            <a:schemeClr val="tx1"/>
          </a:fontRef>
        </p:style>
      </p:cxnSp>
      <p:sp>
        <p:nvSpPr>
          <p:cNvPr id="189" name="Title 3"/>
          <p:cNvSpPr>
            <a:spLocks noGrp="1"/>
          </p:cNvSpPr>
          <p:nvPr>
            <p:ph type="title"/>
          </p:nvPr>
        </p:nvSpPr>
        <p:spPr>
          <a:xfrm>
            <a:off x="825499" y="210145"/>
            <a:ext cx="8255002" cy="725086"/>
          </a:xfrm>
        </p:spPr>
        <p:txBody>
          <a:bodyPr/>
          <a:lstStyle/>
          <a:p>
            <a:r>
              <a:rPr lang="es-ES" sz="4400" dirty="0" smtClean="0"/>
              <a:t>Impacto económico </a:t>
            </a:r>
            <a:r>
              <a:rPr lang="es-ES" sz="4400" dirty="0" smtClean="0"/>
              <a:t>del patrimonio con interés cultural</a:t>
            </a:r>
            <a:endParaRPr lang="es-ES" sz="4400" dirty="0"/>
          </a:p>
        </p:txBody>
      </p:sp>
    </p:spTree>
    <p:extLst>
      <p:ext uri="{BB962C8B-B14F-4D97-AF65-F5344CB8AC3E}">
        <p14:creationId xmlns:p14="http://schemas.microsoft.com/office/powerpoint/2010/main" val="31867258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6"/>
                                        </p:tgtEl>
                                        <p:attrNameLst>
                                          <p:attrName>style.visibility</p:attrName>
                                        </p:attrNameLst>
                                      </p:cBhvr>
                                      <p:to>
                                        <p:strVal val="visible"/>
                                      </p:to>
                                    </p:set>
                                    <p:animEffect transition="in" filter="fade">
                                      <p:cBhvr>
                                        <p:cTn id="7" dur="500"/>
                                        <p:tgtEl>
                                          <p:spTgt spid="1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7"/>
                                        </p:tgtEl>
                                        <p:attrNameLst>
                                          <p:attrName>style.visibility</p:attrName>
                                        </p:attrNameLst>
                                      </p:cBhvr>
                                      <p:to>
                                        <p:strVal val="visible"/>
                                      </p:to>
                                    </p:set>
                                    <p:animEffect transition="in" filter="fade">
                                      <p:cBhvr>
                                        <p:cTn id="10" dur="500"/>
                                        <p:tgtEl>
                                          <p:spTgt spid="127"/>
                                        </p:tgtEl>
                                      </p:cBhvr>
                                    </p:animEffect>
                                  </p:childTnLst>
                                </p:cTn>
                              </p:par>
                              <p:par>
                                <p:cTn id="11" presetID="10" presetClass="entr" presetSubtype="0" fill="hold" nodeType="withEffect">
                                  <p:stCondLst>
                                    <p:cond delay="0"/>
                                  </p:stCondLst>
                                  <p:childTnLst>
                                    <p:set>
                                      <p:cBhvr>
                                        <p:cTn id="12" dur="1" fill="hold">
                                          <p:stCondLst>
                                            <p:cond delay="0"/>
                                          </p:stCondLst>
                                        </p:cTn>
                                        <p:tgtEl>
                                          <p:spTgt spid="128"/>
                                        </p:tgtEl>
                                        <p:attrNameLst>
                                          <p:attrName>style.visibility</p:attrName>
                                        </p:attrNameLst>
                                      </p:cBhvr>
                                      <p:to>
                                        <p:strVal val="visible"/>
                                      </p:to>
                                    </p:set>
                                    <p:animEffect transition="in" filter="fade">
                                      <p:cBhvr>
                                        <p:cTn id="13" dur="500"/>
                                        <p:tgtEl>
                                          <p:spTgt spid="12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4"/>
                                        </p:tgtEl>
                                        <p:attrNameLst>
                                          <p:attrName>style.visibility</p:attrName>
                                        </p:attrNameLst>
                                      </p:cBhvr>
                                      <p:to>
                                        <p:strVal val="visible"/>
                                      </p:to>
                                    </p:set>
                                    <p:animEffect transition="in" filter="fade">
                                      <p:cBhvr>
                                        <p:cTn id="16" dur="500"/>
                                        <p:tgtEl>
                                          <p:spTgt spid="144"/>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45"/>
                                        </p:tgtEl>
                                        <p:attrNameLst>
                                          <p:attrName>style.visibility</p:attrName>
                                        </p:attrNameLst>
                                      </p:cBhvr>
                                      <p:to>
                                        <p:strVal val="visible"/>
                                      </p:to>
                                    </p:set>
                                    <p:animEffect transition="in" filter="fade">
                                      <p:cBhvr>
                                        <p:cTn id="19" dur="500"/>
                                        <p:tgtEl>
                                          <p:spTgt spid="145"/>
                                        </p:tgtEl>
                                      </p:cBhvr>
                                    </p:animEffect>
                                  </p:childTnLst>
                                </p:cTn>
                              </p:par>
                              <p:par>
                                <p:cTn id="20" presetID="10" presetClass="entr" presetSubtype="0" fill="hold" nodeType="withEffect">
                                  <p:stCondLst>
                                    <p:cond delay="0"/>
                                  </p:stCondLst>
                                  <p:childTnLst>
                                    <p:set>
                                      <p:cBhvr>
                                        <p:cTn id="21" dur="1" fill="hold">
                                          <p:stCondLst>
                                            <p:cond delay="0"/>
                                          </p:stCondLst>
                                        </p:cTn>
                                        <p:tgtEl>
                                          <p:spTgt spid="146"/>
                                        </p:tgtEl>
                                        <p:attrNameLst>
                                          <p:attrName>style.visibility</p:attrName>
                                        </p:attrNameLst>
                                      </p:cBhvr>
                                      <p:to>
                                        <p:strVal val="visible"/>
                                      </p:to>
                                    </p:set>
                                    <p:animEffect transition="in" filter="fade">
                                      <p:cBhvr>
                                        <p:cTn id="22" dur="500"/>
                                        <p:tgtEl>
                                          <p:spTgt spid="146"/>
                                        </p:tgtEl>
                                      </p:cBhvr>
                                    </p:animEffect>
                                  </p:childTnLst>
                                </p:cTn>
                              </p:par>
                              <p:par>
                                <p:cTn id="23" presetID="10" presetClass="entr" presetSubtype="0" fill="hold" nodeType="withEffect">
                                  <p:stCondLst>
                                    <p:cond delay="0"/>
                                  </p:stCondLst>
                                  <p:childTnLst>
                                    <p:set>
                                      <p:cBhvr>
                                        <p:cTn id="24" dur="1" fill="hold">
                                          <p:stCondLst>
                                            <p:cond delay="0"/>
                                          </p:stCondLst>
                                        </p:cTn>
                                        <p:tgtEl>
                                          <p:spTgt spid="186"/>
                                        </p:tgtEl>
                                        <p:attrNameLst>
                                          <p:attrName>style.visibility</p:attrName>
                                        </p:attrNameLst>
                                      </p:cBhvr>
                                      <p:to>
                                        <p:strVal val="visible"/>
                                      </p:to>
                                    </p:set>
                                    <p:animEffect transition="in" filter="fade">
                                      <p:cBhvr>
                                        <p:cTn id="25" dur="500"/>
                                        <p:tgtEl>
                                          <p:spTgt spid="186"/>
                                        </p:tgtEl>
                                      </p:cBhvr>
                                    </p:animEffect>
                                  </p:childTnLst>
                                </p:cTn>
                              </p:par>
                              <p:par>
                                <p:cTn id="26" presetID="10" presetClass="entr" presetSubtype="0" fill="hold" nodeType="withEffect">
                                  <p:stCondLst>
                                    <p:cond delay="0"/>
                                  </p:stCondLst>
                                  <p:childTnLst>
                                    <p:set>
                                      <p:cBhvr>
                                        <p:cTn id="27" dur="1" fill="hold">
                                          <p:stCondLst>
                                            <p:cond delay="0"/>
                                          </p:stCondLst>
                                        </p:cTn>
                                        <p:tgtEl>
                                          <p:spTgt spid="160"/>
                                        </p:tgtEl>
                                        <p:attrNameLst>
                                          <p:attrName>style.visibility</p:attrName>
                                        </p:attrNameLst>
                                      </p:cBhvr>
                                      <p:to>
                                        <p:strVal val="visible"/>
                                      </p:to>
                                    </p:set>
                                    <p:animEffect transition="in" filter="fade">
                                      <p:cBhvr>
                                        <p:cTn id="28" dur="500"/>
                                        <p:tgtEl>
                                          <p:spTgt spid="160"/>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61"/>
                                        </p:tgtEl>
                                        <p:attrNameLst>
                                          <p:attrName>style.visibility</p:attrName>
                                        </p:attrNameLst>
                                      </p:cBhvr>
                                      <p:to>
                                        <p:strVal val="visible"/>
                                      </p:to>
                                    </p:set>
                                    <p:animEffect transition="in" filter="fade">
                                      <p:cBhvr>
                                        <p:cTn id="33" dur="500"/>
                                        <p:tgtEl>
                                          <p:spTgt spid="161"/>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62"/>
                                        </p:tgtEl>
                                        <p:attrNameLst>
                                          <p:attrName>style.visibility</p:attrName>
                                        </p:attrNameLst>
                                      </p:cBhvr>
                                      <p:to>
                                        <p:strVal val="visible"/>
                                      </p:to>
                                    </p:set>
                                    <p:animEffect transition="in" filter="fade">
                                      <p:cBhvr>
                                        <p:cTn id="36" dur="500"/>
                                        <p:tgtEl>
                                          <p:spTgt spid="162"/>
                                        </p:tgtEl>
                                      </p:cBhvr>
                                    </p:animEffect>
                                  </p:childTnLst>
                                </p:cTn>
                              </p:par>
                              <p:par>
                                <p:cTn id="37" presetID="10" presetClass="entr" presetSubtype="0" fill="hold" nodeType="withEffect">
                                  <p:stCondLst>
                                    <p:cond delay="0"/>
                                  </p:stCondLst>
                                  <p:childTnLst>
                                    <p:set>
                                      <p:cBhvr>
                                        <p:cTn id="38" dur="1" fill="hold">
                                          <p:stCondLst>
                                            <p:cond delay="0"/>
                                          </p:stCondLst>
                                        </p:cTn>
                                        <p:tgtEl>
                                          <p:spTgt spid="163"/>
                                        </p:tgtEl>
                                        <p:attrNameLst>
                                          <p:attrName>style.visibility</p:attrName>
                                        </p:attrNameLst>
                                      </p:cBhvr>
                                      <p:to>
                                        <p:strVal val="visible"/>
                                      </p:to>
                                    </p:set>
                                    <p:animEffect transition="in" filter="fade">
                                      <p:cBhvr>
                                        <p:cTn id="39" dur="500"/>
                                        <p:tgtEl>
                                          <p:spTgt spid="163"/>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79"/>
                                        </p:tgtEl>
                                        <p:attrNameLst>
                                          <p:attrName>style.visibility</p:attrName>
                                        </p:attrNameLst>
                                      </p:cBhvr>
                                      <p:to>
                                        <p:strVal val="visible"/>
                                      </p:to>
                                    </p:set>
                                    <p:animEffect transition="in" filter="fade">
                                      <p:cBhvr>
                                        <p:cTn id="42" dur="500"/>
                                        <p:tgtEl>
                                          <p:spTgt spid="179"/>
                                        </p:tgtEl>
                                      </p:cBhvr>
                                    </p:animEffect>
                                  </p:childTnLst>
                                </p:cTn>
                              </p:par>
                              <p:par>
                                <p:cTn id="43" presetID="10" presetClass="entr" presetSubtype="0" fill="hold" nodeType="withEffect">
                                  <p:stCondLst>
                                    <p:cond delay="0"/>
                                  </p:stCondLst>
                                  <p:childTnLst>
                                    <p:set>
                                      <p:cBhvr>
                                        <p:cTn id="44" dur="1" fill="hold">
                                          <p:stCondLst>
                                            <p:cond delay="0"/>
                                          </p:stCondLst>
                                        </p:cTn>
                                        <p:tgtEl>
                                          <p:spTgt spid="181"/>
                                        </p:tgtEl>
                                        <p:attrNameLst>
                                          <p:attrName>style.visibility</p:attrName>
                                        </p:attrNameLst>
                                      </p:cBhvr>
                                      <p:to>
                                        <p:strVal val="visible"/>
                                      </p:to>
                                    </p:set>
                                    <p:animEffect transition="in" filter="fade">
                                      <p:cBhvr>
                                        <p:cTn id="45" dur="500"/>
                                        <p:tgtEl>
                                          <p:spTgt spid="181"/>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84"/>
                                        </p:tgtEl>
                                        <p:attrNameLst>
                                          <p:attrName>style.visibility</p:attrName>
                                        </p:attrNameLst>
                                      </p:cBhvr>
                                      <p:to>
                                        <p:strVal val="visible"/>
                                      </p:to>
                                    </p:set>
                                    <p:animEffect transition="in" filter="fade">
                                      <p:cBhvr>
                                        <p:cTn id="48" dur="500"/>
                                        <p:tgtEl>
                                          <p:spTgt spid="184"/>
                                        </p:tgtEl>
                                      </p:cBhvr>
                                    </p:animEffect>
                                  </p:childTnLst>
                                </p:cTn>
                              </p:par>
                              <p:par>
                                <p:cTn id="49" presetID="10" presetClass="entr" presetSubtype="0" fill="hold" nodeType="withEffect">
                                  <p:stCondLst>
                                    <p:cond delay="0"/>
                                  </p:stCondLst>
                                  <p:childTnLst>
                                    <p:set>
                                      <p:cBhvr>
                                        <p:cTn id="50" dur="1" fill="hold">
                                          <p:stCondLst>
                                            <p:cond delay="0"/>
                                          </p:stCondLst>
                                        </p:cTn>
                                        <p:tgtEl>
                                          <p:spTgt spid="187"/>
                                        </p:tgtEl>
                                        <p:attrNameLst>
                                          <p:attrName>style.visibility</p:attrName>
                                        </p:attrNameLst>
                                      </p:cBhvr>
                                      <p:to>
                                        <p:strVal val="visible"/>
                                      </p:to>
                                    </p:set>
                                    <p:animEffect transition="in" filter="fade">
                                      <p:cBhvr>
                                        <p:cTn id="51" dur="500"/>
                                        <p:tgtEl>
                                          <p:spTgt spid="187"/>
                                        </p:tgtEl>
                                      </p:cBhvr>
                                    </p:animEffect>
                                  </p:childTnLst>
                                </p:cTn>
                              </p:par>
                              <p:par>
                                <p:cTn id="52" presetID="10" presetClass="entr" presetSubtype="0" fill="hold" nodeType="withEffect">
                                  <p:stCondLst>
                                    <p:cond delay="0"/>
                                  </p:stCondLst>
                                  <p:childTnLst>
                                    <p:set>
                                      <p:cBhvr>
                                        <p:cTn id="53" dur="1" fill="hold">
                                          <p:stCondLst>
                                            <p:cond delay="0"/>
                                          </p:stCondLst>
                                        </p:cTn>
                                        <p:tgtEl>
                                          <p:spTgt spid="180"/>
                                        </p:tgtEl>
                                        <p:attrNameLst>
                                          <p:attrName>style.visibility</p:attrName>
                                        </p:attrNameLst>
                                      </p:cBhvr>
                                      <p:to>
                                        <p:strVal val="visible"/>
                                      </p:to>
                                    </p:set>
                                    <p:animEffect transition="in" filter="fade">
                                      <p:cBhvr>
                                        <p:cTn id="54" dur="500"/>
                                        <p:tgtEl>
                                          <p:spTgt spid="1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 grpId="0" animBg="1"/>
      <p:bldP spid="127" grpId="0" animBg="1"/>
      <p:bldP spid="144" grpId="0"/>
      <p:bldP spid="145" grpId="0"/>
      <p:bldP spid="161" grpId="0" animBg="1"/>
      <p:bldP spid="162" grpId="0" animBg="1"/>
      <p:bldP spid="179" grpId="0"/>
      <p:bldP spid="18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Rectangle 95"/>
          <p:cNvSpPr/>
          <p:nvPr/>
        </p:nvSpPr>
        <p:spPr>
          <a:xfrm>
            <a:off x="1253200" y="1980415"/>
            <a:ext cx="3228764" cy="617884"/>
          </a:xfrm>
          <a:prstGeom prst="rect">
            <a:avLst/>
          </a:prstGeom>
          <a:noFill/>
          <a:ln w="6350" cap="flat" cmpd="sng" algn="ctr">
            <a:solidFill>
              <a:srgbClr val="00338D"/>
            </a:solidFill>
            <a:prstDash val="solid"/>
            <a:miter lim="800000"/>
          </a:ln>
          <a:effectLst/>
          <a:extLst>
            <a:ext uri="{909E8E84-426E-40DD-AFC4-6F175D3DCCD1}">
              <a14:hiddenFill xmlns:a14="http://schemas.microsoft.com/office/drawing/2010/main">
                <a:solidFill>
                  <a:schemeClr val="accent1"/>
                </a:solidFill>
              </a14:hiddenFill>
            </a:ext>
          </a:extLst>
        </p:spPr>
        <p:txBody>
          <a:bodyPr rtlCol="0" anchor="t" anchorCtr="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2800" b="1" i="0" u="none" strike="noStrike" kern="0" cap="none" spc="0" normalizeH="0" baseline="0" noProof="0" dirty="0" smtClean="0">
              <a:ln>
                <a:noFill/>
              </a:ln>
              <a:solidFill>
                <a:srgbClr val="000000"/>
              </a:solidFill>
              <a:effectLst/>
              <a:uLnTx/>
              <a:uFillTx/>
              <a:latin typeface="Univers for KPMG Cond" pitchFamily="34" charset="0"/>
              <a:ea typeface="+mn-ea"/>
              <a:cs typeface="+mn-cs"/>
            </a:endParaRPr>
          </a:p>
        </p:txBody>
      </p:sp>
      <p:grpSp>
        <p:nvGrpSpPr>
          <p:cNvPr id="97" name="Group 276"/>
          <p:cNvGrpSpPr/>
          <p:nvPr/>
        </p:nvGrpSpPr>
        <p:grpSpPr>
          <a:xfrm>
            <a:off x="1406997" y="2175719"/>
            <a:ext cx="252000" cy="228000"/>
            <a:chOff x="414338" y="2293937"/>
            <a:chExt cx="815975" cy="814387"/>
          </a:xfrm>
          <a:solidFill>
            <a:srgbClr val="00338D"/>
          </a:solidFill>
        </p:grpSpPr>
        <p:sp>
          <p:nvSpPr>
            <p:cNvPr id="98" name="Freeform 187"/>
            <p:cNvSpPr>
              <a:spLocks noEditPoints="1"/>
            </p:cNvSpPr>
            <p:nvPr/>
          </p:nvSpPr>
          <p:spPr bwMode="auto">
            <a:xfrm>
              <a:off x="414338" y="2293937"/>
              <a:ext cx="815975" cy="814387"/>
            </a:xfrm>
            <a:custGeom>
              <a:avLst/>
              <a:gdLst/>
              <a:ahLst/>
              <a:cxnLst>
                <a:cxn ang="0">
                  <a:pos x="317" y="634"/>
                </a:cxn>
                <a:cxn ang="0">
                  <a:pos x="0" y="317"/>
                </a:cxn>
                <a:cxn ang="0">
                  <a:pos x="317" y="0"/>
                </a:cxn>
                <a:cxn ang="0">
                  <a:pos x="635" y="317"/>
                </a:cxn>
                <a:cxn ang="0">
                  <a:pos x="317" y="634"/>
                </a:cxn>
                <a:cxn ang="0">
                  <a:pos x="317" y="36"/>
                </a:cxn>
                <a:cxn ang="0">
                  <a:pos x="36" y="317"/>
                </a:cxn>
                <a:cxn ang="0">
                  <a:pos x="317" y="598"/>
                </a:cxn>
                <a:cxn ang="0">
                  <a:pos x="599" y="317"/>
                </a:cxn>
                <a:cxn ang="0">
                  <a:pos x="317" y="36"/>
                </a:cxn>
              </a:cxnLst>
              <a:rect l="0" t="0" r="r" b="b"/>
              <a:pathLst>
                <a:path w="635" h="634">
                  <a:moveTo>
                    <a:pt x="317" y="634"/>
                  </a:moveTo>
                  <a:cubicBezTo>
                    <a:pt x="143" y="634"/>
                    <a:pt x="0" y="492"/>
                    <a:pt x="0" y="317"/>
                  </a:cubicBezTo>
                  <a:cubicBezTo>
                    <a:pt x="0" y="142"/>
                    <a:pt x="143" y="0"/>
                    <a:pt x="317" y="0"/>
                  </a:cubicBezTo>
                  <a:cubicBezTo>
                    <a:pt x="492" y="0"/>
                    <a:pt x="635" y="142"/>
                    <a:pt x="635" y="317"/>
                  </a:cubicBezTo>
                  <a:cubicBezTo>
                    <a:pt x="635" y="492"/>
                    <a:pt x="492" y="634"/>
                    <a:pt x="317" y="634"/>
                  </a:cubicBezTo>
                  <a:close/>
                  <a:moveTo>
                    <a:pt x="317" y="36"/>
                  </a:moveTo>
                  <a:cubicBezTo>
                    <a:pt x="162" y="36"/>
                    <a:pt x="36" y="162"/>
                    <a:pt x="36" y="317"/>
                  </a:cubicBezTo>
                  <a:cubicBezTo>
                    <a:pt x="36" y="472"/>
                    <a:pt x="162" y="598"/>
                    <a:pt x="317" y="598"/>
                  </a:cubicBezTo>
                  <a:cubicBezTo>
                    <a:pt x="473" y="598"/>
                    <a:pt x="599" y="472"/>
                    <a:pt x="599" y="317"/>
                  </a:cubicBezTo>
                  <a:cubicBezTo>
                    <a:pt x="599" y="162"/>
                    <a:pt x="473" y="36"/>
                    <a:pt x="317" y="36"/>
                  </a:cubicBezTo>
                  <a:close/>
                </a:path>
              </a:pathLst>
            </a:custGeom>
            <a:grpFill/>
            <a:ln w="9525">
              <a:solidFill>
                <a:srgbClr val="00338D"/>
              </a:solid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sp>
          <p:nvSpPr>
            <p:cNvPr id="99" name="Freeform 188"/>
            <p:cNvSpPr>
              <a:spLocks noEditPoints="1"/>
            </p:cNvSpPr>
            <p:nvPr/>
          </p:nvSpPr>
          <p:spPr bwMode="auto">
            <a:xfrm>
              <a:off x="576263" y="2298700"/>
              <a:ext cx="492125" cy="804862"/>
            </a:xfrm>
            <a:custGeom>
              <a:avLst/>
              <a:gdLst/>
              <a:ahLst/>
              <a:cxnLst>
                <a:cxn ang="0">
                  <a:pos x="191" y="626"/>
                </a:cxn>
                <a:cxn ang="0">
                  <a:pos x="54" y="532"/>
                </a:cxn>
                <a:cxn ang="0">
                  <a:pos x="0" y="313"/>
                </a:cxn>
                <a:cxn ang="0">
                  <a:pos x="54" y="94"/>
                </a:cxn>
                <a:cxn ang="0">
                  <a:pos x="191" y="0"/>
                </a:cxn>
                <a:cxn ang="0">
                  <a:pos x="329" y="94"/>
                </a:cxn>
                <a:cxn ang="0">
                  <a:pos x="383" y="313"/>
                </a:cxn>
                <a:cxn ang="0">
                  <a:pos x="329" y="532"/>
                </a:cxn>
                <a:cxn ang="0">
                  <a:pos x="191" y="626"/>
                </a:cxn>
                <a:cxn ang="0">
                  <a:pos x="191" y="28"/>
                </a:cxn>
                <a:cxn ang="0">
                  <a:pos x="28" y="313"/>
                </a:cxn>
                <a:cxn ang="0">
                  <a:pos x="191" y="598"/>
                </a:cxn>
                <a:cxn ang="0">
                  <a:pos x="355" y="313"/>
                </a:cxn>
                <a:cxn ang="0">
                  <a:pos x="191" y="28"/>
                </a:cxn>
              </a:cxnLst>
              <a:rect l="0" t="0" r="r" b="b"/>
              <a:pathLst>
                <a:path w="383" h="626">
                  <a:moveTo>
                    <a:pt x="191" y="626"/>
                  </a:moveTo>
                  <a:cubicBezTo>
                    <a:pt x="139" y="626"/>
                    <a:pt x="90" y="592"/>
                    <a:pt x="54" y="532"/>
                  </a:cubicBezTo>
                  <a:cubicBezTo>
                    <a:pt x="19" y="473"/>
                    <a:pt x="0" y="395"/>
                    <a:pt x="0" y="313"/>
                  </a:cubicBezTo>
                  <a:cubicBezTo>
                    <a:pt x="0" y="230"/>
                    <a:pt x="19" y="153"/>
                    <a:pt x="54" y="94"/>
                  </a:cubicBezTo>
                  <a:cubicBezTo>
                    <a:pt x="90" y="33"/>
                    <a:pt x="139" y="0"/>
                    <a:pt x="191" y="0"/>
                  </a:cubicBezTo>
                  <a:cubicBezTo>
                    <a:pt x="244" y="0"/>
                    <a:pt x="293" y="33"/>
                    <a:pt x="329" y="94"/>
                  </a:cubicBezTo>
                  <a:cubicBezTo>
                    <a:pt x="364" y="153"/>
                    <a:pt x="383" y="230"/>
                    <a:pt x="383" y="313"/>
                  </a:cubicBezTo>
                  <a:cubicBezTo>
                    <a:pt x="383" y="395"/>
                    <a:pt x="364" y="473"/>
                    <a:pt x="329" y="532"/>
                  </a:cubicBezTo>
                  <a:cubicBezTo>
                    <a:pt x="293" y="592"/>
                    <a:pt x="244" y="626"/>
                    <a:pt x="191" y="626"/>
                  </a:cubicBezTo>
                  <a:close/>
                  <a:moveTo>
                    <a:pt x="191" y="28"/>
                  </a:moveTo>
                  <a:cubicBezTo>
                    <a:pt x="101" y="28"/>
                    <a:pt x="28" y="156"/>
                    <a:pt x="28" y="313"/>
                  </a:cubicBezTo>
                  <a:cubicBezTo>
                    <a:pt x="28" y="470"/>
                    <a:pt x="101" y="598"/>
                    <a:pt x="191" y="598"/>
                  </a:cubicBezTo>
                  <a:cubicBezTo>
                    <a:pt x="282" y="598"/>
                    <a:pt x="355" y="470"/>
                    <a:pt x="355" y="313"/>
                  </a:cubicBezTo>
                  <a:cubicBezTo>
                    <a:pt x="355" y="156"/>
                    <a:pt x="282" y="28"/>
                    <a:pt x="191" y="28"/>
                  </a:cubicBezTo>
                  <a:close/>
                </a:path>
              </a:pathLst>
            </a:custGeom>
            <a:grpFill/>
            <a:ln w="9525">
              <a:solidFill>
                <a:srgbClr val="00338D"/>
              </a:solid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sp>
          <p:nvSpPr>
            <p:cNvPr id="100" name="Rectangle 189"/>
            <p:cNvSpPr>
              <a:spLocks noChangeArrowheads="1"/>
            </p:cNvSpPr>
            <p:nvPr/>
          </p:nvSpPr>
          <p:spPr bwMode="auto">
            <a:xfrm>
              <a:off x="803275" y="2317750"/>
              <a:ext cx="36513" cy="766762"/>
            </a:xfrm>
            <a:prstGeom prst="rect">
              <a:avLst/>
            </a:prstGeom>
            <a:grpFill/>
            <a:ln w="9525">
              <a:solidFill>
                <a:srgbClr val="00338D"/>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sp>
          <p:nvSpPr>
            <p:cNvPr id="101" name="Rectangle 190"/>
            <p:cNvSpPr>
              <a:spLocks noChangeArrowheads="1"/>
            </p:cNvSpPr>
            <p:nvPr/>
          </p:nvSpPr>
          <p:spPr bwMode="auto">
            <a:xfrm>
              <a:off x="438150" y="2678112"/>
              <a:ext cx="768350" cy="46037"/>
            </a:xfrm>
            <a:prstGeom prst="rect">
              <a:avLst/>
            </a:prstGeom>
            <a:grpFill/>
            <a:ln w="9525">
              <a:solidFill>
                <a:srgbClr val="00338D"/>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sp>
          <p:nvSpPr>
            <p:cNvPr id="102" name="Rectangle 191"/>
            <p:cNvSpPr>
              <a:spLocks noChangeArrowheads="1"/>
            </p:cNvSpPr>
            <p:nvPr/>
          </p:nvSpPr>
          <p:spPr bwMode="auto">
            <a:xfrm>
              <a:off x="506413" y="2462212"/>
              <a:ext cx="644525" cy="36512"/>
            </a:xfrm>
            <a:prstGeom prst="rect">
              <a:avLst/>
            </a:prstGeom>
            <a:grpFill/>
            <a:ln w="9525">
              <a:solidFill>
                <a:srgbClr val="00338D"/>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sp>
          <p:nvSpPr>
            <p:cNvPr id="103" name="Rectangle 192"/>
            <p:cNvSpPr>
              <a:spLocks noChangeArrowheads="1"/>
            </p:cNvSpPr>
            <p:nvPr/>
          </p:nvSpPr>
          <p:spPr bwMode="auto">
            <a:xfrm>
              <a:off x="506413" y="2903537"/>
              <a:ext cx="641350" cy="34925"/>
            </a:xfrm>
            <a:prstGeom prst="rect">
              <a:avLst/>
            </a:prstGeom>
            <a:grpFill/>
            <a:ln w="9525">
              <a:solidFill>
                <a:srgbClr val="00338D"/>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grpSp>
      <p:sp>
        <p:nvSpPr>
          <p:cNvPr id="104" name="TextBox 103"/>
          <p:cNvSpPr txBox="1"/>
          <p:nvPr/>
        </p:nvSpPr>
        <p:spPr>
          <a:xfrm>
            <a:off x="1575658" y="2059963"/>
            <a:ext cx="3077761" cy="492443"/>
          </a:xfrm>
          <a:prstGeom prst="rect">
            <a:avLst/>
          </a:prstGeom>
          <a:noFill/>
        </p:spPr>
        <p:txBody>
          <a:bodyPr wrap="square" lIns="0" tIns="0" rIns="0" bIns="0" rtlCol="0">
            <a:spAutoFit/>
          </a:bodyPr>
          <a:lstStyle/>
          <a:p>
            <a:pPr marL="174625" marR="0" lvl="0" indent="0" defTabSz="914400" eaLnBrk="1" fontAlgn="auto" latinLnBrk="0" hangingPunct="1">
              <a:lnSpc>
                <a:spcPct val="100000"/>
              </a:lnSpc>
              <a:spcBef>
                <a:spcPts val="0"/>
              </a:spcBef>
              <a:spcAft>
                <a:spcPts val="0"/>
              </a:spcAft>
              <a:buClrTx/>
              <a:buSzTx/>
              <a:buFontTx/>
              <a:buNone/>
              <a:tabLst/>
              <a:defRPr/>
            </a:pPr>
            <a:r>
              <a:rPr kumimoji="0" lang="es-ES" sz="1400" b="0" i="0" u="none" strike="noStrike" kern="0" cap="none" spc="0" normalizeH="0" baseline="0" noProof="0" dirty="0" smtClean="0">
                <a:ln>
                  <a:noFill/>
                </a:ln>
                <a:solidFill>
                  <a:srgbClr val="000000"/>
                </a:solidFill>
                <a:effectLst/>
                <a:uLnTx/>
                <a:uFillTx/>
                <a:latin typeface="Univers for KPMG Cond" pitchFamily="34" charset="0"/>
              </a:rPr>
              <a:t>Bien declarado Patrimonio de la </a:t>
            </a:r>
            <a:r>
              <a:rPr kumimoji="0" lang="es-ES" sz="1400" b="0" i="0" u="none" strike="noStrike" kern="0" cap="none" spc="0" normalizeH="0" baseline="0" noProof="0" dirty="0" smtClean="0">
                <a:ln>
                  <a:noFill/>
                </a:ln>
                <a:solidFill>
                  <a:srgbClr val="000000"/>
                </a:solidFill>
                <a:effectLst/>
                <a:uLnTx/>
                <a:uFillTx/>
                <a:latin typeface="Univers for KPMG Cond" pitchFamily="34" charset="0"/>
              </a:rPr>
              <a:t>Huma-</a:t>
            </a:r>
            <a:r>
              <a:rPr kumimoji="0" lang="es-ES" sz="1400" b="0" i="0" u="none" strike="noStrike" kern="0" cap="none" spc="0" normalizeH="0" baseline="0" noProof="0" dirty="0" err="1" smtClean="0">
                <a:ln>
                  <a:noFill/>
                </a:ln>
                <a:solidFill>
                  <a:srgbClr val="000000"/>
                </a:solidFill>
                <a:effectLst/>
                <a:uLnTx/>
                <a:uFillTx/>
                <a:latin typeface="Univers for KPMG Cond" pitchFamily="34" charset="0"/>
              </a:rPr>
              <a:t>nidad</a:t>
            </a:r>
            <a:r>
              <a:rPr kumimoji="0" lang="es-ES" sz="1400" b="0" i="0" u="none" strike="noStrike" kern="0" cap="none" spc="0" normalizeH="0" baseline="0" noProof="0" dirty="0" smtClean="0">
                <a:ln>
                  <a:noFill/>
                </a:ln>
                <a:solidFill>
                  <a:srgbClr val="000000"/>
                </a:solidFill>
                <a:effectLst/>
                <a:uLnTx/>
                <a:uFillTx/>
                <a:latin typeface="Univers for KPMG Cond" pitchFamily="34" charset="0"/>
              </a:rPr>
              <a:t> </a:t>
            </a:r>
            <a:r>
              <a:rPr kumimoji="0" lang="es-ES" sz="1400" b="0" i="0" u="none" strike="noStrike" kern="0" cap="none" spc="0" normalizeH="0" baseline="0" noProof="0" dirty="0" smtClean="0">
                <a:ln>
                  <a:noFill/>
                </a:ln>
                <a:solidFill>
                  <a:srgbClr val="000000"/>
                </a:solidFill>
                <a:effectLst/>
                <a:uLnTx/>
                <a:uFillTx/>
                <a:latin typeface="Univers for KPMG Cond" pitchFamily="34" charset="0"/>
              </a:rPr>
              <a:t>por la UNESCO: </a:t>
            </a:r>
            <a:r>
              <a:rPr lang="es-ES" sz="1800" kern="0" dirty="0" smtClean="0">
                <a:solidFill>
                  <a:srgbClr val="000000"/>
                </a:solidFill>
                <a:latin typeface="Univers for KPMG Cond" pitchFamily="34" charset="0"/>
              </a:rPr>
              <a:t>2</a:t>
            </a:r>
            <a:r>
              <a:rPr lang="es-ES" sz="1800" kern="0" noProof="0" dirty="0" smtClean="0">
                <a:solidFill>
                  <a:srgbClr val="000000"/>
                </a:solidFill>
                <a:latin typeface="Univers for KPMG Cond" pitchFamily="34" charset="0"/>
              </a:rPr>
              <a:t>.80</a:t>
            </a:r>
            <a:r>
              <a:rPr lang="es-ES" sz="1800" kern="0" dirty="0" smtClean="0">
                <a:solidFill>
                  <a:srgbClr val="000000"/>
                </a:solidFill>
                <a:latin typeface="Univers for KPMG Cond" pitchFamily="34" charset="0"/>
              </a:rPr>
              <a:t>0</a:t>
            </a:r>
            <a:r>
              <a:rPr kumimoji="0" lang="es-ES" sz="1400" b="0" i="0" u="none" strike="noStrike" kern="0" cap="none" spc="0" normalizeH="0" baseline="0" noProof="0" dirty="0" smtClean="0">
                <a:ln>
                  <a:noFill/>
                </a:ln>
                <a:solidFill>
                  <a:srgbClr val="000000"/>
                </a:solidFill>
                <a:effectLst/>
                <a:uLnTx/>
                <a:uFillTx/>
                <a:latin typeface="Univers for KPMG Cond" pitchFamily="34" charset="0"/>
              </a:rPr>
              <a:t> </a:t>
            </a:r>
            <a:r>
              <a:rPr lang="es-ES" sz="1400" kern="0" dirty="0" smtClean="0">
                <a:solidFill>
                  <a:srgbClr val="000000"/>
                </a:solidFill>
                <a:latin typeface="Univers for KPMG Cond" pitchFamily="34" charset="0"/>
              </a:rPr>
              <a:t>empleos</a:t>
            </a:r>
            <a:endParaRPr lang="es-ES" sz="1800" kern="0" dirty="0">
              <a:solidFill>
                <a:srgbClr val="000000"/>
              </a:solidFill>
              <a:latin typeface="Univers for KPMG Cond" pitchFamily="34" charset="0"/>
            </a:endParaRPr>
          </a:p>
        </p:txBody>
      </p:sp>
      <p:sp>
        <p:nvSpPr>
          <p:cNvPr id="105" name="Rectangle 104"/>
          <p:cNvSpPr/>
          <p:nvPr/>
        </p:nvSpPr>
        <p:spPr>
          <a:xfrm>
            <a:off x="1081155" y="1124935"/>
            <a:ext cx="3495497" cy="798713"/>
          </a:xfrm>
          <a:prstGeom prst="rect">
            <a:avLst/>
          </a:prstGeom>
          <a:noFill/>
          <a:ln w="6350" cap="flat" cmpd="sng" algn="ctr">
            <a:noFill/>
            <a:prstDash val="solid"/>
            <a:miter lim="800000"/>
          </a:ln>
          <a:effectLst/>
          <a:extLst>
            <a:ext uri="{909E8E84-426E-40DD-AFC4-6F175D3DCCD1}">
              <a14:hiddenFill xmlns:a14="http://schemas.microsoft.com/office/drawing/2010/main">
                <a:solidFill>
                  <a:schemeClr val="accent1"/>
                </a:solidFill>
              </a14:hiddenFill>
            </a:ext>
          </a:extLst>
        </p:spPr>
        <p:txBody>
          <a:bodyPr rtlCol="0" anchor="ctr" anchorCtr="0"/>
          <a:lstStyle/>
          <a:p>
            <a:pPr marL="88900"/>
            <a:r>
              <a:rPr lang="es-ES" sz="1400" kern="0" dirty="0" smtClean="0">
                <a:solidFill>
                  <a:srgbClr val="00338D"/>
                </a:solidFill>
                <a:latin typeface="Univers for KPMG Cond" pitchFamily="34" charset="0"/>
              </a:rPr>
              <a:t>Empleo relacionado directamente con el impacto directo turístico asociado a cada bien inmueble </a:t>
            </a:r>
            <a:r>
              <a:rPr lang="es-ES" sz="1400" kern="0" dirty="0">
                <a:solidFill>
                  <a:srgbClr val="00338D"/>
                </a:solidFill>
                <a:latin typeface="Univers for KPMG Cond" pitchFamily="34" charset="0"/>
              </a:rPr>
              <a:t>de interés cultural </a:t>
            </a:r>
            <a:r>
              <a:rPr lang="es-ES" sz="1400" kern="0" dirty="0" smtClean="0">
                <a:solidFill>
                  <a:srgbClr val="00338D"/>
                </a:solidFill>
                <a:latin typeface="Univers for KPMG Cond" pitchFamily="34" charset="0"/>
              </a:rPr>
              <a:t>de </a:t>
            </a:r>
            <a:r>
              <a:rPr lang="es-ES" sz="1400" kern="0" dirty="0">
                <a:solidFill>
                  <a:srgbClr val="00338D"/>
                </a:solidFill>
                <a:latin typeface="Univers for KPMG Cond" pitchFamily="34" charset="0"/>
              </a:rPr>
              <a:t>la </a:t>
            </a:r>
            <a:r>
              <a:rPr lang="es-ES" sz="1400" kern="0" dirty="0" smtClean="0">
                <a:solidFill>
                  <a:srgbClr val="00338D"/>
                </a:solidFill>
                <a:latin typeface="Univers for KPMG Cond" pitchFamily="34" charset="0"/>
              </a:rPr>
              <a:t>Iglesia</a:t>
            </a:r>
            <a:endParaRPr kumimoji="0" lang="es-ES" sz="1000" b="0" i="0" u="none" strike="noStrike" kern="0" cap="none" spc="0" normalizeH="0" baseline="0" noProof="0" dirty="0" smtClean="0">
              <a:ln>
                <a:noFill/>
              </a:ln>
              <a:solidFill>
                <a:srgbClr val="00338D"/>
              </a:solidFill>
              <a:effectLst/>
              <a:uLnTx/>
              <a:uFillTx/>
              <a:latin typeface="Univers for KPMG Cond" pitchFamily="34" charset="0"/>
            </a:endParaRPr>
          </a:p>
        </p:txBody>
      </p:sp>
      <p:sp>
        <p:nvSpPr>
          <p:cNvPr id="106" name="Rectangle 105"/>
          <p:cNvSpPr/>
          <p:nvPr/>
        </p:nvSpPr>
        <p:spPr>
          <a:xfrm>
            <a:off x="1253200" y="3325587"/>
            <a:ext cx="3228764" cy="579397"/>
          </a:xfrm>
          <a:prstGeom prst="rect">
            <a:avLst/>
          </a:prstGeom>
          <a:noFill/>
          <a:ln w="6350" cap="flat" cmpd="sng" algn="ctr">
            <a:solidFill>
              <a:srgbClr val="00338D"/>
            </a:solidFill>
            <a:prstDash val="solid"/>
            <a:miter lim="800000"/>
          </a:ln>
          <a:effectLst/>
          <a:extLst>
            <a:ext uri="{909E8E84-426E-40DD-AFC4-6F175D3DCCD1}">
              <a14:hiddenFill xmlns:a14="http://schemas.microsoft.com/office/drawing/2010/main">
                <a:solidFill>
                  <a:schemeClr val="accent1"/>
                </a:solidFill>
              </a14:hiddenFill>
            </a:ext>
          </a:extLst>
        </p:spPr>
        <p:txBody>
          <a:bodyPr rtlCol="0" anchor="t" anchorCtr="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2800" b="1" i="0" u="none" strike="noStrike" kern="0" cap="none" spc="0" normalizeH="0" baseline="0" noProof="0" dirty="0" smtClean="0">
              <a:ln>
                <a:noFill/>
              </a:ln>
              <a:solidFill>
                <a:srgbClr val="000000"/>
              </a:solidFill>
              <a:effectLst/>
              <a:uLnTx/>
              <a:uFillTx/>
              <a:latin typeface="Univers for KPMG Cond" pitchFamily="34" charset="0"/>
              <a:ea typeface="+mn-ea"/>
              <a:cs typeface="+mn-cs"/>
            </a:endParaRPr>
          </a:p>
        </p:txBody>
      </p:sp>
      <p:sp>
        <p:nvSpPr>
          <p:cNvPr id="107" name="TextBox 106"/>
          <p:cNvSpPr txBox="1"/>
          <p:nvPr/>
        </p:nvSpPr>
        <p:spPr>
          <a:xfrm>
            <a:off x="1553707" y="3396326"/>
            <a:ext cx="2868016" cy="492443"/>
          </a:xfrm>
          <a:prstGeom prst="rect">
            <a:avLst/>
          </a:prstGeom>
          <a:noFill/>
        </p:spPr>
        <p:txBody>
          <a:bodyPr wrap="square" lIns="0" tIns="0" rIns="0" bIns="0" rtlCol="0">
            <a:spAutoFit/>
          </a:bodyPr>
          <a:lstStyle/>
          <a:p>
            <a:pPr marL="174625" marR="0" lvl="0" indent="0" defTabSz="914400" eaLnBrk="1" fontAlgn="auto" latinLnBrk="0" hangingPunct="1">
              <a:lnSpc>
                <a:spcPct val="100000"/>
              </a:lnSpc>
              <a:spcBef>
                <a:spcPts val="0"/>
              </a:spcBef>
              <a:spcAft>
                <a:spcPts val="0"/>
              </a:spcAft>
              <a:buClrTx/>
              <a:buSzTx/>
              <a:buFontTx/>
              <a:buNone/>
              <a:tabLst/>
              <a:defRPr/>
            </a:pPr>
            <a:r>
              <a:rPr lang="es-ES" sz="1400" kern="0" noProof="0" dirty="0" smtClean="0">
                <a:solidFill>
                  <a:srgbClr val="000000"/>
                </a:solidFill>
                <a:latin typeface="Univers for KPMG Cond" pitchFamily="34" charset="0"/>
              </a:rPr>
              <a:t>Bien </a:t>
            </a:r>
            <a:r>
              <a:rPr kumimoji="0" lang="es-ES" sz="1400" b="0" i="0" u="none" strike="noStrike" kern="0" cap="none" spc="0" normalizeH="0" baseline="0" noProof="0" dirty="0" smtClean="0">
                <a:ln>
                  <a:noFill/>
                </a:ln>
                <a:solidFill>
                  <a:srgbClr val="000000"/>
                </a:solidFill>
                <a:effectLst/>
                <a:uLnTx/>
                <a:uFillTx/>
                <a:latin typeface="Univers for KPMG Cond" pitchFamily="34" charset="0"/>
              </a:rPr>
              <a:t>de interés cultural que </a:t>
            </a:r>
            <a:r>
              <a:rPr lang="es-ES" sz="1400" kern="0" dirty="0" smtClean="0">
                <a:solidFill>
                  <a:srgbClr val="000000"/>
                </a:solidFill>
                <a:latin typeface="Univers for KPMG Cond" pitchFamily="34" charset="0"/>
              </a:rPr>
              <a:t>es</a:t>
            </a:r>
            <a:r>
              <a:rPr kumimoji="0" lang="es-ES" sz="1400" b="0" i="0" u="none" strike="noStrike" kern="0" cap="none" spc="0" normalizeH="0" baseline="0" noProof="0" dirty="0" smtClean="0">
                <a:ln>
                  <a:noFill/>
                </a:ln>
                <a:solidFill>
                  <a:srgbClr val="000000"/>
                </a:solidFill>
                <a:effectLst/>
                <a:uLnTx/>
                <a:uFillTx/>
                <a:latin typeface="Univers for KPMG Cond" pitchFamily="34" charset="0"/>
              </a:rPr>
              <a:t> catedral:  </a:t>
            </a:r>
            <a:endParaRPr lang="es-ES" sz="1800" kern="0" noProof="0" dirty="0">
              <a:solidFill>
                <a:srgbClr val="000000"/>
              </a:solidFill>
              <a:latin typeface="Univers for KPMG Cond" pitchFamily="34" charset="0"/>
            </a:endParaRPr>
          </a:p>
          <a:p>
            <a:pPr marL="174625" marR="0" lvl="0" indent="0" defTabSz="914400" eaLnBrk="1" fontAlgn="auto" latinLnBrk="0" hangingPunct="1">
              <a:lnSpc>
                <a:spcPct val="100000"/>
              </a:lnSpc>
              <a:spcBef>
                <a:spcPts val="0"/>
              </a:spcBef>
              <a:spcAft>
                <a:spcPts val="0"/>
              </a:spcAft>
              <a:buClrTx/>
              <a:buSzTx/>
              <a:buFontTx/>
              <a:buNone/>
              <a:tabLst/>
              <a:defRPr/>
            </a:pPr>
            <a:r>
              <a:rPr lang="es-ES" sz="1800" kern="0" dirty="0" smtClean="0">
                <a:solidFill>
                  <a:srgbClr val="000000"/>
                </a:solidFill>
                <a:latin typeface="Univers for KPMG Cond" pitchFamily="34" charset="0"/>
              </a:rPr>
              <a:t>1.010</a:t>
            </a:r>
            <a:r>
              <a:rPr kumimoji="0" lang="es-ES" sz="1400" b="0" i="0" u="none" strike="noStrike" kern="0" cap="none" spc="0" normalizeH="0" noProof="0" dirty="0" smtClean="0">
                <a:ln>
                  <a:noFill/>
                </a:ln>
                <a:solidFill>
                  <a:srgbClr val="000000"/>
                </a:solidFill>
                <a:effectLst/>
                <a:uLnTx/>
                <a:uFillTx/>
                <a:latin typeface="Univers for KPMG Cond" pitchFamily="34" charset="0"/>
              </a:rPr>
              <a:t> </a:t>
            </a:r>
            <a:r>
              <a:rPr lang="es-ES" sz="1400" kern="0" dirty="0" smtClean="0">
                <a:solidFill>
                  <a:srgbClr val="000000"/>
                </a:solidFill>
                <a:latin typeface="Univers for KPMG Cond" pitchFamily="34" charset="0"/>
              </a:rPr>
              <a:t>empleos</a:t>
            </a:r>
          </a:p>
        </p:txBody>
      </p:sp>
      <p:grpSp>
        <p:nvGrpSpPr>
          <p:cNvPr id="108" name="Group 107"/>
          <p:cNvGrpSpPr/>
          <p:nvPr/>
        </p:nvGrpSpPr>
        <p:grpSpPr>
          <a:xfrm>
            <a:off x="1403394" y="3498481"/>
            <a:ext cx="252000" cy="260571"/>
            <a:chOff x="9857680" y="2192784"/>
            <a:chExt cx="999976" cy="1380232"/>
          </a:xfrm>
          <a:solidFill>
            <a:srgbClr val="00338D"/>
          </a:solidFill>
        </p:grpSpPr>
        <p:grpSp>
          <p:nvGrpSpPr>
            <p:cNvPr id="109" name="Group 108"/>
            <p:cNvGrpSpPr/>
            <p:nvPr/>
          </p:nvGrpSpPr>
          <p:grpSpPr>
            <a:xfrm>
              <a:off x="9857680" y="2498866"/>
              <a:ext cx="999976" cy="1074150"/>
              <a:chOff x="1216025" y="5013562"/>
              <a:chExt cx="454025" cy="438150"/>
            </a:xfrm>
            <a:grpFill/>
          </p:grpSpPr>
          <p:sp>
            <p:nvSpPr>
              <p:cNvPr id="113" name="Freeform 163"/>
              <p:cNvSpPr>
                <a:spLocks/>
              </p:cNvSpPr>
              <p:nvPr/>
            </p:nvSpPr>
            <p:spPr bwMode="auto">
              <a:xfrm>
                <a:off x="1263650" y="5165962"/>
                <a:ext cx="50800" cy="228600"/>
              </a:xfrm>
              <a:custGeom>
                <a:avLst/>
                <a:gdLst/>
                <a:ahLst/>
                <a:cxnLst>
                  <a:cxn ang="0">
                    <a:pos x="16" y="69"/>
                  </a:cxn>
                  <a:cxn ang="0">
                    <a:pos x="14" y="72"/>
                  </a:cxn>
                  <a:cxn ang="0">
                    <a:pos x="3" y="72"/>
                  </a:cxn>
                  <a:cxn ang="0">
                    <a:pos x="0" y="69"/>
                  </a:cxn>
                  <a:cxn ang="0">
                    <a:pos x="0" y="2"/>
                  </a:cxn>
                  <a:cxn ang="0">
                    <a:pos x="3" y="0"/>
                  </a:cxn>
                  <a:cxn ang="0">
                    <a:pos x="14" y="0"/>
                  </a:cxn>
                  <a:cxn ang="0">
                    <a:pos x="16" y="2"/>
                  </a:cxn>
                  <a:cxn ang="0">
                    <a:pos x="16" y="69"/>
                  </a:cxn>
                </a:cxnLst>
                <a:rect l="0" t="0" r="r" b="b"/>
                <a:pathLst>
                  <a:path w="16" h="72">
                    <a:moveTo>
                      <a:pt x="16" y="69"/>
                    </a:moveTo>
                    <a:cubicBezTo>
                      <a:pt x="16" y="70"/>
                      <a:pt x="15" y="72"/>
                      <a:pt x="14" y="72"/>
                    </a:cubicBezTo>
                    <a:cubicBezTo>
                      <a:pt x="3" y="72"/>
                      <a:pt x="3" y="72"/>
                      <a:pt x="3" y="72"/>
                    </a:cubicBezTo>
                    <a:cubicBezTo>
                      <a:pt x="1" y="72"/>
                      <a:pt x="0" y="70"/>
                      <a:pt x="0" y="69"/>
                    </a:cubicBezTo>
                    <a:cubicBezTo>
                      <a:pt x="0" y="2"/>
                      <a:pt x="0" y="2"/>
                      <a:pt x="0" y="2"/>
                    </a:cubicBezTo>
                    <a:cubicBezTo>
                      <a:pt x="0" y="1"/>
                      <a:pt x="1" y="0"/>
                      <a:pt x="3" y="0"/>
                    </a:cubicBezTo>
                    <a:cubicBezTo>
                      <a:pt x="14" y="0"/>
                      <a:pt x="14" y="0"/>
                      <a:pt x="14" y="0"/>
                    </a:cubicBezTo>
                    <a:cubicBezTo>
                      <a:pt x="15" y="0"/>
                      <a:pt x="16" y="1"/>
                      <a:pt x="16" y="2"/>
                    </a:cubicBezTo>
                    <a:lnTo>
                      <a:pt x="16" y="6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sp>
            <p:nvSpPr>
              <p:cNvPr id="114" name="Freeform 164"/>
              <p:cNvSpPr>
                <a:spLocks/>
              </p:cNvSpPr>
              <p:nvPr/>
            </p:nvSpPr>
            <p:spPr bwMode="auto">
              <a:xfrm>
                <a:off x="1339850" y="5165962"/>
                <a:ext cx="50800" cy="228600"/>
              </a:xfrm>
              <a:custGeom>
                <a:avLst/>
                <a:gdLst/>
                <a:ahLst/>
                <a:cxnLst>
                  <a:cxn ang="0">
                    <a:pos x="16" y="69"/>
                  </a:cxn>
                  <a:cxn ang="0">
                    <a:pos x="14" y="72"/>
                  </a:cxn>
                  <a:cxn ang="0">
                    <a:pos x="3" y="72"/>
                  </a:cxn>
                  <a:cxn ang="0">
                    <a:pos x="0" y="69"/>
                  </a:cxn>
                  <a:cxn ang="0">
                    <a:pos x="0" y="2"/>
                  </a:cxn>
                  <a:cxn ang="0">
                    <a:pos x="3" y="0"/>
                  </a:cxn>
                  <a:cxn ang="0">
                    <a:pos x="14" y="0"/>
                  </a:cxn>
                  <a:cxn ang="0">
                    <a:pos x="16" y="2"/>
                  </a:cxn>
                  <a:cxn ang="0">
                    <a:pos x="16" y="69"/>
                  </a:cxn>
                </a:cxnLst>
                <a:rect l="0" t="0" r="r" b="b"/>
                <a:pathLst>
                  <a:path w="16" h="72">
                    <a:moveTo>
                      <a:pt x="16" y="69"/>
                    </a:moveTo>
                    <a:cubicBezTo>
                      <a:pt x="16" y="70"/>
                      <a:pt x="15" y="72"/>
                      <a:pt x="14" y="72"/>
                    </a:cubicBezTo>
                    <a:cubicBezTo>
                      <a:pt x="3" y="72"/>
                      <a:pt x="3" y="72"/>
                      <a:pt x="3" y="72"/>
                    </a:cubicBezTo>
                    <a:cubicBezTo>
                      <a:pt x="1" y="72"/>
                      <a:pt x="0" y="70"/>
                      <a:pt x="0" y="69"/>
                    </a:cubicBezTo>
                    <a:cubicBezTo>
                      <a:pt x="0" y="2"/>
                      <a:pt x="0" y="2"/>
                      <a:pt x="0" y="2"/>
                    </a:cubicBezTo>
                    <a:cubicBezTo>
                      <a:pt x="0" y="1"/>
                      <a:pt x="1" y="0"/>
                      <a:pt x="3" y="0"/>
                    </a:cubicBezTo>
                    <a:cubicBezTo>
                      <a:pt x="14" y="0"/>
                      <a:pt x="14" y="0"/>
                      <a:pt x="14" y="0"/>
                    </a:cubicBezTo>
                    <a:cubicBezTo>
                      <a:pt x="15" y="0"/>
                      <a:pt x="16" y="1"/>
                      <a:pt x="16" y="2"/>
                    </a:cubicBezTo>
                    <a:lnTo>
                      <a:pt x="16" y="6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sp>
            <p:nvSpPr>
              <p:cNvPr id="115" name="Freeform 165"/>
              <p:cNvSpPr>
                <a:spLocks/>
              </p:cNvSpPr>
              <p:nvPr/>
            </p:nvSpPr>
            <p:spPr bwMode="auto">
              <a:xfrm>
                <a:off x="1495425" y="5165962"/>
                <a:ext cx="50800" cy="228600"/>
              </a:xfrm>
              <a:custGeom>
                <a:avLst/>
                <a:gdLst/>
                <a:ahLst/>
                <a:cxnLst>
                  <a:cxn ang="0">
                    <a:pos x="16" y="69"/>
                  </a:cxn>
                  <a:cxn ang="0">
                    <a:pos x="13" y="72"/>
                  </a:cxn>
                  <a:cxn ang="0">
                    <a:pos x="2" y="72"/>
                  </a:cxn>
                  <a:cxn ang="0">
                    <a:pos x="0" y="69"/>
                  </a:cxn>
                  <a:cxn ang="0">
                    <a:pos x="0" y="2"/>
                  </a:cxn>
                  <a:cxn ang="0">
                    <a:pos x="2" y="0"/>
                  </a:cxn>
                  <a:cxn ang="0">
                    <a:pos x="13" y="0"/>
                  </a:cxn>
                  <a:cxn ang="0">
                    <a:pos x="16" y="2"/>
                  </a:cxn>
                  <a:cxn ang="0">
                    <a:pos x="16" y="69"/>
                  </a:cxn>
                </a:cxnLst>
                <a:rect l="0" t="0" r="r" b="b"/>
                <a:pathLst>
                  <a:path w="16" h="72">
                    <a:moveTo>
                      <a:pt x="16" y="69"/>
                    </a:moveTo>
                    <a:cubicBezTo>
                      <a:pt x="16" y="70"/>
                      <a:pt x="15" y="72"/>
                      <a:pt x="13" y="72"/>
                    </a:cubicBezTo>
                    <a:cubicBezTo>
                      <a:pt x="2" y="72"/>
                      <a:pt x="2" y="72"/>
                      <a:pt x="2" y="72"/>
                    </a:cubicBezTo>
                    <a:cubicBezTo>
                      <a:pt x="1" y="72"/>
                      <a:pt x="0" y="70"/>
                      <a:pt x="0" y="69"/>
                    </a:cubicBezTo>
                    <a:cubicBezTo>
                      <a:pt x="0" y="2"/>
                      <a:pt x="0" y="2"/>
                      <a:pt x="0" y="2"/>
                    </a:cubicBezTo>
                    <a:cubicBezTo>
                      <a:pt x="0" y="1"/>
                      <a:pt x="1" y="0"/>
                      <a:pt x="2" y="0"/>
                    </a:cubicBezTo>
                    <a:cubicBezTo>
                      <a:pt x="13" y="0"/>
                      <a:pt x="13" y="0"/>
                      <a:pt x="13" y="0"/>
                    </a:cubicBezTo>
                    <a:cubicBezTo>
                      <a:pt x="15" y="0"/>
                      <a:pt x="16" y="1"/>
                      <a:pt x="16" y="2"/>
                    </a:cubicBezTo>
                    <a:lnTo>
                      <a:pt x="16" y="6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sp>
            <p:nvSpPr>
              <p:cNvPr id="116" name="Freeform 166"/>
              <p:cNvSpPr>
                <a:spLocks/>
              </p:cNvSpPr>
              <p:nvPr/>
            </p:nvSpPr>
            <p:spPr bwMode="auto">
              <a:xfrm>
                <a:off x="1419225" y="5165962"/>
                <a:ext cx="47625" cy="228600"/>
              </a:xfrm>
              <a:custGeom>
                <a:avLst/>
                <a:gdLst/>
                <a:ahLst/>
                <a:cxnLst>
                  <a:cxn ang="0">
                    <a:pos x="15" y="69"/>
                  </a:cxn>
                  <a:cxn ang="0">
                    <a:pos x="13" y="72"/>
                  </a:cxn>
                  <a:cxn ang="0">
                    <a:pos x="2" y="72"/>
                  </a:cxn>
                  <a:cxn ang="0">
                    <a:pos x="0" y="69"/>
                  </a:cxn>
                  <a:cxn ang="0">
                    <a:pos x="0" y="2"/>
                  </a:cxn>
                  <a:cxn ang="0">
                    <a:pos x="2" y="0"/>
                  </a:cxn>
                  <a:cxn ang="0">
                    <a:pos x="13" y="0"/>
                  </a:cxn>
                  <a:cxn ang="0">
                    <a:pos x="15" y="2"/>
                  </a:cxn>
                  <a:cxn ang="0">
                    <a:pos x="15" y="69"/>
                  </a:cxn>
                </a:cxnLst>
                <a:rect l="0" t="0" r="r" b="b"/>
                <a:pathLst>
                  <a:path w="15" h="72">
                    <a:moveTo>
                      <a:pt x="15" y="69"/>
                    </a:moveTo>
                    <a:cubicBezTo>
                      <a:pt x="15" y="70"/>
                      <a:pt x="14" y="72"/>
                      <a:pt x="13" y="72"/>
                    </a:cubicBezTo>
                    <a:cubicBezTo>
                      <a:pt x="2" y="72"/>
                      <a:pt x="2" y="72"/>
                      <a:pt x="2" y="72"/>
                    </a:cubicBezTo>
                    <a:cubicBezTo>
                      <a:pt x="1" y="72"/>
                      <a:pt x="0" y="70"/>
                      <a:pt x="0" y="69"/>
                    </a:cubicBezTo>
                    <a:cubicBezTo>
                      <a:pt x="0" y="2"/>
                      <a:pt x="0" y="2"/>
                      <a:pt x="0" y="2"/>
                    </a:cubicBezTo>
                    <a:cubicBezTo>
                      <a:pt x="0" y="1"/>
                      <a:pt x="1" y="0"/>
                      <a:pt x="2" y="0"/>
                    </a:cubicBezTo>
                    <a:cubicBezTo>
                      <a:pt x="13" y="0"/>
                      <a:pt x="13" y="0"/>
                      <a:pt x="13" y="0"/>
                    </a:cubicBezTo>
                    <a:cubicBezTo>
                      <a:pt x="14" y="0"/>
                      <a:pt x="15" y="1"/>
                      <a:pt x="15" y="2"/>
                    </a:cubicBezTo>
                    <a:lnTo>
                      <a:pt x="15" y="6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sp>
            <p:nvSpPr>
              <p:cNvPr id="117" name="Freeform 167"/>
              <p:cNvSpPr>
                <a:spLocks/>
              </p:cNvSpPr>
              <p:nvPr/>
            </p:nvSpPr>
            <p:spPr bwMode="auto">
              <a:xfrm>
                <a:off x="1571625" y="5165962"/>
                <a:ext cx="50800" cy="228600"/>
              </a:xfrm>
              <a:custGeom>
                <a:avLst/>
                <a:gdLst/>
                <a:ahLst/>
                <a:cxnLst>
                  <a:cxn ang="0">
                    <a:pos x="16" y="70"/>
                  </a:cxn>
                  <a:cxn ang="0">
                    <a:pos x="14" y="72"/>
                  </a:cxn>
                  <a:cxn ang="0">
                    <a:pos x="2" y="72"/>
                  </a:cxn>
                  <a:cxn ang="0">
                    <a:pos x="0" y="70"/>
                  </a:cxn>
                  <a:cxn ang="0">
                    <a:pos x="0" y="3"/>
                  </a:cxn>
                  <a:cxn ang="0">
                    <a:pos x="2" y="0"/>
                  </a:cxn>
                  <a:cxn ang="0">
                    <a:pos x="14" y="0"/>
                  </a:cxn>
                  <a:cxn ang="0">
                    <a:pos x="16" y="3"/>
                  </a:cxn>
                  <a:cxn ang="0">
                    <a:pos x="16" y="70"/>
                  </a:cxn>
                </a:cxnLst>
                <a:rect l="0" t="0" r="r" b="b"/>
                <a:pathLst>
                  <a:path w="16" h="72">
                    <a:moveTo>
                      <a:pt x="16" y="70"/>
                    </a:moveTo>
                    <a:cubicBezTo>
                      <a:pt x="16" y="71"/>
                      <a:pt x="15" y="72"/>
                      <a:pt x="14" y="72"/>
                    </a:cubicBezTo>
                    <a:cubicBezTo>
                      <a:pt x="2" y="72"/>
                      <a:pt x="2" y="72"/>
                      <a:pt x="2" y="72"/>
                    </a:cubicBezTo>
                    <a:cubicBezTo>
                      <a:pt x="1" y="72"/>
                      <a:pt x="0" y="71"/>
                      <a:pt x="0" y="70"/>
                    </a:cubicBezTo>
                    <a:cubicBezTo>
                      <a:pt x="0" y="3"/>
                      <a:pt x="0" y="3"/>
                      <a:pt x="0" y="3"/>
                    </a:cubicBezTo>
                    <a:cubicBezTo>
                      <a:pt x="0" y="1"/>
                      <a:pt x="1" y="0"/>
                      <a:pt x="2" y="0"/>
                    </a:cubicBezTo>
                    <a:cubicBezTo>
                      <a:pt x="14" y="0"/>
                      <a:pt x="14" y="0"/>
                      <a:pt x="14" y="0"/>
                    </a:cubicBezTo>
                    <a:cubicBezTo>
                      <a:pt x="15" y="0"/>
                      <a:pt x="16" y="1"/>
                      <a:pt x="16" y="3"/>
                    </a:cubicBezTo>
                    <a:lnTo>
                      <a:pt x="16" y="7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sp>
            <p:nvSpPr>
              <p:cNvPr id="118" name="Freeform 168"/>
              <p:cNvSpPr>
                <a:spLocks/>
              </p:cNvSpPr>
              <p:nvPr/>
            </p:nvSpPr>
            <p:spPr bwMode="auto">
              <a:xfrm>
                <a:off x="1231900" y="5013562"/>
                <a:ext cx="425450" cy="130175"/>
              </a:xfrm>
              <a:custGeom>
                <a:avLst/>
                <a:gdLst/>
                <a:ahLst/>
                <a:cxnLst>
                  <a:cxn ang="0">
                    <a:pos x="53" y="5"/>
                  </a:cxn>
                  <a:cxn ang="0">
                    <a:pos x="80" y="5"/>
                  </a:cxn>
                  <a:cxn ang="0">
                    <a:pos x="126" y="33"/>
                  </a:cxn>
                  <a:cxn ang="0">
                    <a:pos x="124" y="41"/>
                  </a:cxn>
                  <a:cxn ang="0">
                    <a:pos x="83" y="41"/>
                  </a:cxn>
                  <a:cxn ang="0">
                    <a:pos x="50" y="41"/>
                  </a:cxn>
                  <a:cxn ang="0">
                    <a:pos x="10" y="41"/>
                  </a:cxn>
                  <a:cxn ang="0">
                    <a:pos x="7" y="33"/>
                  </a:cxn>
                  <a:cxn ang="0">
                    <a:pos x="53" y="5"/>
                  </a:cxn>
                </a:cxnLst>
                <a:rect l="0" t="0" r="r" b="b"/>
                <a:pathLst>
                  <a:path w="134" h="41">
                    <a:moveTo>
                      <a:pt x="53" y="5"/>
                    </a:moveTo>
                    <a:cubicBezTo>
                      <a:pt x="60" y="0"/>
                      <a:pt x="73" y="0"/>
                      <a:pt x="80" y="5"/>
                    </a:cubicBezTo>
                    <a:cubicBezTo>
                      <a:pt x="126" y="33"/>
                      <a:pt x="126" y="33"/>
                      <a:pt x="126" y="33"/>
                    </a:cubicBezTo>
                    <a:cubicBezTo>
                      <a:pt x="134" y="37"/>
                      <a:pt x="132" y="41"/>
                      <a:pt x="124" y="41"/>
                    </a:cubicBezTo>
                    <a:cubicBezTo>
                      <a:pt x="83" y="41"/>
                      <a:pt x="83" y="41"/>
                      <a:pt x="83" y="41"/>
                    </a:cubicBezTo>
                    <a:cubicBezTo>
                      <a:pt x="74" y="41"/>
                      <a:pt x="59" y="41"/>
                      <a:pt x="50" y="41"/>
                    </a:cubicBezTo>
                    <a:cubicBezTo>
                      <a:pt x="10" y="41"/>
                      <a:pt x="10" y="41"/>
                      <a:pt x="10" y="41"/>
                    </a:cubicBezTo>
                    <a:cubicBezTo>
                      <a:pt x="1" y="41"/>
                      <a:pt x="0" y="37"/>
                      <a:pt x="7" y="33"/>
                    </a:cubicBezTo>
                    <a:lnTo>
                      <a:pt x="53" y="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sp>
            <p:nvSpPr>
              <p:cNvPr id="119" name="Freeform 169"/>
              <p:cNvSpPr>
                <a:spLocks noEditPoints="1"/>
              </p:cNvSpPr>
              <p:nvPr/>
            </p:nvSpPr>
            <p:spPr bwMode="auto">
              <a:xfrm>
                <a:off x="1216025" y="5400912"/>
                <a:ext cx="454025" cy="50800"/>
              </a:xfrm>
              <a:custGeom>
                <a:avLst/>
                <a:gdLst/>
                <a:ahLst/>
                <a:cxnLst>
                  <a:cxn ang="0">
                    <a:pos x="141" y="0"/>
                  </a:cxn>
                  <a:cxn ang="0">
                    <a:pos x="2" y="0"/>
                  </a:cxn>
                  <a:cxn ang="0">
                    <a:pos x="0" y="1"/>
                  </a:cxn>
                  <a:cxn ang="0">
                    <a:pos x="0" y="15"/>
                  </a:cxn>
                  <a:cxn ang="0">
                    <a:pos x="2" y="16"/>
                  </a:cxn>
                  <a:cxn ang="0">
                    <a:pos x="141" y="16"/>
                  </a:cxn>
                  <a:cxn ang="0">
                    <a:pos x="143" y="15"/>
                  </a:cxn>
                  <a:cxn ang="0">
                    <a:pos x="143" y="1"/>
                  </a:cxn>
                  <a:cxn ang="0">
                    <a:pos x="141" y="0"/>
                  </a:cxn>
                  <a:cxn ang="0">
                    <a:pos x="98" y="12"/>
                  </a:cxn>
                  <a:cxn ang="0">
                    <a:pos x="96" y="14"/>
                  </a:cxn>
                  <a:cxn ang="0">
                    <a:pos x="48" y="14"/>
                  </a:cxn>
                  <a:cxn ang="0">
                    <a:pos x="45" y="12"/>
                  </a:cxn>
                  <a:cxn ang="0">
                    <a:pos x="45" y="11"/>
                  </a:cxn>
                  <a:cxn ang="0">
                    <a:pos x="48" y="10"/>
                  </a:cxn>
                  <a:cxn ang="0">
                    <a:pos x="96" y="10"/>
                  </a:cxn>
                  <a:cxn ang="0">
                    <a:pos x="98" y="11"/>
                  </a:cxn>
                  <a:cxn ang="0">
                    <a:pos x="98" y="12"/>
                  </a:cxn>
                  <a:cxn ang="0">
                    <a:pos x="98" y="6"/>
                  </a:cxn>
                  <a:cxn ang="0">
                    <a:pos x="96" y="7"/>
                  </a:cxn>
                  <a:cxn ang="0">
                    <a:pos x="48" y="7"/>
                  </a:cxn>
                  <a:cxn ang="0">
                    <a:pos x="45" y="6"/>
                  </a:cxn>
                  <a:cxn ang="0">
                    <a:pos x="45" y="5"/>
                  </a:cxn>
                  <a:cxn ang="0">
                    <a:pos x="48" y="3"/>
                  </a:cxn>
                  <a:cxn ang="0">
                    <a:pos x="96" y="3"/>
                  </a:cxn>
                  <a:cxn ang="0">
                    <a:pos x="98" y="5"/>
                  </a:cxn>
                  <a:cxn ang="0">
                    <a:pos x="98" y="6"/>
                  </a:cxn>
                </a:cxnLst>
                <a:rect l="0" t="0" r="r" b="b"/>
                <a:pathLst>
                  <a:path w="143" h="16">
                    <a:moveTo>
                      <a:pt x="141" y="0"/>
                    </a:moveTo>
                    <a:cubicBezTo>
                      <a:pt x="2" y="0"/>
                      <a:pt x="2" y="0"/>
                      <a:pt x="2" y="0"/>
                    </a:cubicBezTo>
                    <a:cubicBezTo>
                      <a:pt x="1" y="0"/>
                      <a:pt x="0" y="1"/>
                      <a:pt x="0" y="1"/>
                    </a:cubicBezTo>
                    <a:cubicBezTo>
                      <a:pt x="0" y="15"/>
                      <a:pt x="0" y="15"/>
                      <a:pt x="0" y="15"/>
                    </a:cubicBezTo>
                    <a:cubicBezTo>
                      <a:pt x="0" y="16"/>
                      <a:pt x="1" y="16"/>
                      <a:pt x="2" y="16"/>
                    </a:cubicBezTo>
                    <a:cubicBezTo>
                      <a:pt x="141" y="16"/>
                      <a:pt x="141" y="16"/>
                      <a:pt x="141" y="16"/>
                    </a:cubicBezTo>
                    <a:cubicBezTo>
                      <a:pt x="142" y="16"/>
                      <a:pt x="143" y="16"/>
                      <a:pt x="143" y="15"/>
                    </a:cubicBezTo>
                    <a:cubicBezTo>
                      <a:pt x="143" y="1"/>
                      <a:pt x="143" y="1"/>
                      <a:pt x="143" y="1"/>
                    </a:cubicBezTo>
                    <a:cubicBezTo>
                      <a:pt x="143" y="1"/>
                      <a:pt x="142" y="0"/>
                      <a:pt x="141" y="0"/>
                    </a:cubicBezTo>
                    <a:close/>
                    <a:moveTo>
                      <a:pt x="98" y="12"/>
                    </a:moveTo>
                    <a:cubicBezTo>
                      <a:pt x="98" y="13"/>
                      <a:pt x="97" y="14"/>
                      <a:pt x="96" y="14"/>
                    </a:cubicBezTo>
                    <a:cubicBezTo>
                      <a:pt x="48" y="14"/>
                      <a:pt x="48" y="14"/>
                      <a:pt x="48" y="14"/>
                    </a:cubicBezTo>
                    <a:cubicBezTo>
                      <a:pt x="46" y="14"/>
                      <a:pt x="45" y="13"/>
                      <a:pt x="45" y="12"/>
                    </a:cubicBezTo>
                    <a:cubicBezTo>
                      <a:pt x="45" y="11"/>
                      <a:pt x="45" y="11"/>
                      <a:pt x="45" y="11"/>
                    </a:cubicBezTo>
                    <a:cubicBezTo>
                      <a:pt x="45" y="10"/>
                      <a:pt x="46" y="10"/>
                      <a:pt x="48" y="10"/>
                    </a:cubicBezTo>
                    <a:cubicBezTo>
                      <a:pt x="96" y="10"/>
                      <a:pt x="96" y="10"/>
                      <a:pt x="96" y="10"/>
                    </a:cubicBezTo>
                    <a:cubicBezTo>
                      <a:pt x="97" y="10"/>
                      <a:pt x="98" y="10"/>
                      <a:pt x="98" y="11"/>
                    </a:cubicBezTo>
                    <a:lnTo>
                      <a:pt x="98" y="12"/>
                    </a:lnTo>
                    <a:close/>
                    <a:moveTo>
                      <a:pt x="98" y="6"/>
                    </a:moveTo>
                    <a:cubicBezTo>
                      <a:pt x="98" y="6"/>
                      <a:pt x="97" y="7"/>
                      <a:pt x="96" y="7"/>
                    </a:cubicBezTo>
                    <a:cubicBezTo>
                      <a:pt x="48" y="7"/>
                      <a:pt x="48" y="7"/>
                      <a:pt x="48" y="7"/>
                    </a:cubicBezTo>
                    <a:cubicBezTo>
                      <a:pt x="46" y="7"/>
                      <a:pt x="45" y="6"/>
                      <a:pt x="45" y="6"/>
                    </a:cubicBezTo>
                    <a:cubicBezTo>
                      <a:pt x="45" y="5"/>
                      <a:pt x="45" y="5"/>
                      <a:pt x="45" y="5"/>
                    </a:cubicBezTo>
                    <a:cubicBezTo>
                      <a:pt x="45" y="4"/>
                      <a:pt x="46" y="3"/>
                      <a:pt x="48" y="3"/>
                    </a:cubicBezTo>
                    <a:cubicBezTo>
                      <a:pt x="96" y="3"/>
                      <a:pt x="96" y="3"/>
                      <a:pt x="96" y="3"/>
                    </a:cubicBezTo>
                    <a:cubicBezTo>
                      <a:pt x="97" y="3"/>
                      <a:pt x="98" y="4"/>
                      <a:pt x="98" y="5"/>
                    </a:cubicBezTo>
                    <a:lnTo>
                      <a:pt x="98" y="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sp>
            <p:nvSpPr>
              <p:cNvPr id="120" name="Freeform 170"/>
              <p:cNvSpPr>
                <a:spLocks/>
              </p:cNvSpPr>
              <p:nvPr/>
            </p:nvSpPr>
            <p:spPr bwMode="auto">
              <a:xfrm>
                <a:off x="1406525" y="5051662"/>
                <a:ext cx="73025" cy="85725"/>
              </a:xfrm>
              <a:custGeom>
                <a:avLst/>
                <a:gdLst/>
                <a:ahLst/>
                <a:cxnLst>
                  <a:cxn ang="0">
                    <a:pos x="0" y="0"/>
                  </a:cxn>
                  <a:cxn ang="0">
                    <a:pos x="0" y="54"/>
                  </a:cxn>
                  <a:cxn ang="0">
                    <a:pos x="14" y="54"/>
                  </a:cxn>
                  <a:cxn ang="0">
                    <a:pos x="14" y="32"/>
                  </a:cxn>
                  <a:cxn ang="0">
                    <a:pos x="34" y="32"/>
                  </a:cxn>
                  <a:cxn ang="0">
                    <a:pos x="34" y="54"/>
                  </a:cxn>
                  <a:cxn ang="0">
                    <a:pos x="46" y="54"/>
                  </a:cxn>
                  <a:cxn ang="0">
                    <a:pos x="46" y="0"/>
                  </a:cxn>
                  <a:cxn ang="0">
                    <a:pos x="34" y="0"/>
                  </a:cxn>
                  <a:cxn ang="0">
                    <a:pos x="34" y="20"/>
                  </a:cxn>
                  <a:cxn ang="0">
                    <a:pos x="14" y="20"/>
                  </a:cxn>
                  <a:cxn ang="0">
                    <a:pos x="14" y="0"/>
                  </a:cxn>
                  <a:cxn ang="0">
                    <a:pos x="0" y="0"/>
                  </a:cxn>
                </a:cxnLst>
                <a:rect l="0" t="0" r="r" b="b"/>
                <a:pathLst>
                  <a:path w="46" h="54">
                    <a:moveTo>
                      <a:pt x="0" y="0"/>
                    </a:moveTo>
                    <a:lnTo>
                      <a:pt x="0" y="54"/>
                    </a:lnTo>
                    <a:lnTo>
                      <a:pt x="14" y="54"/>
                    </a:lnTo>
                    <a:lnTo>
                      <a:pt x="14" y="32"/>
                    </a:lnTo>
                    <a:lnTo>
                      <a:pt x="34" y="32"/>
                    </a:lnTo>
                    <a:lnTo>
                      <a:pt x="34" y="54"/>
                    </a:lnTo>
                    <a:lnTo>
                      <a:pt x="46" y="54"/>
                    </a:lnTo>
                    <a:lnTo>
                      <a:pt x="46" y="0"/>
                    </a:lnTo>
                    <a:lnTo>
                      <a:pt x="34" y="0"/>
                    </a:lnTo>
                    <a:lnTo>
                      <a:pt x="34" y="20"/>
                    </a:lnTo>
                    <a:lnTo>
                      <a:pt x="14" y="20"/>
                    </a:lnTo>
                    <a:lnTo>
                      <a:pt x="14"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grpSp>
        <p:grpSp>
          <p:nvGrpSpPr>
            <p:cNvPr id="110" name="Group 109"/>
            <p:cNvGrpSpPr/>
            <p:nvPr/>
          </p:nvGrpSpPr>
          <p:grpSpPr>
            <a:xfrm>
              <a:off x="10209976" y="2192784"/>
              <a:ext cx="255550" cy="529537"/>
              <a:chOff x="10209976" y="2214556"/>
              <a:chExt cx="255550" cy="529537"/>
            </a:xfrm>
            <a:grpFill/>
          </p:grpSpPr>
          <p:cxnSp>
            <p:nvCxnSpPr>
              <p:cNvPr id="111" name="Straight Connector 110"/>
              <p:cNvCxnSpPr/>
              <p:nvPr/>
            </p:nvCxnSpPr>
            <p:spPr>
              <a:xfrm>
                <a:off x="10364246" y="2214556"/>
                <a:ext cx="0" cy="529537"/>
              </a:xfrm>
              <a:prstGeom prst="line">
                <a:avLst/>
              </a:prstGeom>
              <a:grpFill/>
              <a:ln w="19050" cap="rnd" cmpd="sng" algn="ctr">
                <a:solidFill>
                  <a:srgbClr val="00338D"/>
                </a:solidFill>
                <a:prstDash val="solid"/>
              </a:ln>
              <a:effectLst/>
            </p:spPr>
          </p:cxnSp>
          <p:cxnSp>
            <p:nvCxnSpPr>
              <p:cNvPr id="112" name="Straight Connector 111"/>
              <p:cNvCxnSpPr/>
              <p:nvPr/>
            </p:nvCxnSpPr>
            <p:spPr>
              <a:xfrm>
                <a:off x="10209976" y="2325450"/>
                <a:ext cx="255550" cy="0"/>
              </a:xfrm>
              <a:prstGeom prst="line">
                <a:avLst/>
              </a:prstGeom>
              <a:grpFill/>
              <a:ln w="19050" cap="rnd" cmpd="sng" algn="ctr">
                <a:solidFill>
                  <a:srgbClr val="00338D"/>
                </a:solidFill>
                <a:prstDash val="solid"/>
              </a:ln>
              <a:effectLst/>
            </p:spPr>
          </p:cxnSp>
        </p:grpSp>
      </p:grpSp>
      <p:cxnSp>
        <p:nvCxnSpPr>
          <p:cNvPr id="121" name="Elbow Connector 120"/>
          <p:cNvCxnSpPr/>
          <p:nvPr/>
        </p:nvCxnSpPr>
        <p:spPr>
          <a:xfrm rot="10800000" flipH="1" flipV="1">
            <a:off x="1059336" y="1453584"/>
            <a:ext cx="117325" cy="792000"/>
          </a:xfrm>
          <a:prstGeom prst="bentConnector4">
            <a:avLst>
              <a:gd name="adj1" fmla="val -194843"/>
              <a:gd name="adj2" fmla="val 99914"/>
            </a:avLst>
          </a:prstGeom>
          <a:ln>
            <a:solidFill>
              <a:srgbClr val="00338D"/>
            </a:solidFill>
            <a:tailEnd type="triangle"/>
          </a:ln>
        </p:spPr>
        <p:style>
          <a:lnRef idx="1">
            <a:schemeClr val="accent1"/>
          </a:lnRef>
          <a:fillRef idx="0">
            <a:schemeClr val="accent1"/>
          </a:fillRef>
          <a:effectRef idx="0">
            <a:schemeClr val="accent1"/>
          </a:effectRef>
          <a:fontRef idx="minor">
            <a:schemeClr val="tx1"/>
          </a:fontRef>
        </p:style>
      </p:cxnSp>
      <p:cxnSp>
        <p:nvCxnSpPr>
          <p:cNvPr id="122" name="Elbow Connector 121"/>
          <p:cNvCxnSpPr/>
          <p:nvPr/>
        </p:nvCxnSpPr>
        <p:spPr>
          <a:xfrm rot="10800000" flipH="1" flipV="1">
            <a:off x="1059336" y="1453584"/>
            <a:ext cx="117325" cy="2160000"/>
          </a:xfrm>
          <a:prstGeom prst="bentConnector4">
            <a:avLst>
              <a:gd name="adj1" fmla="val -194843"/>
              <a:gd name="adj2" fmla="val 99914"/>
            </a:avLst>
          </a:prstGeom>
          <a:ln>
            <a:solidFill>
              <a:srgbClr val="00338D"/>
            </a:solidFill>
            <a:tailEnd type="triangle"/>
          </a:ln>
        </p:spPr>
        <p:style>
          <a:lnRef idx="1">
            <a:schemeClr val="accent1"/>
          </a:lnRef>
          <a:fillRef idx="0">
            <a:schemeClr val="accent1"/>
          </a:fillRef>
          <a:effectRef idx="0">
            <a:schemeClr val="accent1"/>
          </a:effectRef>
          <a:fontRef idx="minor">
            <a:schemeClr val="tx1"/>
          </a:fontRef>
        </p:style>
      </p:cxnSp>
      <p:sp>
        <p:nvSpPr>
          <p:cNvPr id="123" name="Rectangle 122"/>
          <p:cNvSpPr/>
          <p:nvPr/>
        </p:nvSpPr>
        <p:spPr>
          <a:xfrm>
            <a:off x="1253200" y="4634835"/>
            <a:ext cx="3228764" cy="654374"/>
          </a:xfrm>
          <a:prstGeom prst="rect">
            <a:avLst/>
          </a:prstGeom>
          <a:noFill/>
          <a:ln w="6350" cap="flat" cmpd="sng" algn="ctr">
            <a:solidFill>
              <a:srgbClr val="00338D"/>
            </a:solidFill>
            <a:prstDash val="solid"/>
            <a:miter lim="800000"/>
          </a:ln>
          <a:effectLst/>
          <a:extLst>
            <a:ext uri="{909E8E84-426E-40DD-AFC4-6F175D3DCCD1}">
              <a14:hiddenFill xmlns:a14="http://schemas.microsoft.com/office/drawing/2010/main">
                <a:solidFill>
                  <a:schemeClr val="accent1"/>
                </a:solidFill>
              </a14:hiddenFill>
            </a:ext>
          </a:extLst>
        </p:spPr>
        <p:txBody>
          <a:bodyPr rtlCol="0" anchor="t" anchorCtr="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2800" b="1" i="0" u="none" strike="noStrike" kern="0" cap="none" spc="0" normalizeH="0" baseline="0" noProof="0" dirty="0" smtClean="0">
              <a:ln>
                <a:noFill/>
              </a:ln>
              <a:solidFill>
                <a:srgbClr val="000000"/>
              </a:solidFill>
              <a:effectLst/>
              <a:uLnTx/>
              <a:uFillTx/>
              <a:latin typeface="Univers for KPMG Cond" pitchFamily="34" charset="0"/>
              <a:ea typeface="+mn-ea"/>
              <a:cs typeface="+mn-cs"/>
            </a:endParaRPr>
          </a:p>
        </p:txBody>
      </p:sp>
      <p:cxnSp>
        <p:nvCxnSpPr>
          <p:cNvPr id="124" name="Elbow Connector 123"/>
          <p:cNvCxnSpPr/>
          <p:nvPr/>
        </p:nvCxnSpPr>
        <p:spPr>
          <a:xfrm rot="10800000" flipH="1" flipV="1">
            <a:off x="1059336" y="1453584"/>
            <a:ext cx="117325" cy="3528000"/>
          </a:xfrm>
          <a:prstGeom prst="bentConnector4">
            <a:avLst>
              <a:gd name="adj1" fmla="val -194843"/>
              <a:gd name="adj2" fmla="val 99914"/>
            </a:avLst>
          </a:prstGeom>
          <a:ln>
            <a:solidFill>
              <a:srgbClr val="00338D"/>
            </a:solidFill>
            <a:tailEnd type="triangle"/>
          </a:ln>
        </p:spPr>
        <p:style>
          <a:lnRef idx="1">
            <a:schemeClr val="accent1"/>
          </a:lnRef>
          <a:fillRef idx="0">
            <a:schemeClr val="accent1"/>
          </a:fillRef>
          <a:effectRef idx="0">
            <a:schemeClr val="accent1"/>
          </a:effectRef>
          <a:fontRef idx="minor">
            <a:schemeClr val="tx1"/>
          </a:fontRef>
        </p:style>
      </p:cxnSp>
      <p:grpSp>
        <p:nvGrpSpPr>
          <p:cNvPr id="125" name="Group 124"/>
          <p:cNvGrpSpPr/>
          <p:nvPr/>
        </p:nvGrpSpPr>
        <p:grpSpPr>
          <a:xfrm>
            <a:off x="1439197" y="4826256"/>
            <a:ext cx="241366" cy="287593"/>
            <a:chOff x="3832225" y="5685074"/>
            <a:chExt cx="460375" cy="517525"/>
          </a:xfrm>
          <a:solidFill>
            <a:srgbClr val="00338D"/>
          </a:solidFill>
        </p:grpSpPr>
        <p:sp>
          <p:nvSpPr>
            <p:cNvPr id="126" name="Freeform 208"/>
            <p:cNvSpPr>
              <a:spLocks noEditPoints="1"/>
            </p:cNvSpPr>
            <p:nvPr/>
          </p:nvSpPr>
          <p:spPr bwMode="auto">
            <a:xfrm>
              <a:off x="3832225" y="5923199"/>
              <a:ext cx="225425" cy="279400"/>
            </a:xfrm>
            <a:custGeom>
              <a:avLst/>
              <a:gdLst/>
              <a:ahLst/>
              <a:cxnLst>
                <a:cxn ang="0">
                  <a:pos x="60" y="0"/>
                </a:cxn>
                <a:cxn ang="0">
                  <a:pos x="12" y="0"/>
                </a:cxn>
                <a:cxn ang="0">
                  <a:pos x="0" y="11"/>
                </a:cxn>
                <a:cxn ang="0">
                  <a:pos x="0" y="76"/>
                </a:cxn>
                <a:cxn ang="0">
                  <a:pos x="12" y="88"/>
                </a:cxn>
                <a:cxn ang="0">
                  <a:pos x="60" y="88"/>
                </a:cxn>
                <a:cxn ang="0">
                  <a:pos x="71" y="76"/>
                </a:cxn>
                <a:cxn ang="0">
                  <a:pos x="71" y="11"/>
                </a:cxn>
                <a:cxn ang="0">
                  <a:pos x="60" y="0"/>
                </a:cxn>
                <a:cxn ang="0">
                  <a:pos x="31" y="72"/>
                </a:cxn>
                <a:cxn ang="0">
                  <a:pos x="27" y="76"/>
                </a:cxn>
                <a:cxn ang="0">
                  <a:pos x="14" y="76"/>
                </a:cxn>
                <a:cxn ang="0">
                  <a:pos x="10" y="72"/>
                </a:cxn>
                <a:cxn ang="0">
                  <a:pos x="10" y="61"/>
                </a:cxn>
                <a:cxn ang="0">
                  <a:pos x="14" y="57"/>
                </a:cxn>
                <a:cxn ang="0">
                  <a:pos x="27" y="57"/>
                </a:cxn>
                <a:cxn ang="0">
                  <a:pos x="31" y="61"/>
                </a:cxn>
                <a:cxn ang="0">
                  <a:pos x="31" y="72"/>
                </a:cxn>
                <a:cxn ang="0">
                  <a:pos x="31" y="46"/>
                </a:cxn>
                <a:cxn ang="0">
                  <a:pos x="27" y="50"/>
                </a:cxn>
                <a:cxn ang="0">
                  <a:pos x="14" y="50"/>
                </a:cxn>
                <a:cxn ang="0">
                  <a:pos x="10" y="46"/>
                </a:cxn>
                <a:cxn ang="0">
                  <a:pos x="10" y="34"/>
                </a:cxn>
                <a:cxn ang="0">
                  <a:pos x="14" y="31"/>
                </a:cxn>
                <a:cxn ang="0">
                  <a:pos x="27" y="31"/>
                </a:cxn>
                <a:cxn ang="0">
                  <a:pos x="31" y="34"/>
                </a:cxn>
                <a:cxn ang="0">
                  <a:pos x="31" y="46"/>
                </a:cxn>
                <a:cxn ang="0">
                  <a:pos x="31" y="23"/>
                </a:cxn>
                <a:cxn ang="0">
                  <a:pos x="27" y="27"/>
                </a:cxn>
                <a:cxn ang="0">
                  <a:pos x="14" y="27"/>
                </a:cxn>
                <a:cxn ang="0">
                  <a:pos x="10" y="23"/>
                </a:cxn>
                <a:cxn ang="0">
                  <a:pos x="10" y="12"/>
                </a:cxn>
                <a:cxn ang="0">
                  <a:pos x="14" y="8"/>
                </a:cxn>
                <a:cxn ang="0">
                  <a:pos x="27" y="8"/>
                </a:cxn>
                <a:cxn ang="0">
                  <a:pos x="31" y="12"/>
                </a:cxn>
                <a:cxn ang="0">
                  <a:pos x="31" y="23"/>
                </a:cxn>
                <a:cxn ang="0">
                  <a:pos x="62" y="72"/>
                </a:cxn>
                <a:cxn ang="0">
                  <a:pos x="58" y="76"/>
                </a:cxn>
                <a:cxn ang="0">
                  <a:pos x="44" y="76"/>
                </a:cxn>
                <a:cxn ang="0">
                  <a:pos x="41" y="72"/>
                </a:cxn>
                <a:cxn ang="0">
                  <a:pos x="41" y="61"/>
                </a:cxn>
                <a:cxn ang="0">
                  <a:pos x="44" y="57"/>
                </a:cxn>
                <a:cxn ang="0">
                  <a:pos x="58" y="57"/>
                </a:cxn>
                <a:cxn ang="0">
                  <a:pos x="62" y="61"/>
                </a:cxn>
                <a:cxn ang="0">
                  <a:pos x="62" y="72"/>
                </a:cxn>
                <a:cxn ang="0">
                  <a:pos x="62" y="46"/>
                </a:cxn>
                <a:cxn ang="0">
                  <a:pos x="58" y="50"/>
                </a:cxn>
                <a:cxn ang="0">
                  <a:pos x="44" y="50"/>
                </a:cxn>
                <a:cxn ang="0">
                  <a:pos x="41" y="46"/>
                </a:cxn>
                <a:cxn ang="0">
                  <a:pos x="41" y="34"/>
                </a:cxn>
                <a:cxn ang="0">
                  <a:pos x="44" y="31"/>
                </a:cxn>
                <a:cxn ang="0">
                  <a:pos x="58" y="31"/>
                </a:cxn>
                <a:cxn ang="0">
                  <a:pos x="62" y="34"/>
                </a:cxn>
                <a:cxn ang="0">
                  <a:pos x="62" y="46"/>
                </a:cxn>
                <a:cxn ang="0">
                  <a:pos x="62" y="23"/>
                </a:cxn>
                <a:cxn ang="0">
                  <a:pos x="58" y="27"/>
                </a:cxn>
                <a:cxn ang="0">
                  <a:pos x="44" y="27"/>
                </a:cxn>
                <a:cxn ang="0">
                  <a:pos x="41" y="23"/>
                </a:cxn>
                <a:cxn ang="0">
                  <a:pos x="41" y="12"/>
                </a:cxn>
                <a:cxn ang="0">
                  <a:pos x="44" y="8"/>
                </a:cxn>
                <a:cxn ang="0">
                  <a:pos x="58" y="8"/>
                </a:cxn>
                <a:cxn ang="0">
                  <a:pos x="62" y="12"/>
                </a:cxn>
                <a:cxn ang="0">
                  <a:pos x="62" y="23"/>
                </a:cxn>
              </a:cxnLst>
              <a:rect l="0" t="0" r="r" b="b"/>
              <a:pathLst>
                <a:path w="71" h="88">
                  <a:moveTo>
                    <a:pt x="60" y="0"/>
                  </a:moveTo>
                  <a:cubicBezTo>
                    <a:pt x="12" y="0"/>
                    <a:pt x="12" y="0"/>
                    <a:pt x="12" y="0"/>
                  </a:cubicBezTo>
                  <a:cubicBezTo>
                    <a:pt x="5" y="0"/>
                    <a:pt x="0" y="5"/>
                    <a:pt x="0" y="11"/>
                  </a:cubicBezTo>
                  <a:cubicBezTo>
                    <a:pt x="0" y="76"/>
                    <a:pt x="0" y="76"/>
                    <a:pt x="0" y="76"/>
                  </a:cubicBezTo>
                  <a:cubicBezTo>
                    <a:pt x="0" y="83"/>
                    <a:pt x="5" y="88"/>
                    <a:pt x="12" y="88"/>
                  </a:cubicBezTo>
                  <a:cubicBezTo>
                    <a:pt x="60" y="88"/>
                    <a:pt x="60" y="88"/>
                    <a:pt x="60" y="88"/>
                  </a:cubicBezTo>
                  <a:cubicBezTo>
                    <a:pt x="66" y="88"/>
                    <a:pt x="71" y="83"/>
                    <a:pt x="71" y="76"/>
                  </a:cubicBezTo>
                  <a:cubicBezTo>
                    <a:pt x="71" y="11"/>
                    <a:pt x="71" y="11"/>
                    <a:pt x="71" y="11"/>
                  </a:cubicBezTo>
                  <a:cubicBezTo>
                    <a:pt x="71" y="5"/>
                    <a:pt x="66" y="0"/>
                    <a:pt x="60" y="0"/>
                  </a:cubicBezTo>
                  <a:close/>
                  <a:moveTo>
                    <a:pt x="31" y="72"/>
                  </a:moveTo>
                  <a:cubicBezTo>
                    <a:pt x="31" y="75"/>
                    <a:pt x="29" y="76"/>
                    <a:pt x="27" y="76"/>
                  </a:cubicBezTo>
                  <a:cubicBezTo>
                    <a:pt x="14" y="76"/>
                    <a:pt x="14" y="76"/>
                    <a:pt x="14" y="76"/>
                  </a:cubicBezTo>
                  <a:cubicBezTo>
                    <a:pt x="12" y="76"/>
                    <a:pt x="10" y="75"/>
                    <a:pt x="10" y="72"/>
                  </a:cubicBezTo>
                  <a:cubicBezTo>
                    <a:pt x="10" y="61"/>
                    <a:pt x="10" y="61"/>
                    <a:pt x="10" y="61"/>
                  </a:cubicBezTo>
                  <a:cubicBezTo>
                    <a:pt x="10" y="59"/>
                    <a:pt x="12" y="57"/>
                    <a:pt x="14" y="57"/>
                  </a:cubicBezTo>
                  <a:cubicBezTo>
                    <a:pt x="27" y="57"/>
                    <a:pt x="27" y="57"/>
                    <a:pt x="27" y="57"/>
                  </a:cubicBezTo>
                  <a:cubicBezTo>
                    <a:pt x="29" y="57"/>
                    <a:pt x="31" y="59"/>
                    <a:pt x="31" y="61"/>
                  </a:cubicBezTo>
                  <a:lnTo>
                    <a:pt x="31" y="72"/>
                  </a:lnTo>
                  <a:close/>
                  <a:moveTo>
                    <a:pt x="31" y="46"/>
                  </a:moveTo>
                  <a:cubicBezTo>
                    <a:pt x="31" y="48"/>
                    <a:pt x="29" y="50"/>
                    <a:pt x="27" y="50"/>
                  </a:cubicBezTo>
                  <a:cubicBezTo>
                    <a:pt x="14" y="50"/>
                    <a:pt x="14" y="50"/>
                    <a:pt x="14" y="50"/>
                  </a:cubicBezTo>
                  <a:cubicBezTo>
                    <a:pt x="12" y="50"/>
                    <a:pt x="10" y="48"/>
                    <a:pt x="10" y="46"/>
                  </a:cubicBezTo>
                  <a:cubicBezTo>
                    <a:pt x="10" y="34"/>
                    <a:pt x="10" y="34"/>
                    <a:pt x="10" y="34"/>
                  </a:cubicBezTo>
                  <a:cubicBezTo>
                    <a:pt x="10" y="32"/>
                    <a:pt x="12" y="31"/>
                    <a:pt x="14" y="31"/>
                  </a:cubicBezTo>
                  <a:cubicBezTo>
                    <a:pt x="27" y="31"/>
                    <a:pt x="27" y="31"/>
                    <a:pt x="27" y="31"/>
                  </a:cubicBezTo>
                  <a:cubicBezTo>
                    <a:pt x="29" y="31"/>
                    <a:pt x="31" y="32"/>
                    <a:pt x="31" y="34"/>
                  </a:cubicBezTo>
                  <a:lnTo>
                    <a:pt x="31" y="46"/>
                  </a:lnTo>
                  <a:close/>
                  <a:moveTo>
                    <a:pt x="31" y="23"/>
                  </a:moveTo>
                  <a:cubicBezTo>
                    <a:pt x="31" y="25"/>
                    <a:pt x="29" y="27"/>
                    <a:pt x="27" y="27"/>
                  </a:cubicBezTo>
                  <a:cubicBezTo>
                    <a:pt x="14" y="27"/>
                    <a:pt x="14" y="27"/>
                    <a:pt x="14" y="27"/>
                  </a:cubicBezTo>
                  <a:cubicBezTo>
                    <a:pt x="12" y="27"/>
                    <a:pt x="10" y="25"/>
                    <a:pt x="10" y="23"/>
                  </a:cubicBezTo>
                  <a:cubicBezTo>
                    <a:pt x="10" y="12"/>
                    <a:pt x="10" y="12"/>
                    <a:pt x="10" y="12"/>
                  </a:cubicBezTo>
                  <a:cubicBezTo>
                    <a:pt x="10" y="10"/>
                    <a:pt x="12" y="8"/>
                    <a:pt x="14" y="8"/>
                  </a:cubicBezTo>
                  <a:cubicBezTo>
                    <a:pt x="27" y="8"/>
                    <a:pt x="27" y="8"/>
                    <a:pt x="27" y="8"/>
                  </a:cubicBezTo>
                  <a:cubicBezTo>
                    <a:pt x="29" y="8"/>
                    <a:pt x="31" y="10"/>
                    <a:pt x="31" y="12"/>
                  </a:cubicBezTo>
                  <a:lnTo>
                    <a:pt x="31" y="23"/>
                  </a:lnTo>
                  <a:close/>
                  <a:moveTo>
                    <a:pt x="62" y="72"/>
                  </a:moveTo>
                  <a:cubicBezTo>
                    <a:pt x="62" y="75"/>
                    <a:pt x="60" y="76"/>
                    <a:pt x="58" y="76"/>
                  </a:cubicBezTo>
                  <a:cubicBezTo>
                    <a:pt x="44" y="76"/>
                    <a:pt x="44" y="76"/>
                    <a:pt x="44" y="76"/>
                  </a:cubicBezTo>
                  <a:cubicBezTo>
                    <a:pt x="42" y="76"/>
                    <a:pt x="41" y="75"/>
                    <a:pt x="41" y="72"/>
                  </a:cubicBezTo>
                  <a:cubicBezTo>
                    <a:pt x="41" y="61"/>
                    <a:pt x="41" y="61"/>
                    <a:pt x="41" y="61"/>
                  </a:cubicBezTo>
                  <a:cubicBezTo>
                    <a:pt x="41" y="59"/>
                    <a:pt x="42" y="57"/>
                    <a:pt x="44" y="57"/>
                  </a:cubicBezTo>
                  <a:cubicBezTo>
                    <a:pt x="58" y="57"/>
                    <a:pt x="58" y="57"/>
                    <a:pt x="58" y="57"/>
                  </a:cubicBezTo>
                  <a:cubicBezTo>
                    <a:pt x="60" y="57"/>
                    <a:pt x="62" y="59"/>
                    <a:pt x="62" y="61"/>
                  </a:cubicBezTo>
                  <a:lnTo>
                    <a:pt x="62" y="72"/>
                  </a:lnTo>
                  <a:close/>
                  <a:moveTo>
                    <a:pt x="62" y="46"/>
                  </a:moveTo>
                  <a:cubicBezTo>
                    <a:pt x="62" y="48"/>
                    <a:pt x="60" y="50"/>
                    <a:pt x="58" y="50"/>
                  </a:cubicBezTo>
                  <a:cubicBezTo>
                    <a:pt x="44" y="50"/>
                    <a:pt x="44" y="50"/>
                    <a:pt x="44" y="50"/>
                  </a:cubicBezTo>
                  <a:cubicBezTo>
                    <a:pt x="42" y="50"/>
                    <a:pt x="41" y="48"/>
                    <a:pt x="41" y="46"/>
                  </a:cubicBezTo>
                  <a:cubicBezTo>
                    <a:pt x="41" y="34"/>
                    <a:pt x="41" y="34"/>
                    <a:pt x="41" y="34"/>
                  </a:cubicBezTo>
                  <a:cubicBezTo>
                    <a:pt x="41" y="32"/>
                    <a:pt x="42" y="31"/>
                    <a:pt x="44" y="31"/>
                  </a:cubicBezTo>
                  <a:cubicBezTo>
                    <a:pt x="58" y="31"/>
                    <a:pt x="58" y="31"/>
                    <a:pt x="58" y="31"/>
                  </a:cubicBezTo>
                  <a:cubicBezTo>
                    <a:pt x="60" y="31"/>
                    <a:pt x="62" y="32"/>
                    <a:pt x="62" y="34"/>
                  </a:cubicBezTo>
                  <a:lnTo>
                    <a:pt x="62" y="46"/>
                  </a:lnTo>
                  <a:close/>
                  <a:moveTo>
                    <a:pt x="62" y="23"/>
                  </a:moveTo>
                  <a:cubicBezTo>
                    <a:pt x="62" y="25"/>
                    <a:pt x="60" y="27"/>
                    <a:pt x="58" y="27"/>
                  </a:cubicBezTo>
                  <a:cubicBezTo>
                    <a:pt x="44" y="27"/>
                    <a:pt x="44" y="27"/>
                    <a:pt x="44" y="27"/>
                  </a:cubicBezTo>
                  <a:cubicBezTo>
                    <a:pt x="42" y="27"/>
                    <a:pt x="41" y="25"/>
                    <a:pt x="41" y="23"/>
                  </a:cubicBezTo>
                  <a:cubicBezTo>
                    <a:pt x="41" y="12"/>
                    <a:pt x="41" y="12"/>
                    <a:pt x="41" y="12"/>
                  </a:cubicBezTo>
                  <a:cubicBezTo>
                    <a:pt x="41" y="10"/>
                    <a:pt x="42" y="8"/>
                    <a:pt x="44" y="8"/>
                  </a:cubicBezTo>
                  <a:cubicBezTo>
                    <a:pt x="58" y="8"/>
                    <a:pt x="58" y="8"/>
                    <a:pt x="58" y="8"/>
                  </a:cubicBezTo>
                  <a:cubicBezTo>
                    <a:pt x="60" y="8"/>
                    <a:pt x="62" y="10"/>
                    <a:pt x="62" y="12"/>
                  </a:cubicBezTo>
                  <a:lnTo>
                    <a:pt x="62" y="2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sp>
          <p:nvSpPr>
            <p:cNvPr id="127" name="Freeform 209"/>
            <p:cNvSpPr>
              <a:spLocks noEditPoints="1"/>
            </p:cNvSpPr>
            <p:nvPr/>
          </p:nvSpPr>
          <p:spPr bwMode="auto">
            <a:xfrm>
              <a:off x="4067175" y="5685074"/>
              <a:ext cx="225425" cy="517525"/>
            </a:xfrm>
            <a:custGeom>
              <a:avLst/>
              <a:gdLst/>
              <a:ahLst/>
              <a:cxnLst>
                <a:cxn ang="0">
                  <a:pos x="71" y="11"/>
                </a:cxn>
                <a:cxn ang="0">
                  <a:pos x="12" y="0"/>
                </a:cxn>
                <a:cxn ang="0">
                  <a:pos x="0" y="76"/>
                </a:cxn>
                <a:cxn ang="0">
                  <a:pos x="0" y="151"/>
                </a:cxn>
                <a:cxn ang="0">
                  <a:pos x="60" y="163"/>
                </a:cxn>
                <a:cxn ang="0">
                  <a:pos x="71" y="86"/>
                </a:cxn>
                <a:cxn ang="0">
                  <a:pos x="41" y="12"/>
                </a:cxn>
                <a:cxn ang="0">
                  <a:pos x="58" y="8"/>
                </a:cxn>
                <a:cxn ang="0">
                  <a:pos x="61" y="23"/>
                </a:cxn>
                <a:cxn ang="0">
                  <a:pos x="44" y="27"/>
                </a:cxn>
                <a:cxn ang="0">
                  <a:pos x="41" y="12"/>
                </a:cxn>
                <a:cxn ang="0">
                  <a:pos x="44" y="31"/>
                </a:cxn>
                <a:cxn ang="0">
                  <a:pos x="61" y="35"/>
                </a:cxn>
                <a:cxn ang="0">
                  <a:pos x="58" y="50"/>
                </a:cxn>
                <a:cxn ang="0">
                  <a:pos x="41" y="46"/>
                </a:cxn>
                <a:cxn ang="0">
                  <a:pos x="41" y="61"/>
                </a:cxn>
                <a:cxn ang="0">
                  <a:pos x="58" y="57"/>
                </a:cxn>
                <a:cxn ang="0">
                  <a:pos x="61" y="73"/>
                </a:cxn>
                <a:cxn ang="0">
                  <a:pos x="44" y="76"/>
                </a:cxn>
                <a:cxn ang="0">
                  <a:pos x="41" y="61"/>
                </a:cxn>
                <a:cxn ang="0">
                  <a:pos x="14" y="8"/>
                </a:cxn>
                <a:cxn ang="0">
                  <a:pos x="31" y="12"/>
                </a:cxn>
                <a:cxn ang="0">
                  <a:pos x="27" y="27"/>
                </a:cxn>
                <a:cxn ang="0">
                  <a:pos x="10" y="23"/>
                </a:cxn>
                <a:cxn ang="0">
                  <a:pos x="10" y="35"/>
                </a:cxn>
                <a:cxn ang="0">
                  <a:pos x="27" y="31"/>
                </a:cxn>
                <a:cxn ang="0">
                  <a:pos x="31" y="46"/>
                </a:cxn>
                <a:cxn ang="0">
                  <a:pos x="14" y="50"/>
                </a:cxn>
                <a:cxn ang="0">
                  <a:pos x="10" y="35"/>
                </a:cxn>
                <a:cxn ang="0">
                  <a:pos x="14" y="57"/>
                </a:cxn>
                <a:cxn ang="0">
                  <a:pos x="31" y="61"/>
                </a:cxn>
                <a:cxn ang="0">
                  <a:pos x="27" y="76"/>
                </a:cxn>
                <a:cxn ang="0">
                  <a:pos x="10" y="73"/>
                </a:cxn>
                <a:cxn ang="0">
                  <a:pos x="31" y="147"/>
                </a:cxn>
                <a:cxn ang="0">
                  <a:pos x="14" y="151"/>
                </a:cxn>
                <a:cxn ang="0">
                  <a:pos x="10" y="136"/>
                </a:cxn>
                <a:cxn ang="0">
                  <a:pos x="27" y="132"/>
                </a:cxn>
                <a:cxn ang="0">
                  <a:pos x="31" y="147"/>
                </a:cxn>
                <a:cxn ang="0">
                  <a:pos x="27" y="125"/>
                </a:cxn>
                <a:cxn ang="0">
                  <a:pos x="10" y="121"/>
                </a:cxn>
                <a:cxn ang="0">
                  <a:pos x="14" y="106"/>
                </a:cxn>
                <a:cxn ang="0">
                  <a:pos x="31" y="109"/>
                </a:cxn>
                <a:cxn ang="0">
                  <a:pos x="31" y="98"/>
                </a:cxn>
                <a:cxn ang="0">
                  <a:pos x="14" y="102"/>
                </a:cxn>
                <a:cxn ang="0">
                  <a:pos x="10" y="87"/>
                </a:cxn>
                <a:cxn ang="0">
                  <a:pos x="27" y="83"/>
                </a:cxn>
                <a:cxn ang="0">
                  <a:pos x="31" y="98"/>
                </a:cxn>
                <a:cxn ang="0">
                  <a:pos x="58" y="151"/>
                </a:cxn>
                <a:cxn ang="0">
                  <a:pos x="41" y="147"/>
                </a:cxn>
                <a:cxn ang="0">
                  <a:pos x="44" y="132"/>
                </a:cxn>
                <a:cxn ang="0">
                  <a:pos x="61" y="136"/>
                </a:cxn>
                <a:cxn ang="0">
                  <a:pos x="61" y="121"/>
                </a:cxn>
                <a:cxn ang="0">
                  <a:pos x="44" y="125"/>
                </a:cxn>
                <a:cxn ang="0">
                  <a:pos x="41" y="109"/>
                </a:cxn>
                <a:cxn ang="0">
                  <a:pos x="58" y="106"/>
                </a:cxn>
                <a:cxn ang="0">
                  <a:pos x="61" y="121"/>
                </a:cxn>
                <a:cxn ang="0">
                  <a:pos x="58" y="102"/>
                </a:cxn>
                <a:cxn ang="0">
                  <a:pos x="41" y="98"/>
                </a:cxn>
                <a:cxn ang="0">
                  <a:pos x="44" y="83"/>
                </a:cxn>
                <a:cxn ang="0">
                  <a:pos x="61" y="87"/>
                </a:cxn>
              </a:cxnLst>
              <a:rect l="0" t="0" r="r" b="b"/>
              <a:pathLst>
                <a:path w="71" h="163">
                  <a:moveTo>
                    <a:pt x="71" y="76"/>
                  </a:moveTo>
                  <a:cubicBezTo>
                    <a:pt x="71" y="11"/>
                    <a:pt x="71" y="11"/>
                    <a:pt x="71" y="11"/>
                  </a:cubicBezTo>
                  <a:cubicBezTo>
                    <a:pt x="71" y="5"/>
                    <a:pt x="66" y="0"/>
                    <a:pt x="60" y="0"/>
                  </a:cubicBezTo>
                  <a:cubicBezTo>
                    <a:pt x="12" y="0"/>
                    <a:pt x="12" y="0"/>
                    <a:pt x="12" y="0"/>
                  </a:cubicBezTo>
                  <a:cubicBezTo>
                    <a:pt x="5" y="0"/>
                    <a:pt x="0" y="5"/>
                    <a:pt x="0" y="11"/>
                  </a:cubicBezTo>
                  <a:cubicBezTo>
                    <a:pt x="0" y="76"/>
                    <a:pt x="0" y="76"/>
                    <a:pt x="0" y="76"/>
                  </a:cubicBezTo>
                  <a:cubicBezTo>
                    <a:pt x="0" y="80"/>
                    <a:pt x="0" y="83"/>
                    <a:pt x="0" y="86"/>
                  </a:cubicBezTo>
                  <a:cubicBezTo>
                    <a:pt x="0" y="151"/>
                    <a:pt x="0" y="151"/>
                    <a:pt x="0" y="151"/>
                  </a:cubicBezTo>
                  <a:cubicBezTo>
                    <a:pt x="0" y="158"/>
                    <a:pt x="5" y="163"/>
                    <a:pt x="12" y="163"/>
                  </a:cubicBezTo>
                  <a:cubicBezTo>
                    <a:pt x="60" y="163"/>
                    <a:pt x="60" y="163"/>
                    <a:pt x="60" y="163"/>
                  </a:cubicBezTo>
                  <a:cubicBezTo>
                    <a:pt x="66" y="163"/>
                    <a:pt x="71" y="158"/>
                    <a:pt x="71" y="151"/>
                  </a:cubicBezTo>
                  <a:cubicBezTo>
                    <a:pt x="71" y="86"/>
                    <a:pt x="71" y="86"/>
                    <a:pt x="71" y="86"/>
                  </a:cubicBezTo>
                  <a:cubicBezTo>
                    <a:pt x="71" y="83"/>
                    <a:pt x="71" y="80"/>
                    <a:pt x="71" y="76"/>
                  </a:cubicBezTo>
                  <a:close/>
                  <a:moveTo>
                    <a:pt x="41" y="12"/>
                  </a:moveTo>
                  <a:cubicBezTo>
                    <a:pt x="41" y="10"/>
                    <a:pt x="42" y="8"/>
                    <a:pt x="44" y="8"/>
                  </a:cubicBezTo>
                  <a:cubicBezTo>
                    <a:pt x="58" y="8"/>
                    <a:pt x="58" y="8"/>
                    <a:pt x="58" y="8"/>
                  </a:cubicBezTo>
                  <a:cubicBezTo>
                    <a:pt x="60" y="8"/>
                    <a:pt x="61" y="10"/>
                    <a:pt x="61" y="12"/>
                  </a:cubicBezTo>
                  <a:cubicBezTo>
                    <a:pt x="61" y="23"/>
                    <a:pt x="61" y="23"/>
                    <a:pt x="61" y="23"/>
                  </a:cubicBezTo>
                  <a:cubicBezTo>
                    <a:pt x="61" y="25"/>
                    <a:pt x="60" y="27"/>
                    <a:pt x="58" y="27"/>
                  </a:cubicBezTo>
                  <a:cubicBezTo>
                    <a:pt x="44" y="27"/>
                    <a:pt x="44" y="27"/>
                    <a:pt x="44" y="27"/>
                  </a:cubicBezTo>
                  <a:cubicBezTo>
                    <a:pt x="42" y="27"/>
                    <a:pt x="41" y="25"/>
                    <a:pt x="41" y="23"/>
                  </a:cubicBezTo>
                  <a:lnTo>
                    <a:pt x="41" y="12"/>
                  </a:lnTo>
                  <a:close/>
                  <a:moveTo>
                    <a:pt x="41" y="35"/>
                  </a:moveTo>
                  <a:cubicBezTo>
                    <a:pt x="41" y="33"/>
                    <a:pt x="42" y="31"/>
                    <a:pt x="44" y="31"/>
                  </a:cubicBezTo>
                  <a:cubicBezTo>
                    <a:pt x="58" y="31"/>
                    <a:pt x="58" y="31"/>
                    <a:pt x="58" y="31"/>
                  </a:cubicBezTo>
                  <a:cubicBezTo>
                    <a:pt x="60" y="31"/>
                    <a:pt x="61" y="33"/>
                    <a:pt x="61" y="35"/>
                  </a:cubicBezTo>
                  <a:cubicBezTo>
                    <a:pt x="61" y="46"/>
                    <a:pt x="61" y="46"/>
                    <a:pt x="61" y="46"/>
                  </a:cubicBezTo>
                  <a:cubicBezTo>
                    <a:pt x="61" y="48"/>
                    <a:pt x="60" y="50"/>
                    <a:pt x="58" y="50"/>
                  </a:cubicBezTo>
                  <a:cubicBezTo>
                    <a:pt x="44" y="50"/>
                    <a:pt x="44" y="50"/>
                    <a:pt x="44" y="50"/>
                  </a:cubicBezTo>
                  <a:cubicBezTo>
                    <a:pt x="42" y="50"/>
                    <a:pt x="41" y="48"/>
                    <a:pt x="41" y="46"/>
                  </a:cubicBezTo>
                  <a:lnTo>
                    <a:pt x="41" y="35"/>
                  </a:lnTo>
                  <a:close/>
                  <a:moveTo>
                    <a:pt x="41" y="61"/>
                  </a:moveTo>
                  <a:cubicBezTo>
                    <a:pt x="41" y="59"/>
                    <a:pt x="42" y="57"/>
                    <a:pt x="44" y="57"/>
                  </a:cubicBezTo>
                  <a:cubicBezTo>
                    <a:pt x="58" y="57"/>
                    <a:pt x="58" y="57"/>
                    <a:pt x="58" y="57"/>
                  </a:cubicBezTo>
                  <a:cubicBezTo>
                    <a:pt x="60" y="57"/>
                    <a:pt x="61" y="59"/>
                    <a:pt x="61" y="61"/>
                  </a:cubicBezTo>
                  <a:cubicBezTo>
                    <a:pt x="61" y="73"/>
                    <a:pt x="61" y="73"/>
                    <a:pt x="61" y="73"/>
                  </a:cubicBezTo>
                  <a:cubicBezTo>
                    <a:pt x="61" y="75"/>
                    <a:pt x="60" y="76"/>
                    <a:pt x="58" y="76"/>
                  </a:cubicBezTo>
                  <a:cubicBezTo>
                    <a:pt x="44" y="76"/>
                    <a:pt x="44" y="76"/>
                    <a:pt x="44" y="76"/>
                  </a:cubicBezTo>
                  <a:cubicBezTo>
                    <a:pt x="42" y="76"/>
                    <a:pt x="41" y="75"/>
                    <a:pt x="41" y="73"/>
                  </a:cubicBezTo>
                  <a:lnTo>
                    <a:pt x="41" y="61"/>
                  </a:lnTo>
                  <a:close/>
                  <a:moveTo>
                    <a:pt x="10" y="12"/>
                  </a:moveTo>
                  <a:cubicBezTo>
                    <a:pt x="10" y="10"/>
                    <a:pt x="12" y="8"/>
                    <a:pt x="14" y="8"/>
                  </a:cubicBezTo>
                  <a:cubicBezTo>
                    <a:pt x="27" y="8"/>
                    <a:pt x="27" y="8"/>
                    <a:pt x="27" y="8"/>
                  </a:cubicBezTo>
                  <a:cubicBezTo>
                    <a:pt x="29" y="8"/>
                    <a:pt x="31" y="10"/>
                    <a:pt x="31" y="12"/>
                  </a:cubicBezTo>
                  <a:cubicBezTo>
                    <a:pt x="31" y="23"/>
                    <a:pt x="31" y="23"/>
                    <a:pt x="31" y="23"/>
                  </a:cubicBezTo>
                  <a:cubicBezTo>
                    <a:pt x="31" y="25"/>
                    <a:pt x="29" y="27"/>
                    <a:pt x="27" y="27"/>
                  </a:cubicBezTo>
                  <a:cubicBezTo>
                    <a:pt x="14" y="27"/>
                    <a:pt x="14" y="27"/>
                    <a:pt x="14" y="27"/>
                  </a:cubicBezTo>
                  <a:cubicBezTo>
                    <a:pt x="12" y="27"/>
                    <a:pt x="10" y="25"/>
                    <a:pt x="10" y="23"/>
                  </a:cubicBezTo>
                  <a:lnTo>
                    <a:pt x="10" y="12"/>
                  </a:lnTo>
                  <a:close/>
                  <a:moveTo>
                    <a:pt x="10" y="35"/>
                  </a:moveTo>
                  <a:cubicBezTo>
                    <a:pt x="10" y="33"/>
                    <a:pt x="12" y="31"/>
                    <a:pt x="14" y="31"/>
                  </a:cubicBezTo>
                  <a:cubicBezTo>
                    <a:pt x="27" y="31"/>
                    <a:pt x="27" y="31"/>
                    <a:pt x="27" y="31"/>
                  </a:cubicBezTo>
                  <a:cubicBezTo>
                    <a:pt x="29" y="31"/>
                    <a:pt x="31" y="33"/>
                    <a:pt x="31" y="35"/>
                  </a:cubicBezTo>
                  <a:cubicBezTo>
                    <a:pt x="31" y="46"/>
                    <a:pt x="31" y="46"/>
                    <a:pt x="31" y="46"/>
                  </a:cubicBezTo>
                  <a:cubicBezTo>
                    <a:pt x="31" y="48"/>
                    <a:pt x="29" y="50"/>
                    <a:pt x="27" y="50"/>
                  </a:cubicBezTo>
                  <a:cubicBezTo>
                    <a:pt x="14" y="50"/>
                    <a:pt x="14" y="50"/>
                    <a:pt x="14" y="50"/>
                  </a:cubicBezTo>
                  <a:cubicBezTo>
                    <a:pt x="12" y="50"/>
                    <a:pt x="10" y="48"/>
                    <a:pt x="10" y="46"/>
                  </a:cubicBezTo>
                  <a:lnTo>
                    <a:pt x="10" y="35"/>
                  </a:lnTo>
                  <a:close/>
                  <a:moveTo>
                    <a:pt x="10" y="61"/>
                  </a:moveTo>
                  <a:cubicBezTo>
                    <a:pt x="10" y="59"/>
                    <a:pt x="12" y="57"/>
                    <a:pt x="14" y="57"/>
                  </a:cubicBezTo>
                  <a:cubicBezTo>
                    <a:pt x="27" y="57"/>
                    <a:pt x="27" y="57"/>
                    <a:pt x="27" y="57"/>
                  </a:cubicBezTo>
                  <a:cubicBezTo>
                    <a:pt x="29" y="57"/>
                    <a:pt x="31" y="59"/>
                    <a:pt x="31" y="61"/>
                  </a:cubicBezTo>
                  <a:cubicBezTo>
                    <a:pt x="31" y="73"/>
                    <a:pt x="31" y="73"/>
                    <a:pt x="31" y="73"/>
                  </a:cubicBezTo>
                  <a:cubicBezTo>
                    <a:pt x="31" y="75"/>
                    <a:pt x="29" y="76"/>
                    <a:pt x="27" y="76"/>
                  </a:cubicBezTo>
                  <a:cubicBezTo>
                    <a:pt x="14" y="76"/>
                    <a:pt x="14" y="76"/>
                    <a:pt x="14" y="76"/>
                  </a:cubicBezTo>
                  <a:cubicBezTo>
                    <a:pt x="12" y="76"/>
                    <a:pt x="10" y="75"/>
                    <a:pt x="10" y="73"/>
                  </a:cubicBezTo>
                  <a:lnTo>
                    <a:pt x="10" y="61"/>
                  </a:lnTo>
                  <a:close/>
                  <a:moveTo>
                    <a:pt x="31" y="147"/>
                  </a:moveTo>
                  <a:cubicBezTo>
                    <a:pt x="31" y="150"/>
                    <a:pt x="29" y="151"/>
                    <a:pt x="27" y="151"/>
                  </a:cubicBezTo>
                  <a:cubicBezTo>
                    <a:pt x="14" y="151"/>
                    <a:pt x="14" y="151"/>
                    <a:pt x="14" y="151"/>
                  </a:cubicBezTo>
                  <a:cubicBezTo>
                    <a:pt x="12" y="151"/>
                    <a:pt x="10" y="150"/>
                    <a:pt x="10" y="147"/>
                  </a:cubicBezTo>
                  <a:cubicBezTo>
                    <a:pt x="10" y="136"/>
                    <a:pt x="10" y="136"/>
                    <a:pt x="10" y="136"/>
                  </a:cubicBezTo>
                  <a:cubicBezTo>
                    <a:pt x="10" y="134"/>
                    <a:pt x="12" y="132"/>
                    <a:pt x="14" y="132"/>
                  </a:cubicBezTo>
                  <a:cubicBezTo>
                    <a:pt x="27" y="132"/>
                    <a:pt x="27" y="132"/>
                    <a:pt x="27" y="132"/>
                  </a:cubicBezTo>
                  <a:cubicBezTo>
                    <a:pt x="29" y="132"/>
                    <a:pt x="31" y="134"/>
                    <a:pt x="31" y="136"/>
                  </a:cubicBezTo>
                  <a:lnTo>
                    <a:pt x="31" y="147"/>
                  </a:lnTo>
                  <a:close/>
                  <a:moveTo>
                    <a:pt x="31" y="121"/>
                  </a:moveTo>
                  <a:cubicBezTo>
                    <a:pt x="31" y="123"/>
                    <a:pt x="29" y="125"/>
                    <a:pt x="27" y="125"/>
                  </a:cubicBezTo>
                  <a:cubicBezTo>
                    <a:pt x="14" y="125"/>
                    <a:pt x="14" y="125"/>
                    <a:pt x="14" y="125"/>
                  </a:cubicBezTo>
                  <a:cubicBezTo>
                    <a:pt x="12" y="125"/>
                    <a:pt x="10" y="123"/>
                    <a:pt x="10" y="121"/>
                  </a:cubicBezTo>
                  <a:cubicBezTo>
                    <a:pt x="10" y="109"/>
                    <a:pt x="10" y="109"/>
                    <a:pt x="10" y="109"/>
                  </a:cubicBezTo>
                  <a:cubicBezTo>
                    <a:pt x="10" y="107"/>
                    <a:pt x="12" y="106"/>
                    <a:pt x="14" y="106"/>
                  </a:cubicBezTo>
                  <a:cubicBezTo>
                    <a:pt x="27" y="106"/>
                    <a:pt x="27" y="106"/>
                    <a:pt x="27" y="106"/>
                  </a:cubicBezTo>
                  <a:cubicBezTo>
                    <a:pt x="29" y="106"/>
                    <a:pt x="31" y="107"/>
                    <a:pt x="31" y="109"/>
                  </a:cubicBezTo>
                  <a:lnTo>
                    <a:pt x="31" y="121"/>
                  </a:lnTo>
                  <a:close/>
                  <a:moveTo>
                    <a:pt x="31" y="98"/>
                  </a:moveTo>
                  <a:cubicBezTo>
                    <a:pt x="31" y="100"/>
                    <a:pt x="29" y="102"/>
                    <a:pt x="27" y="102"/>
                  </a:cubicBezTo>
                  <a:cubicBezTo>
                    <a:pt x="14" y="102"/>
                    <a:pt x="14" y="102"/>
                    <a:pt x="14" y="102"/>
                  </a:cubicBezTo>
                  <a:cubicBezTo>
                    <a:pt x="12" y="102"/>
                    <a:pt x="10" y="100"/>
                    <a:pt x="10" y="98"/>
                  </a:cubicBezTo>
                  <a:cubicBezTo>
                    <a:pt x="10" y="87"/>
                    <a:pt x="10" y="87"/>
                    <a:pt x="10" y="87"/>
                  </a:cubicBezTo>
                  <a:cubicBezTo>
                    <a:pt x="10" y="85"/>
                    <a:pt x="12" y="83"/>
                    <a:pt x="14" y="83"/>
                  </a:cubicBezTo>
                  <a:cubicBezTo>
                    <a:pt x="27" y="83"/>
                    <a:pt x="27" y="83"/>
                    <a:pt x="27" y="83"/>
                  </a:cubicBezTo>
                  <a:cubicBezTo>
                    <a:pt x="29" y="83"/>
                    <a:pt x="31" y="85"/>
                    <a:pt x="31" y="87"/>
                  </a:cubicBezTo>
                  <a:lnTo>
                    <a:pt x="31" y="98"/>
                  </a:lnTo>
                  <a:close/>
                  <a:moveTo>
                    <a:pt x="61" y="147"/>
                  </a:moveTo>
                  <a:cubicBezTo>
                    <a:pt x="61" y="150"/>
                    <a:pt x="60" y="151"/>
                    <a:pt x="58" y="151"/>
                  </a:cubicBezTo>
                  <a:cubicBezTo>
                    <a:pt x="44" y="151"/>
                    <a:pt x="44" y="151"/>
                    <a:pt x="44" y="151"/>
                  </a:cubicBezTo>
                  <a:cubicBezTo>
                    <a:pt x="42" y="151"/>
                    <a:pt x="41" y="150"/>
                    <a:pt x="41" y="147"/>
                  </a:cubicBezTo>
                  <a:cubicBezTo>
                    <a:pt x="41" y="136"/>
                    <a:pt x="41" y="136"/>
                    <a:pt x="41" y="136"/>
                  </a:cubicBezTo>
                  <a:cubicBezTo>
                    <a:pt x="41" y="134"/>
                    <a:pt x="42" y="132"/>
                    <a:pt x="44" y="132"/>
                  </a:cubicBezTo>
                  <a:cubicBezTo>
                    <a:pt x="58" y="132"/>
                    <a:pt x="58" y="132"/>
                    <a:pt x="58" y="132"/>
                  </a:cubicBezTo>
                  <a:cubicBezTo>
                    <a:pt x="60" y="132"/>
                    <a:pt x="61" y="134"/>
                    <a:pt x="61" y="136"/>
                  </a:cubicBezTo>
                  <a:lnTo>
                    <a:pt x="61" y="147"/>
                  </a:lnTo>
                  <a:close/>
                  <a:moveTo>
                    <a:pt x="61" y="121"/>
                  </a:moveTo>
                  <a:cubicBezTo>
                    <a:pt x="61" y="123"/>
                    <a:pt x="60" y="125"/>
                    <a:pt x="58" y="125"/>
                  </a:cubicBezTo>
                  <a:cubicBezTo>
                    <a:pt x="44" y="125"/>
                    <a:pt x="44" y="125"/>
                    <a:pt x="44" y="125"/>
                  </a:cubicBezTo>
                  <a:cubicBezTo>
                    <a:pt x="42" y="125"/>
                    <a:pt x="41" y="123"/>
                    <a:pt x="41" y="121"/>
                  </a:cubicBezTo>
                  <a:cubicBezTo>
                    <a:pt x="41" y="109"/>
                    <a:pt x="41" y="109"/>
                    <a:pt x="41" y="109"/>
                  </a:cubicBezTo>
                  <a:cubicBezTo>
                    <a:pt x="41" y="107"/>
                    <a:pt x="42" y="106"/>
                    <a:pt x="44" y="106"/>
                  </a:cubicBezTo>
                  <a:cubicBezTo>
                    <a:pt x="58" y="106"/>
                    <a:pt x="58" y="106"/>
                    <a:pt x="58" y="106"/>
                  </a:cubicBezTo>
                  <a:cubicBezTo>
                    <a:pt x="60" y="106"/>
                    <a:pt x="61" y="107"/>
                    <a:pt x="61" y="109"/>
                  </a:cubicBezTo>
                  <a:lnTo>
                    <a:pt x="61" y="121"/>
                  </a:lnTo>
                  <a:close/>
                  <a:moveTo>
                    <a:pt x="61" y="98"/>
                  </a:moveTo>
                  <a:cubicBezTo>
                    <a:pt x="61" y="100"/>
                    <a:pt x="60" y="102"/>
                    <a:pt x="58" y="102"/>
                  </a:cubicBezTo>
                  <a:cubicBezTo>
                    <a:pt x="44" y="102"/>
                    <a:pt x="44" y="102"/>
                    <a:pt x="44" y="102"/>
                  </a:cubicBezTo>
                  <a:cubicBezTo>
                    <a:pt x="42" y="102"/>
                    <a:pt x="41" y="100"/>
                    <a:pt x="41" y="98"/>
                  </a:cubicBezTo>
                  <a:cubicBezTo>
                    <a:pt x="41" y="87"/>
                    <a:pt x="41" y="87"/>
                    <a:pt x="41" y="87"/>
                  </a:cubicBezTo>
                  <a:cubicBezTo>
                    <a:pt x="41" y="85"/>
                    <a:pt x="42" y="83"/>
                    <a:pt x="44" y="83"/>
                  </a:cubicBezTo>
                  <a:cubicBezTo>
                    <a:pt x="58" y="83"/>
                    <a:pt x="58" y="83"/>
                    <a:pt x="58" y="83"/>
                  </a:cubicBezTo>
                  <a:cubicBezTo>
                    <a:pt x="60" y="83"/>
                    <a:pt x="61" y="85"/>
                    <a:pt x="61" y="87"/>
                  </a:cubicBezTo>
                  <a:lnTo>
                    <a:pt x="61" y="9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grpSp>
      <p:sp>
        <p:nvSpPr>
          <p:cNvPr id="128" name="TextBox 127"/>
          <p:cNvSpPr txBox="1"/>
          <p:nvPr/>
        </p:nvSpPr>
        <p:spPr>
          <a:xfrm>
            <a:off x="1569635" y="4743656"/>
            <a:ext cx="2911694" cy="492443"/>
          </a:xfrm>
          <a:prstGeom prst="rect">
            <a:avLst/>
          </a:prstGeom>
          <a:noFill/>
        </p:spPr>
        <p:txBody>
          <a:bodyPr wrap="square" lIns="0" tIns="0" rIns="0" bIns="0" rtlCol="0">
            <a:spAutoFit/>
          </a:bodyPr>
          <a:lstStyle/>
          <a:p>
            <a:pPr marL="174625" marR="0" lvl="0" indent="0" defTabSz="914400" eaLnBrk="1" fontAlgn="auto" latinLnBrk="0" hangingPunct="1">
              <a:lnSpc>
                <a:spcPct val="100000"/>
              </a:lnSpc>
              <a:spcBef>
                <a:spcPts val="0"/>
              </a:spcBef>
              <a:spcAft>
                <a:spcPts val="0"/>
              </a:spcAft>
              <a:buClrTx/>
              <a:buSzTx/>
              <a:buFontTx/>
              <a:buNone/>
              <a:tabLst/>
              <a:defRPr/>
            </a:pPr>
            <a:r>
              <a:rPr kumimoji="0" lang="es-ES" sz="1400" b="0" i="0" u="none" strike="noStrike" kern="0" cap="none" spc="0" normalizeH="0" baseline="0" noProof="0" dirty="0" smtClean="0">
                <a:ln>
                  <a:noFill/>
                </a:ln>
                <a:solidFill>
                  <a:srgbClr val="000000"/>
                </a:solidFill>
                <a:effectLst/>
                <a:uLnTx/>
                <a:uFillTx/>
                <a:latin typeface="Univers for KPMG Cond" pitchFamily="34" charset="0"/>
              </a:rPr>
              <a:t>Otro</a:t>
            </a:r>
            <a:r>
              <a:rPr kumimoji="0" lang="es-ES" sz="1400" b="0" i="0" u="none" strike="noStrike" kern="0" cap="none" spc="0" normalizeH="0" noProof="0" dirty="0" smtClean="0">
                <a:ln>
                  <a:noFill/>
                </a:ln>
                <a:solidFill>
                  <a:srgbClr val="000000"/>
                </a:solidFill>
                <a:effectLst/>
                <a:uLnTx/>
                <a:uFillTx/>
                <a:latin typeface="Univers for KPMG Cond" pitchFamily="34" charset="0"/>
              </a:rPr>
              <a:t> </a:t>
            </a:r>
            <a:r>
              <a:rPr kumimoji="0" lang="es-ES" sz="1400" b="0" i="0" u="none" strike="noStrike" kern="0" cap="none" spc="0" normalizeH="0" baseline="0" noProof="0" dirty="0" smtClean="0">
                <a:ln>
                  <a:noFill/>
                </a:ln>
                <a:solidFill>
                  <a:srgbClr val="000000"/>
                </a:solidFill>
                <a:effectLst/>
                <a:uLnTx/>
                <a:uFillTx/>
                <a:latin typeface="Univers for KPMG Cond" pitchFamily="34" charset="0"/>
              </a:rPr>
              <a:t>bien de interés cultural que no </a:t>
            </a:r>
            <a:r>
              <a:rPr lang="es-ES" sz="1400" kern="0" dirty="0" smtClean="0">
                <a:solidFill>
                  <a:srgbClr val="000000"/>
                </a:solidFill>
                <a:latin typeface="Univers for KPMG Cond" pitchFamily="34" charset="0"/>
              </a:rPr>
              <a:t>es</a:t>
            </a:r>
            <a:r>
              <a:rPr kumimoji="0" lang="es-ES" sz="1400" b="0" i="0" u="none" strike="noStrike" kern="0" cap="none" spc="0" normalizeH="0" baseline="0" noProof="0" dirty="0" smtClean="0">
                <a:ln>
                  <a:noFill/>
                </a:ln>
                <a:solidFill>
                  <a:srgbClr val="000000"/>
                </a:solidFill>
                <a:effectLst/>
                <a:uLnTx/>
                <a:uFillTx/>
                <a:latin typeface="Univers for KPMG Cond" pitchFamily="34" charset="0"/>
              </a:rPr>
              <a:t> catedral: </a:t>
            </a:r>
            <a:r>
              <a:rPr lang="es-ES" sz="1800" kern="0" noProof="0" dirty="0" smtClean="0">
                <a:solidFill>
                  <a:srgbClr val="000000"/>
                </a:solidFill>
                <a:latin typeface="Univers for KPMG Cond" pitchFamily="34" charset="0"/>
              </a:rPr>
              <a:t>10</a:t>
            </a:r>
            <a:r>
              <a:rPr lang="es-ES" sz="1800" kern="0" dirty="0" smtClean="0">
                <a:solidFill>
                  <a:srgbClr val="000000"/>
                </a:solidFill>
                <a:latin typeface="Univers for KPMG Cond" pitchFamily="34" charset="0"/>
              </a:rPr>
              <a:t>,1</a:t>
            </a:r>
            <a:r>
              <a:rPr lang="es-ES" sz="1800" kern="0" noProof="0" dirty="0" smtClean="0">
                <a:solidFill>
                  <a:srgbClr val="000000"/>
                </a:solidFill>
                <a:latin typeface="Univers for KPMG Cond" pitchFamily="34" charset="0"/>
              </a:rPr>
              <a:t> </a:t>
            </a:r>
            <a:r>
              <a:rPr lang="es-ES" sz="1400" kern="0" dirty="0" smtClean="0">
                <a:solidFill>
                  <a:srgbClr val="000000"/>
                </a:solidFill>
                <a:latin typeface="Univers for KPMG Cond" pitchFamily="34" charset="0"/>
              </a:rPr>
              <a:t>empleos</a:t>
            </a:r>
            <a:endParaRPr kumimoji="0" lang="es-ES" sz="1400" b="0" i="0" u="none" strike="noStrike" kern="0" cap="none" spc="0" normalizeH="0" baseline="0" noProof="0" dirty="0" smtClean="0">
              <a:ln>
                <a:noFill/>
              </a:ln>
              <a:solidFill>
                <a:srgbClr val="000000"/>
              </a:solidFill>
              <a:effectLst/>
              <a:uLnTx/>
              <a:uFillTx/>
              <a:latin typeface="Univers for KPMG Cond" pitchFamily="34" charset="0"/>
            </a:endParaRPr>
          </a:p>
        </p:txBody>
      </p:sp>
      <p:cxnSp>
        <p:nvCxnSpPr>
          <p:cNvPr id="129" name="Straight Connector 128"/>
          <p:cNvCxnSpPr/>
          <p:nvPr/>
        </p:nvCxnSpPr>
        <p:spPr>
          <a:xfrm>
            <a:off x="4481964" y="2280309"/>
            <a:ext cx="180000" cy="0"/>
          </a:xfrm>
          <a:prstGeom prst="line">
            <a:avLst/>
          </a:prstGeom>
          <a:ln w="28575">
            <a:solidFill>
              <a:srgbClr val="00338D"/>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p:cNvCxnSpPr/>
          <p:nvPr/>
        </p:nvCxnSpPr>
        <p:spPr>
          <a:xfrm>
            <a:off x="4485510" y="3631109"/>
            <a:ext cx="180000" cy="0"/>
          </a:xfrm>
          <a:prstGeom prst="line">
            <a:avLst/>
          </a:prstGeom>
          <a:ln w="28575">
            <a:solidFill>
              <a:srgbClr val="00338D"/>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p:cNvCxnSpPr/>
          <p:nvPr/>
        </p:nvCxnSpPr>
        <p:spPr>
          <a:xfrm>
            <a:off x="4481111" y="4951860"/>
            <a:ext cx="180000" cy="0"/>
          </a:xfrm>
          <a:prstGeom prst="line">
            <a:avLst/>
          </a:prstGeom>
          <a:ln w="28575">
            <a:solidFill>
              <a:srgbClr val="00338D"/>
            </a:solidFill>
          </a:ln>
        </p:spPr>
        <p:style>
          <a:lnRef idx="1">
            <a:schemeClr val="accent1"/>
          </a:lnRef>
          <a:fillRef idx="0">
            <a:schemeClr val="accent1"/>
          </a:fillRef>
          <a:effectRef idx="0">
            <a:schemeClr val="accent1"/>
          </a:effectRef>
          <a:fontRef idx="minor">
            <a:schemeClr val="tx1"/>
          </a:fontRef>
        </p:style>
      </p:cxnSp>
      <p:sp>
        <p:nvSpPr>
          <p:cNvPr id="132" name="Rectangle 131"/>
          <p:cNvSpPr/>
          <p:nvPr/>
        </p:nvSpPr>
        <p:spPr>
          <a:xfrm>
            <a:off x="4665510" y="1493974"/>
            <a:ext cx="4586042" cy="1358825"/>
          </a:xfrm>
          <a:prstGeom prst="rect">
            <a:avLst/>
          </a:prstGeom>
          <a:solidFill>
            <a:srgbClr val="00338D">
              <a:alpha val="1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133" name="Group 132"/>
          <p:cNvGrpSpPr/>
          <p:nvPr/>
        </p:nvGrpSpPr>
        <p:grpSpPr>
          <a:xfrm>
            <a:off x="7508711" y="1253174"/>
            <a:ext cx="1306046" cy="1554641"/>
            <a:chOff x="7221479" y="1773267"/>
            <a:chExt cx="3099936" cy="3727119"/>
          </a:xfrm>
        </p:grpSpPr>
        <p:cxnSp>
          <p:nvCxnSpPr>
            <p:cNvPr id="134" name="Straight Connector 133"/>
            <p:cNvCxnSpPr/>
            <p:nvPr/>
          </p:nvCxnSpPr>
          <p:spPr>
            <a:xfrm>
              <a:off x="7221479" y="2979409"/>
              <a:ext cx="2990645" cy="0"/>
            </a:xfrm>
            <a:prstGeom prst="line">
              <a:avLst/>
            </a:prstGeom>
            <a:noFill/>
            <a:ln w="6350" cap="rnd" cmpd="sng" algn="ctr">
              <a:solidFill>
                <a:srgbClr val="747678"/>
              </a:solidFill>
              <a:prstDash val="solid"/>
            </a:ln>
            <a:effectLst/>
          </p:spPr>
        </p:cxnSp>
        <p:sp>
          <p:nvSpPr>
            <p:cNvPr id="135" name="Rectangle 134"/>
            <p:cNvSpPr/>
            <p:nvPr/>
          </p:nvSpPr>
          <p:spPr>
            <a:xfrm>
              <a:off x="7674216" y="1773267"/>
              <a:ext cx="834027" cy="442721"/>
            </a:xfrm>
            <a:prstGeom prst="rect">
              <a:avLst/>
            </a:prstGeom>
            <a:noFill/>
          </p:spPr>
          <p:txBody>
            <a:bodyPr wrap="square" lIns="0" tIns="0" rIns="0" bIns="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1200" b="0" i="0" u="none" strike="noStrike" kern="0" cap="none" spc="0" normalizeH="0" baseline="0" noProof="0" dirty="0" smtClean="0">
                  <a:ln>
                    <a:noFill/>
                  </a:ln>
                  <a:solidFill>
                    <a:srgbClr val="FFFFFF"/>
                  </a:solidFill>
                  <a:effectLst/>
                  <a:uLnTx/>
                  <a:uFillTx/>
                  <a:latin typeface="Univers for KPMG Cond" panose="020B0606020202020204" pitchFamily="34" charset="0"/>
                  <a:cs typeface="Arial" pitchFamily="34" charset="0"/>
                </a:rPr>
                <a:t>9%</a:t>
              </a:r>
              <a:endParaRPr kumimoji="0" lang="es-ES_tradnl" sz="1200" b="0" i="0" u="none" strike="noStrike" kern="0" cap="none" spc="0" normalizeH="0" baseline="0" noProof="0" dirty="0" smtClean="0">
                <a:ln>
                  <a:noFill/>
                </a:ln>
                <a:solidFill>
                  <a:srgbClr val="FFFFFF"/>
                </a:solidFill>
                <a:effectLst/>
                <a:uLnTx/>
                <a:uFillTx/>
                <a:latin typeface="Univers for KPMG Cond" panose="020B0606020202020204" pitchFamily="34" charset="0"/>
                <a:cs typeface="Arial" pitchFamily="34" charset="0"/>
              </a:endParaRPr>
            </a:p>
          </p:txBody>
        </p:sp>
        <p:sp>
          <p:nvSpPr>
            <p:cNvPr id="136" name="Rectangle 135"/>
            <p:cNvSpPr/>
            <p:nvPr/>
          </p:nvSpPr>
          <p:spPr>
            <a:xfrm>
              <a:off x="7280784" y="2420754"/>
              <a:ext cx="2271449" cy="590294"/>
            </a:xfrm>
            <a:prstGeom prst="rect">
              <a:avLst/>
            </a:prstGeom>
            <a:noFill/>
          </p:spPr>
          <p:txBody>
            <a:bodyPr wrap="none" lIns="0" tIns="0" rIns="0" bIns="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s-ES" sz="1600" b="1" kern="0" noProof="0" dirty="0" smtClean="0">
                  <a:solidFill>
                    <a:srgbClr val="000000"/>
                  </a:solidFill>
                  <a:latin typeface="Univers for KPMG Cond" panose="020B0606020202020204" pitchFamily="34" charset="0"/>
                  <a:cs typeface="Arial" pitchFamily="34" charset="0"/>
                </a:rPr>
                <a:t>500</a:t>
              </a:r>
              <a:r>
                <a:rPr kumimoji="0" lang="es-ES" sz="1600" b="1" i="0" u="none" strike="noStrike" kern="0" cap="none" spc="0" normalizeH="0" baseline="0" noProof="0" dirty="0" smtClean="0">
                  <a:ln>
                    <a:noFill/>
                  </a:ln>
                  <a:solidFill>
                    <a:srgbClr val="000000"/>
                  </a:solidFill>
                  <a:effectLst/>
                  <a:uLnTx/>
                  <a:uFillTx/>
                  <a:latin typeface="Univers for KPMG Cond" panose="020B0606020202020204" pitchFamily="34" charset="0"/>
                  <a:cs typeface="Arial" pitchFamily="34" charset="0"/>
                </a:rPr>
                <a:t> Empleos</a:t>
              </a:r>
              <a:endParaRPr kumimoji="0" lang="es-ES_tradnl" sz="1600" b="1" i="0" u="none" strike="noStrike" kern="0" cap="none" spc="0" normalizeH="0" baseline="0" noProof="0" dirty="0" smtClean="0">
                <a:ln>
                  <a:noFill/>
                </a:ln>
                <a:solidFill>
                  <a:srgbClr val="000000"/>
                </a:solidFill>
                <a:effectLst/>
                <a:uLnTx/>
                <a:uFillTx/>
                <a:latin typeface="Univers for KPMG Cond" panose="020B0606020202020204" pitchFamily="34" charset="0"/>
                <a:cs typeface="Arial" pitchFamily="34" charset="0"/>
              </a:endParaRPr>
            </a:p>
          </p:txBody>
        </p:sp>
        <p:sp>
          <p:nvSpPr>
            <p:cNvPr id="137" name="Rectangle 136"/>
            <p:cNvSpPr/>
            <p:nvPr/>
          </p:nvSpPr>
          <p:spPr>
            <a:xfrm>
              <a:off x="7473281" y="2956147"/>
              <a:ext cx="2339934" cy="442721"/>
            </a:xfrm>
            <a:prstGeom prst="rect">
              <a:avLst/>
            </a:prstGeom>
            <a:noFill/>
          </p:spPr>
          <p:txBody>
            <a:bodyPr wrap="none" lIns="0" tIns="0" rIns="0" bIns="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1200" b="0" i="0" u="none" strike="noStrike" kern="0" cap="none" spc="0" normalizeH="0" baseline="0" noProof="0" dirty="0" smtClean="0">
                  <a:ln>
                    <a:noFill/>
                  </a:ln>
                  <a:solidFill>
                    <a:srgbClr val="000000"/>
                  </a:solidFill>
                  <a:effectLst/>
                  <a:uLnTx/>
                  <a:uFillTx/>
                  <a:latin typeface="Univers for KPMG Cond" panose="020B0606020202020204" pitchFamily="34" charset="0"/>
                  <a:cs typeface="Arial" pitchFamily="34" charset="0"/>
                </a:rPr>
                <a:t>Impacto indirecto</a:t>
              </a:r>
            </a:p>
          </p:txBody>
        </p:sp>
        <p:cxnSp>
          <p:nvCxnSpPr>
            <p:cNvPr id="138" name="Straight Connector 137"/>
            <p:cNvCxnSpPr/>
            <p:nvPr/>
          </p:nvCxnSpPr>
          <p:spPr>
            <a:xfrm>
              <a:off x="7245323" y="4029673"/>
              <a:ext cx="3076092" cy="0"/>
            </a:xfrm>
            <a:prstGeom prst="line">
              <a:avLst/>
            </a:prstGeom>
            <a:noFill/>
            <a:ln w="6350" cap="rnd" cmpd="sng" algn="ctr">
              <a:solidFill>
                <a:srgbClr val="747678"/>
              </a:solidFill>
              <a:prstDash val="solid"/>
            </a:ln>
            <a:effectLst/>
          </p:spPr>
        </p:cxnSp>
        <p:sp>
          <p:nvSpPr>
            <p:cNvPr id="139" name="Rectangle 138"/>
            <p:cNvSpPr/>
            <p:nvPr/>
          </p:nvSpPr>
          <p:spPr>
            <a:xfrm>
              <a:off x="7235198" y="3472245"/>
              <a:ext cx="2602464" cy="590294"/>
            </a:xfrm>
            <a:prstGeom prst="rect">
              <a:avLst/>
            </a:prstGeom>
            <a:noFill/>
          </p:spPr>
          <p:txBody>
            <a:bodyPr wrap="none" lIns="0" tIns="0" rIns="0" bIns="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s-ES" sz="1600" b="1" kern="0" dirty="0" smtClean="0">
                  <a:solidFill>
                    <a:srgbClr val="C00000"/>
                  </a:solidFill>
                  <a:latin typeface="Univers for KPMG Cond" panose="020B0606020202020204" pitchFamily="34" charset="0"/>
                  <a:cs typeface="Arial" pitchFamily="34" charset="0"/>
                </a:rPr>
                <a:t>2.800</a:t>
              </a:r>
              <a:r>
                <a:rPr kumimoji="0" lang="es-ES" sz="1600" b="1" i="0" u="none" strike="noStrike" kern="0" cap="none" spc="0" normalizeH="0" baseline="0" noProof="0" dirty="0" smtClean="0">
                  <a:ln>
                    <a:noFill/>
                  </a:ln>
                  <a:solidFill>
                    <a:srgbClr val="C00000"/>
                  </a:solidFill>
                  <a:effectLst/>
                  <a:uLnTx/>
                  <a:uFillTx/>
                  <a:latin typeface="Univers for KPMG Cond" panose="020B0606020202020204" pitchFamily="34" charset="0"/>
                  <a:cs typeface="Arial" pitchFamily="34" charset="0"/>
                </a:rPr>
                <a:t> Empleos</a:t>
              </a:r>
              <a:endParaRPr kumimoji="0" lang="es-ES_tradnl" sz="1600" b="1" i="0" u="none" strike="noStrike" kern="0" cap="none" spc="0" normalizeH="0" baseline="0" noProof="0" dirty="0" smtClean="0">
                <a:ln>
                  <a:noFill/>
                </a:ln>
                <a:solidFill>
                  <a:srgbClr val="C00000"/>
                </a:solidFill>
                <a:effectLst/>
                <a:uLnTx/>
                <a:uFillTx/>
                <a:latin typeface="Univers for KPMG Cond" panose="020B0606020202020204" pitchFamily="34" charset="0"/>
                <a:cs typeface="Arial" pitchFamily="34" charset="0"/>
              </a:endParaRPr>
            </a:p>
          </p:txBody>
        </p:sp>
        <p:sp>
          <p:nvSpPr>
            <p:cNvPr id="140" name="Rectangle 139"/>
            <p:cNvSpPr/>
            <p:nvPr/>
          </p:nvSpPr>
          <p:spPr>
            <a:xfrm>
              <a:off x="7425581" y="4016451"/>
              <a:ext cx="2092626" cy="442721"/>
            </a:xfrm>
            <a:prstGeom prst="rect">
              <a:avLst/>
            </a:prstGeom>
            <a:noFill/>
          </p:spPr>
          <p:txBody>
            <a:bodyPr wrap="none" lIns="0" tIns="0" rIns="0" bIns="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1200" b="0" i="0" u="none" strike="noStrike" kern="0" cap="none" spc="0" normalizeH="0" baseline="0" noProof="0" dirty="0" smtClean="0">
                  <a:ln>
                    <a:noFill/>
                  </a:ln>
                  <a:solidFill>
                    <a:srgbClr val="000000"/>
                  </a:solidFill>
                  <a:effectLst/>
                  <a:uLnTx/>
                  <a:uFillTx/>
                  <a:latin typeface="Univers for KPMG Cond" panose="020B0606020202020204" pitchFamily="34" charset="0"/>
                  <a:cs typeface="Arial" pitchFamily="34" charset="0"/>
                </a:rPr>
                <a:t>Impacto directo</a:t>
              </a:r>
            </a:p>
          </p:txBody>
        </p:sp>
        <p:sp>
          <p:nvSpPr>
            <p:cNvPr id="141" name="Rectangle 140"/>
            <p:cNvSpPr/>
            <p:nvPr/>
          </p:nvSpPr>
          <p:spPr>
            <a:xfrm>
              <a:off x="7401271" y="4521630"/>
              <a:ext cx="2271449" cy="590294"/>
            </a:xfrm>
            <a:prstGeom prst="rect">
              <a:avLst/>
            </a:prstGeom>
            <a:noFill/>
          </p:spPr>
          <p:txBody>
            <a:bodyPr wrap="none" lIns="0" tIns="0" rIns="0" bIns="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s-ES" sz="1600" b="1" kern="0" dirty="0" smtClean="0">
                  <a:solidFill>
                    <a:srgbClr val="000000"/>
                  </a:solidFill>
                  <a:latin typeface="Univers for KPMG Cond" panose="020B0606020202020204" pitchFamily="34" charset="0"/>
                  <a:cs typeface="Arial" pitchFamily="34" charset="0"/>
                </a:rPr>
                <a:t>70</a:t>
              </a:r>
              <a:r>
                <a:rPr kumimoji="0" lang="es-ES" sz="1600" b="1" i="0" u="none" strike="noStrike" kern="0" cap="none" spc="0" normalizeH="0" baseline="0" noProof="0" dirty="0" smtClean="0">
                  <a:ln>
                    <a:noFill/>
                  </a:ln>
                  <a:solidFill>
                    <a:srgbClr val="000000"/>
                  </a:solidFill>
                  <a:effectLst/>
                  <a:uLnTx/>
                  <a:uFillTx/>
                  <a:latin typeface="Univers for KPMG Cond" panose="020B0606020202020204" pitchFamily="34" charset="0"/>
                  <a:cs typeface="Arial" pitchFamily="34" charset="0"/>
                </a:rPr>
                <a:t>0 Empleos</a:t>
              </a:r>
              <a:endParaRPr kumimoji="0" lang="es-ES_tradnl" sz="1600" b="1" i="0" u="none" strike="noStrike" kern="0" cap="none" spc="0" normalizeH="0" baseline="0" noProof="0" dirty="0" smtClean="0">
                <a:ln>
                  <a:noFill/>
                </a:ln>
                <a:solidFill>
                  <a:srgbClr val="000000"/>
                </a:solidFill>
                <a:effectLst/>
                <a:uLnTx/>
                <a:uFillTx/>
                <a:latin typeface="Univers for KPMG Cond" panose="020B0606020202020204" pitchFamily="34" charset="0"/>
                <a:cs typeface="Arial" pitchFamily="34" charset="0"/>
              </a:endParaRPr>
            </a:p>
          </p:txBody>
        </p:sp>
        <p:sp>
          <p:nvSpPr>
            <p:cNvPr id="142" name="Rectangle 141"/>
            <p:cNvSpPr/>
            <p:nvPr/>
          </p:nvSpPr>
          <p:spPr>
            <a:xfrm>
              <a:off x="7473279" y="5057665"/>
              <a:ext cx="2309497" cy="442721"/>
            </a:xfrm>
            <a:prstGeom prst="rect">
              <a:avLst/>
            </a:prstGeom>
            <a:noFill/>
          </p:spPr>
          <p:txBody>
            <a:bodyPr wrap="none" lIns="0" tIns="0" rIns="0" bIns="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1200" b="0" i="0" u="none" strike="noStrike" kern="0" cap="none" spc="0" normalizeH="0" baseline="0" noProof="0" dirty="0" smtClean="0">
                  <a:ln>
                    <a:noFill/>
                  </a:ln>
                  <a:solidFill>
                    <a:srgbClr val="000000"/>
                  </a:solidFill>
                  <a:effectLst/>
                  <a:uLnTx/>
                  <a:uFillTx/>
                  <a:latin typeface="Univers for KPMG Cond" panose="020B0606020202020204" pitchFamily="34" charset="0"/>
                  <a:cs typeface="Arial" pitchFamily="34" charset="0"/>
                </a:rPr>
                <a:t>Impacto inducido</a:t>
              </a:r>
            </a:p>
          </p:txBody>
        </p:sp>
        <p:cxnSp>
          <p:nvCxnSpPr>
            <p:cNvPr id="143" name="Straight Connector 142"/>
            <p:cNvCxnSpPr/>
            <p:nvPr/>
          </p:nvCxnSpPr>
          <p:spPr>
            <a:xfrm>
              <a:off x="7245328" y="5110310"/>
              <a:ext cx="2734304" cy="0"/>
            </a:xfrm>
            <a:prstGeom prst="line">
              <a:avLst/>
            </a:prstGeom>
            <a:noFill/>
            <a:ln w="6350" cap="rnd" cmpd="sng" algn="ctr">
              <a:solidFill>
                <a:srgbClr val="747678"/>
              </a:solidFill>
              <a:prstDash val="solid"/>
            </a:ln>
            <a:effectLst/>
          </p:spPr>
        </p:cxnSp>
      </p:grpSp>
      <p:sp>
        <p:nvSpPr>
          <p:cNvPr id="144" name="Rectangle 143"/>
          <p:cNvSpPr/>
          <p:nvPr/>
        </p:nvSpPr>
        <p:spPr>
          <a:xfrm>
            <a:off x="4552073" y="1506612"/>
            <a:ext cx="2034456" cy="1418730"/>
          </a:xfrm>
          <a:prstGeom prst="rect">
            <a:avLst/>
          </a:prstGeom>
          <a:noFill/>
          <a:ln w="6350" cap="flat" cmpd="sng" algn="ctr">
            <a:noFill/>
            <a:prstDash val="solid"/>
            <a:miter lim="800000"/>
          </a:ln>
          <a:effectLst/>
          <a:extLst>
            <a:ext uri="{909E8E84-426E-40DD-AFC4-6F175D3DCCD1}">
              <a14:hiddenFill xmlns:a14="http://schemas.microsoft.com/office/drawing/2010/main">
                <a:solidFill>
                  <a:schemeClr val="accent1"/>
                </a:solidFill>
              </a14:hiddenFill>
            </a:ext>
          </a:extLst>
        </p:spPr>
        <p:txBody>
          <a:bodyPr rtlCol="0" anchor="ctr" anchorCtr="0"/>
          <a:lstStyle/>
          <a:p>
            <a:pPr marL="88900" marR="0" lvl="0" algn="ctr" defTabSz="914400" eaLnBrk="1" fontAlgn="auto" latinLnBrk="0" hangingPunct="1">
              <a:lnSpc>
                <a:spcPct val="100000"/>
              </a:lnSpc>
              <a:spcBef>
                <a:spcPts val="0"/>
              </a:spcBef>
              <a:spcAft>
                <a:spcPts val="0"/>
              </a:spcAft>
              <a:buClrTx/>
              <a:buSzTx/>
              <a:tabLst/>
              <a:defRPr/>
            </a:pPr>
            <a:r>
              <a:rPr lang="es-ES_tradnl" sz="1200" kern="0" dirty="0" smtClean="0">
                <a:solidFill>
                  <a:srgbClr val="00338D"/>
                </a:solidFill>
                <a:latin typeface="Univers for KPMG Cond" pitchFamily="34" charset="0"/>
              </a:rPr>
              <a:t>Impacto global en el empleo de un bien declarado Patrimonio de la Humanidad</a:t>
            </a:r>
            <a:endParaRPr lang="es-ES" sz="1200" kern="0" dirty="0" smtClean="0">
              <a:solidFill>
                <a:srgbClr val="00338D"/>
              </a:solidFill>
              <a:latin typeface="Univers for KPMG Cond" pitchFamily="34" charset="0"/>
            </a:endParaRPr>
          </a:p>
          <a:p>
            <a:pPr marL="88900" marR="0" lvl="0" algn="ctr" defTabSz="914400" eaLnBrk="1" fontAlgn="auto" latinLnBrk="0" hangingPunct="1">
              <a:lnSpc>
                <a:spcPct val="100000"/>
              </a:lnSpc>
              <a:spcBef>
                <a:spcPts val="0"/>
              </a:spcBef>
              <a:spcAft>
                <a:spcPts val="0"/>
              </a:spcAft>
              <a:buClrTx/>
              <a:buSzTx/>
              <a:tabLst/>
              <a:defRPr/>
            </a:pPr>
            <a:r>
              <a:rPr lang="es-ES" sz="2000" kern="0" dirty="0" smtClean="0">
                <a:solidFill>
                  <a:srgbClr val="00338D"/>
                </a:solidFill>
                <a:latin typeface="Univers for KPMG Cond" pitchFamily="34" charset="0"/>
              </a:rPr>
              <a:t>4.000</a:t>
            </a:r>
            <a:r>
              <a:rPr lang="es-ES" kern="0" dirty="0" smtClean="0">
                <a:solidFill>
                  <a:srgbClr val="00338D"/>
                </a:solidFill>
                <a:latin typeface="Univers for KPMG Cond" pitchFamily="34" charset="0"/>
              </a:rPr>
              <a:t> empleos</a:t>
            </a:r>
            <a:endParaRPr lang="es-ES" kern="0" dirty="0">
              <a:solidFill>
                <a:srgbClr val="00338D"/>
              </a:solidFill>
              <a:latin typeface="Univers for KPMG Cond" pitchFamily="34" charset="0"/>
            </a:endParaRPr>
          </a:p>
          <a:p>
            <a:pPr marL="88900" marR="0" lvl="0" algn="ctr" defTabSz="914400" eaLnBrk="1" fontAlgn="auto" latinLnBrk="0" hangingPunct="1">
              <a:lnSpc>
                <a:spcPct val="100000"/>
              </a:lnSpc>
              <a:spcBef>
                <a:spcPts val="0"/>
              </a:spcBef>
              <a:spcAft>
                <a:spcPts val="0"/>
              </a:spcAft>
              <a:buClrTx/>
              <a:buSzTx/>
              <a:tabLst/>
              <a:defRPr/>
            </a:pPr>
            <a:endParaRPr kumimoji="0" lang="es-ES" sz="1050" b="0" i="0" u="none" strike="noStrike" kern="0" cap="none" spc="0" normalizeH="0" baseline="0" noProof="0" dirty="0" smtClean="0">
              <a:ln>
                <a:noFill/>
              </a:ln>
              <a:solidFill>
                <a:srgbClr val="00338D"/>
              </a:solidFill>
              <a:effectLst/>
              <a:uLnTx/>
              <a:uFillTx/>
              <a:latin typeface="Univers for KPMG Cond" pitchFamily="34" charset="0"/>
              <a:ea typeface="+mn-ea"/>
              <a:cs typeface="+mn-cs"/>
            </a:endParaRPr>
          </a:p>
        </p:txBody>
      </p:sp>
      <p:sp>
        <p:nvSpPr>
          <p:cNvPr id="145" name="Rectangle 144"/>
          <p:cNvSpPr/>
          <p:nvPr/>
        </p:nvSpPr>
        <p:spPr>
          <a:xfrm>
            <a:off x="4665510" y="2951412"/>
            <a:ext cx="4586042" cy="1358825"/>
          </a:xfrm>
          <a:prstGeom prst="rect">
            <a:avLst/>
          </a:prstGeom>
          <a:solidFill>
            <a:srgbClr val="00338D">
              <a:alpha val="1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6" name="Oval 145"/>
          <p:cNvSpPr/>
          <p:nvPr/>
        </p:nvSpPr>
        <p:spPr>
          <a:xfrm>
            <a:off x="7134333" y="3036896"/>
            <a:ext cx="324000" cy="324000"/>
          </a:xfrm>
          <a:prstGeom prst="ellipse">
            <a:avLst/>
          </a:prstGeom>
          <a:solidFill>
            <a:srgbClr val="005EB8">
              <a:alpha val="73000"/>
            </a:srgbClr>
          </a:solidFill>
          <a:ln w="12700" cap="rnd"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smtClean="0">
              <a:ln>
                <a:noFill/>
              </a:ln>
              <a:solidFill>
                <a:srgbClr val="FFFFFF"/>
              </a:solidFill>
              <a:effectLst/>
              <a:uLnTx/>
              <a:uFillTx/>
              <a:latin typeface="Arial"/>
              <a:ea typeface="+mn-ea"/>
              <a:cs typeface="+mn-cs"/>
            </a:endParaRPr>
          </a:p>
        </p:txBody>
      </p:sp>
      <p:sp>
        <p:nvSpPr>
          <p:cNvPr id="147" name="Oval 146"/>
          <p:cNvSpPr/>
          <p:nvPr/>
        </p:nvSpPr>
        <p:spPr>
          <a:xfrm>
            <a:off x="7059396" y="3738613"/>
            <a:ext cx="396000" cy="396000"/>
          </a:xfrm>
          <a:prstGeom prst="ellipse">
            <a:avLst/>
          </a:prstGeom>
          <a:solidFill>
            <a:schemeClr val="accent5">
              <a:alpha val="74000"/>
            </a:schemeClr>
          </a:solidFill>
          <a:ln w="12700" cap="rnd"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smtClean="0">
              <a:ln>
                <a:noFill/>
              </a:ln>
              <a:solidFill>
                <a:srgbClr val="FFFFFF"/>
              </a:solidFill>
              <a:effectLst/>
              <a:uLnTx/>
              <a:uFillTx/>
              <a:latin typeface="Arial"/>
              <a:ea typeface="+mn-ea"/>
              <a:cs typeface="+mn-cs"/>
            </a:endParaRPr>
          </a:p>
        </p:txBody>
      </p:sp>
      <p:cxnSp>
        <p:nvCxnSpPr>
          <p:cNvPr id="148" name="Straight Connector 147"/>
          <p:cNvCxnSpPr/>
          <p:nvPr/>
        </p:nvCxnSpPr>
        <p:spPr>
          <a:xfrm>
            <a:off x="7508710" y="3213713"/>
            <a:ext cx="1260000" cy="0"/>
          </a:xfrm>
          <a:prstGeom prst="line">
            <a:avLst/>
          </a:prstGeom>
          <a:noFill/>
          <a:ln w="6350" cap="rnd" cmpd="sng" algn="ctr">
            <a:solidFill>
              <a:srgbClr val="747678"/>
            </a:solidFill>
            <a:prstDash val="solid"/>
          </a:ln>
          <a:effectLst/>
        </p:spPr>
      </p:cxnSp>
      <p:sp>
        <p:nvSpPr>
          <p:cNvPr id="149" name="Oval 148"/>
          <p:cNvSpPr/>
          <p:nvPr/>
        </p:nvSpPr>
        <p:spPr>
          <a:xfrm>
            <a:off x="6643983" y="3194870"/>
            <a:ext cx="684000" cy="684000"/>
          </a:xfrm>
          <a:prstGeom prst="ellipse">
            <a:avLst/>
          </a:prstGeom>
          <a:solidFill>
            <a:srgbClr val="00338D">
              <a:alpha val="80000"/>
            </a:srgbClr>
          </a:solidFill>
          <a:ln w="12700" cap="rnd"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smtClean="0">
              <a:ln>
                <a:noFill/>
              </a:ln>
              <a:solidFill>
                <a:srgbClr val="FFFFFF"/>
              </a:solidFill>
              <a:effectLst/>
              <a:uLnTx/>
              <a:uFillTx/>
              <a:latin typeface="Arial"/>
              <a:ea typeface="+mn-ea"/>
              <a:cs typeface="+mn-cs"/>
            </a:endParaRPr>
          </a:p>
        </p:txBody>
      </p:sp>
      <p:sp>
        <p:nvSpPr>
          <p:cNvPr id="150" name="Rectangle 149"/>
          <p:cNvSpPr/>
          <p:nvPr/>
        </p:nvSpPr>
        <p:spPr>
          <a:xfrm>
            <a:off x="7146943" y="3857260"/>
            <a:ext cx="351387" cy="184666"/>
          </a:xfrm>
          <a:prstGeom prst="rect">
            <a:avLst/>
          </a:prstGeom>
          <a:noFill/>
        </p:spPr>
        <p:txBody>
          <a:bodyPr wrap="square" lIns="0" tIns="0" rIns="0" bIns="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s-ES" sz="1200" kern="0" noProof="0" dirty="0" smtClean="0">
                <a:solidFill>
                  <a:srgbClr val="FFFFFF"/>
                </a:solidFill>
                <a:latin typeface="Univers for KPMG Cond" panose="020B0606020202020204" pitchFamily="34" charset="0"/>
                <a:cs typeface="Arial" pitchFamily="34" charset="0"/>
              </a:rPr>
              <a:t>17</a:t>
            </a:r>
            <a:r>
              <a:rPr kumimoji="0" lang="es-ES" sz="1200" b="0" i="0" u="none" strike="noStrike" kern="0" cap="none" spc="0" normalizeH="0" baseline="0" noProof="0" dirty="0" smtClean="0">
                <a:ln>
                  <a:noFill/>
                </a:ln>
                <a:solidFill>
                  <a:srgbClr val="FFFFFF"/>
                </a:solidFill>
                <a:effectLst/>
                <a:uLnTx/>
                <a:uFillTx/>
                <a:latin typeface="Univers for KPMG Cond" panose="020B0606020202020204" pitchFamily="34" charset="0"/>
                <a:cs typeface="Arial" pitchFamily="34" charset="0"/>
              </a:rPr>
              <a:t>%</a:t>
            </a:r>
            <a:endParaRPr kumimoji="0" lang="es-ES_tradnl" sz="1200" b="0" i="0" u="none" strike="noStrike" kern="0" cap="none" spc="0" normalizeH="0" baseline="0" noProof="0" dirty="0" smtClean="0">
              <a:ln>
                <a:noFill/>
              </a:ln>
              <a:solidFill>
                <a:srgbClr val="FFFFFF"/>
              </a:solidFill>
              <a:effectLst/>
              <a:uLnTx/>
              <a:uFillTx/>
              <a:latin typeface="Univers for KPMG Cond" panose="020B0606020202020204" pitchFamily="34" charset="0"/>
              <a:cs typeface="Arial" pitchFamily="34" charset="0"/>
            </a:endParaRPr>
          </a:p>
        </p:txBody>
      </p:sp>
      <p:sp>
        <p:nvSpPr>
          <p:cNvPr id="151" name="Rectangle 150"/>
          <p:cNvSpPr/>
          <p:nvPr/>
        </p:nvSpPr>
        <p:spPr>
          <a:xfrm>
            <a:off x="7533696" y="2980689"/>
            <a:ext cx="956993" cy="246221"/>
          </a:xfrm>
          <a:prstGeom prst="rect">
            <a:avLst/>
          </a:prstGeom>
          <a:noFill/>
        </p:spPr>
        <p:txBody>
          <a:bodyPr wrap="none" lIns="0" tIns="0" rIns="0" bIns="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s-ES" sz="1600" b="1" kern="0" noProof="0" dirty="0" smtClean="0">
                <a:solidFill>
                  <a:srgbClr val="000000"/>
                </a:solidFill>
                <a:latin typeface="Univers for KPMG Cond" panose="020B0606020202020204" pitchFamily="34" charset="0"/>
                <a:cs typeface="Arial" pitchFamily="34" charset="0"/>
              </a:rPr>
              <a:t>170</a:t>
            </a:r>
            <a:r>
              <a:rPr kumimoji="0" lang="es-ES" sz="1600" b="1" i="0" u="none" strike="noStrike" kern="0" cap="none" spc="0" normalizeH="0" baseline="0" noProof="0" dirty="0" smtClean="0">
                <a:ln>
                  <a:noFill/>
                </a:ln>
                <a:solidFill>
                  <a:srgbClr val="000000"/>
                </a:solidFill>
                <a:effectLst/>
                <a:uLnTx/>
                <a:uFillTx/>
                <a:latin typeface="Univers for KPMG Cond" panose="020B0606020202020204" pitchFamily="34" charset="0"/>
                <a:cs typeface="Arial" pitchFamily="34" charset="0"/>
              </a:rPr>
              <a:t> Empleos</a:t>
            </a:r>
            <a:endParaRPr kumimoji="0" lang="es-ES_tradnl" sz="1600" b="1" i="0" u="none" strike="noStrike" kern="0" cap="none" spc="0" normalizeH="0" baseline="0" noProof="0" dirty="0" smtClean="0">
              <a:ln>
                <a:noFill/>
              </a:ln>
              <a:solidFill>
                <a:srgbClr val="000000"/>
              </a:solidFill>
              <a:effectLst/>
              <a:uLnTx/>
              <a:uFillTx/>
              <a:latin typeface="Univers for KPMG Cond" panose="020B0606020202020204" pitchFamily="34" charset="0"/>
              <a:cs typeface="Arial" pitchFamily="34" charset="0"/>
            </a:endParaRPr>
          </a:p>
        </p:txBody>
      </p:sp>
      <p:sp>
        <p:nvSpPr>
          <p:cNvPr id="152" name="Rectangle 151"/>
          <p:cNvSpPr/>
          <p:nvPr/>
        </p:nvSpPr>
        <p:spPr>
          <a:xfrm>
            <a:off x="7614798" y="3204010"/>
            <a:ext cx="985846" cy="184666"/>
          </a:xfrm>
          <a:prstGeom prst="rect">
            <a:avLst/>
          </a:prstGeom>
          <a:noFill/>
        </p:spPr>
        <p:txBody>
          <a:bodyPr wrap="none" lIns="0" tIns="0" rIns="0" bIns="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1200" b="0" i="0" u="none" strike="noStrike" kern="0" cap="none" spc="0" normalizeH="0" baseline="0" noProof="0" dirty="0" smtClean="0">
                <a:ln>
                  <a:noFill/>
                </a:ln>
                <a:solidFill>
                  <a:srgbClr val="000000"/>
                </a:solidFill>
                <a:effectLst/>
                <a:uLnTx/>
                <a:uFillTx/>
                <a:latin typeface="Univers for KPMG Cond" panose="020B0606020202020204" pitchFamily="34" charset="0"/>
                <a:cs typeface="Arial" pitchFamily="34" charset="0"/>
              </a:rPr>
              <a:t>Impacto indirecto</a:t>
            </a:r>
          </a:p>
        </p:txBody>
      </p:sp>
      <p:cxnSp>
        <p:nvCxnSpPr>
          <p:cNvPr id="153" name="Straight Connector 152"/>
          <p:cNvCxnSpPr/>
          <p:nvPr/>
        </p:nvCxnSpPr>
        <p:spPr>
          <a:xfrm>
            <a:off x="7518756" y="3651795"/>
            <a:ext cx="1296000" cy="0"/>
          </a:xfrm>
          <a:prstGeom prst="line">
            <a:avLst/>
          </a:prstGeom>
          <a:noFill/>
          <a:ln w="6350" cap="rnd" cmpd="sng" algn="ctr">
            <a:solidFill>
              <a:srgbClr val="747678"/>
            </a:solidFill>
            <a:prstDash val="solid"/>
          </a:ln>
          <a:effectLst/>
        </p:spPr>
      </p:cxnSp>
      <p:sp>
        <p:nvSpPr>
          <p:cNvPr id="154" name="Rectangle 153"/>
          <p:cNvSpPr/>
          <p:nvPr/>
        </p:nvSpPr>
        <p:spPr>
          <a:xfrm>
            <a:off x="7514490" y="3419283"/>
            <a:ext cx="1096454" cy="246221"/>
          </a:xfrm>
          <a:prstGeom prst="rect">
            <a:avLst/>
          </a:prstGeom>
          <a:noFill/>
        </p:spPr>
        <p:txBody>
          <a:bodyPr wrap="none" lIns="0" tIns="0" rIns="0" bIns="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s-ES" sz="1600" b="1" kern="0" dirty="0" smtClean="0">
                <a:solidFill>
                  <a:srgbClr val="C00000"/>
                </a:solidFill>
                <a:latin typeface="Univers for KPMG Cond" panose="020B0606020202020204" pitchFamily="34" charset="0"/>
                <a:cs typeface="Arial" pitchFamily="34" charset="0"/>
              </a:rPr>
              <a:t>1.010</a:t>
            </a:r>
            <a:r>
              <a:rPr kumimoji="0" lang="es-ES" sz="1600" b="1" i="0" u="none" strike="noStrike" kern="0" cap="none" spc="0" normalizeH="0" baseline="0" noProof="0" dirty="0" smtClean="0">
                <a:ln>
                  <a:noFill/>
                </a:ln>
                <a:solidFill>
                  <a:srgbClr val="C00000"/>
                </a:solidFill>
                <a:effectLst/>
                <a:uLnTx/>
                <a:uFillTx/>
                <a:latin typeface="Univers for KPMG Cond" panose="020B0606020202020204" pitchFamily="34" charset="0"/>
                <a:cs typeface="Arial" pitchFamily="34" charset="0"/>
              </a:rPr>
              <a:t> Empleos</a:t>
            </a:r>
            <a:endParaRPr kumimoji="0" lang="es-ES_tradnl" sz="1600" b="1" i="0" u="none" strike="noStrike" kern="0" cap="none" spc="0" normalizeH="0" baseline="0" noProof="0" dirty="0" smtClean="0">
              <a:ln>
                <a:noFill/>
              </a:ln>
              <a:solidFill>
                <a:srgbClr val="C00000"/>
              </a:solidFill>
              <a:effectLst/>
              <a:uLnTx/>
              <a:uFillTx/>
              <a:latin typeface="Univers for KPMG Cond" panose="020B0606020202020204" pitchFamily="34" charset="0"/>
              <a:cs typeface="Arial" pitchFamily="34" charset="0"/>
            </a:endParaRPr>
          </a:p>
        </p:txBody>
      </p:sp>
      <p:sp>
        <p:nvSpPr>
          <p:cNvPr id="155" name="Rectangle 154"/>
          <p:cNvSpPr/>
          <p:nvPr/>
        </p:nvSpPr>
        <p:spPr>
          <a:xfrm>
            <a:off x="7594701" y="3646280"/>
            <a:ext cx="881652" cy="184666"/>
          </a:xfrm>
          <a:prstGeom prst="rect">
            <a:avLst/>
          </a:prstGeom>
          <a:noFill/>
        </p:spPr>
        <p:txBody>
          <a:bodyPr wrap="none" lIns="0" tIns="0" rIns="0" bIns="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1200" b="0" i="0" u="none" strike="noStrike" kern="0" cap="none" spc="0" normalizeH="0" baseline="0" noProof="0" dirty="0" smtClean="0">
                <a:ln>
                  <a:noFill/>
                </a:ln>
                <a:solidFill>
                  <a:srgbClr val="000000"/>
                </a:solidFill>
                <a:effectLst/>
                <a:uLnTx/>
                <a:uFillTx/>
                <a:latin typeface="Univers for KPMG Cond" panose="020B0606020202020204" pitchFamily="34" charset="0"/>
                <a:cs typeface="Arial" pitchFamily="34" charset="0"/>
              </a:rPr>
              <a:t>Impacto directo</a:t>
            </a:r>
          </a:p>
        </p:txBody>
      </p:sp>
      <p:sp>
        <p:nvSpPr>
          <p:cNvPr id="156" name="Rectangle 155"/>
          <p:cNvSpPr/>
          <p:nvPr/>
        </p:nvSpPr>
        <p:spPr>
          <a:xfrm>
            <a:off x="7584459" y="3856998"/>
            <a:ext cx="956993" cy="246221"/>
          </a:xfrm>
          <a:prstGeom prst="rect">
            <a:avLst/>
          </a:prstGeom>
          <a:noFill/>
        </p:spPr>
        <p:txBody>
          <a:bodyPr wrap="none" lIns="0" tIns="0" rIns="0" bIns="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s-ES" sz="1600" b="1" kern="0" dirty="0" smtClean="0">
                <a:solidFill>
                  <a:srgbClr val="000000"/>
                </a:solidFill>
                <a:latin typeface="Univers for KPMG Cond" panose="020B0606020202020204" pitchFamily="34" charset="0"/>
                <a:cs typeface="Arial" pitchFamily="34" charset="0"/>
              </a:rPr>
              <a:t>24</a:t>
            </a:r>
            <a:r>
              <a:rPr kumimoji="0" lang="es-ES" sz="1600" b="1" i="0" u="none" strike="noStrike" kern="0" cap="none" spc="0" normalizeH="0" baseline="0" noProof="0" dirty="0" smtClean="0">
                <a:ln>
                  <a:noFill/>
                </a:ln>
                <a:solidFill>
                  <a:srgbClr val="000000"/>
                </a:solidFill>
                <a:effectLst/>
                <a:uLnTx/>
                <a:uFillTx/>
                <a:latin typeface="Univers for KPMG Cond" panose="020B0606020202020204" pitchFamily="34" charset="0"/>
                <a:cs typeface="Arial" pitchFamily="34" charset="0"/>
              </a:rPr>
              <a:t>0 Empleos</a:t>
            </a:r>
            <a:endParaRPr kumimoji="0" lang="es-ES_tradnl" sz="1600" b="1" i="0" u="none" strike="noStrike" kern="0" cap="none" spc="0" normalizeH="0" baseline="0" noProof="0" dirty="0" smtClean="0">
              <a:ln>
                <a:noFill/>
              </a:ln>
              <a:solidFill>
                <a:srgbClr val="000000"/>
              </a:solidFill>
              <a:effectLst/>
              <a:uLnTx/>
              <a:uFillTx/>
              <a:latin typeface="Univers for KPMG Cond" panose="020B0606020202020204" pitchFamily="34" charset="0"/>
              <a:cs typeface="Arial" pitchFamily="34" charset="0"/>
            </a:endParaRPr>
          </a:p>
        </p:txBody>
      </p:sp>
      <p:sp>
        <p:nvSpPr>
          <p:cNvPr id="157" name="Rectangle 156"/>
          <p:cNvSpPr/>
          <p:nvPr/>
        </p:nvSpPr>
        <p:spPr>
          <a:xfrm>
            <a:off x="7614797" y="4080587"/>
            <a:ext cx="973023" cy="184666"/>
          </a:xfrm>
          <a:prstGeom prst="rect">
            <a:avLst/>
          </a:prstGeom>
          <a:noFill/>
        </p:spPr>
        <p:txBody>
          <a:bodyPr wrap="none" lIns="0" tIns="0" rIns="0" bIns="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1200" b="0" i="0" u="none" strike="noStrike" kern="0" cap="none" spc="0" normalizeH="0" baseline="0" noProof="0" dirty="0" smtClean="0">
                <a:ln>
                  <a:noFill/>
                </a:ln>
                <a:solidFill>
                  <a:srgbClr val="000000"/>
                </a:solidFill>
                <a:effectLst/>
                <a:uLnTx/>
                <a:uFillTx/>
                <a:latin typeface="Univers for KPMG Cond" panose="020B0606020202020204" pitchFamily="34" charset="0"/>
                <a:cs typeface="Arial" pitchFamily="34" charset="0"/>
              </a:rPr>
              <a:t>Impacto inducido</a:t>
            </a:r>
          </a:p>
        </p:txBody>
      </p:sp>
      <p:cxnSp>
        <p:nvCxnSpPr>
          <p:cNvPr id="158" name="Straight Connector 157"/>
          <p:cNvCxnSpPr/>
          <p:nvPr/>
        </p:nvCxnSpPr>
        <p:spPr>
          <a:xfrm>
            <a:off x="7518758" y="4102546"/>
            <a:ext cx="1152000" cy="0"/>
          </a:xfrm>
          <a:prstGeom prst="line">
            <a:avLst/>
          </a:prstGeom>
          <a:noFill/>
          <a:ln w="6350" cap="rnd" cmpd="sng" algn="ctr">
            <a:solidFill>
              <a:srgbClr val="747678"/>
            </a:solidFill>
            <a:prstDash val="solid"/>
          </a:ln>
          <a:effectLst/>
        </p:spPr>
      </p:cxnSp>
      <p:sp>
        <p:nvSpPr>
          <p:cNvPr id="159" name="Rectangle 158"/>
          <p:cNvSpPr/>
          <p:nvPr/>
        </p:nvSpPr>
        <p:spPr>
          <a:xfrm>
            <a:off x="7170717" y="3078847"/>
            <a:ext cx="342593" cy="184666"/>
          </a:xfrm>
          <a:prstGeom prst="rect">
            <a:avLst/>
          </a:prstGeom>
          <a:noFill/>
        </p:spPr>
        <p:txBody>
          <a:bodyPr wrap="square" lIns="0" tIns="0" rIns="0" bIns="0" rtlCol="0">
            <a:spAutoFit/>
          </a:bodyPr>
          <a:lstStyle/>
          <a:p>
            <a:pPr lvl="0" defTabSz="914400">
              <a:defRPr/>
            </a:pPr>
            <a:r>
              <a:rPr lang="es-ES" sz="1200" kern="0" dirty="0" smtClean="0">
                <a:solidFill>
                  <a:srgbClr val="FFFFFF"/>
                </a:solidFill>
                <a:latin typeface="Univers for KPMG Cond" panose="020B0606020202020204" pitchFamily="34" charset="0"/>
                <a:cs typeface="Arial" pitchFamily="34" charset="0"/>
              </a:rPr>
              <a:t>12%</a:t>
            </a:r>
            <a:endParaRPr kumimoji="0" lang="es-ES_tradnl" sz="1200" b="0" i="0" u="none" strike="noStrike" kern="0" cap="none" spc="0" normalizeH="0" baseline="0" noProof="0" dirty="0" smtClean="0">
              <a:ln>
                <a:noFill/>
              </a:ln>
              <a:solidFill>
                <a:srgbClr val="FFFFFF"/>
              </a:solidFill>
              <a:effectLst/>
              <a:uLnTx/>
              <a:uFillTx/>
              <a:latin typeface="Univers for KPMG Cond" panose="020B0606020202020204" pitchFamily="34" charset="0"/>
              <a:cs typeface="Arial" pitchFamily="34" charset="0"/>
            </a:endParaRPr>
          </a:p>
        </p:txBody>
      </p:sp>
      <p:sp>
        <p:nvSpPr>
          <p:cNvPr id="160" name="Rectangle 159"/>
          <p:cNvSpPr/>
          <p:nvPr/>
        </p:nvSpPr>
        <p:spPr>
          <a:xfrm>
            <a:off x="6867169" y="3405113"/>
            <a:ext cx="447107" cy="215444"/>
          </a:xfrm>
          <a:prstGeom prst="rect">
            <a:avLst/>
          </a:prstGeom>
          <a:noFill/>
        </p:spPr>
        <p:txBody>
          <a:bodyPr wrap="square" lIns="0" tIns="0" rIns="0" bIns="0" rtlCol="0">
            <a:spAutoFit/>
          </a:bodyPr>
          <a:lstStyle/>
          <a:p>
            <a:pPr lvl="0" defTabSz="914400">
              <a:defRPr/>
            </a:pPr>
            <a:r>
              <a:rPr lang="es-ES" sz="1400" kern="0" dirty="0" smtClean="0">
                <a:solidFill>
                  <a:srgbClr val="FFFFFF"/>
                </a:solidFill>
                <a:latin typeface="Univers for KPMG Cond" panose="020B0606020202020204" pitchFamily="34" charset="0"/>
                <a:cs typeface="Arial" pitchFamily="34" charset="0"/>
              </a:rPr>
              <a:t>71%</a:t>
            </a:r>
            <a:endParaRPr kumimoji="0" lang="es-ES_tradnl" sz="1400" b="0" i="0" u="none" strike="noStrike" kern="0" cap="none" spc="0" normalizeH="0" baseline="0" noProof="0" dirty="0" smtClean="0">
              <a:ln>
                <a:noFill/>
              </a:ln>
              <a:solidFill>
                <a:srgbClr val="FFFFFF"/>
              </a:solidFill>
              <a:effectLst/>
              <a:uLnTx/>
              <a:uFillTx/>
              <a:latin typeface="Univers for KPMG Cond" panose="020B0606020202020204" pitchFamily="34" charset="0"/>
              <a:cs typeface="Arial" pitchFamily="34" charset="0"/>
            </a:endParaRPr>
          </a:p>
        </p:txBody>
      </p:sp>
      <p:sp>
        <p:nvSpPr>
          <p:cNvPr id="161" name="Rectangle 160"/>
          <p:cNvSpPr/>
          <p:nvPr/>
        </p:nvSpPr>
        <p:spPr>
          <a:xfrm>
            <a:off x="4552073" y="2964050"/>
            <a:ext cx="2034456" cy="1418730"/>
          </a:xfrm>
          <a:prstGeom prst="rect">
            <a:avLst/>
          </a:prstGeom>
          <a:noFill/>
          <a:ln w="6350" cap="flat" cmpd="sng" algn="ctr">
            <a:noFill/>
            <a:prstDash val="solid"/>
            <a:miter lim="800000"/>
          </a:ln>
          <a:effectLst/>
          <a:extLst>
            <a:ext uri="{909E8E84-426E-40DD-AFC4-6F175D3DCCD1}">
              <a14:hiddenFill xmlns:a14="http://schemas.microsoft.com/office/drawing/2010/main">
                <a:solidFill>
                  <a:schemeClr val="accent1"/>
                </a:solidFill>
              </a14:hiddenFill>
            </a:ext>
          </a:extLst>
        </p:spPr>
        <p:txBody>
          <a:bodyPr rtlCol="0" anchor="ctr" anchorCtr="0"/>
          <a:lstStyle/>
          <a:p>
            <a:pPr marL="88900" marR="0" lvl="0" algn="ctr" defTabSz="914400" eaLnBrk="1" fontAlgn="auto" latinLnBrk="0" hangingPunct="1">
              <a:lnSpc>
                <a:spcPct val="100000"/>
              </a:lnSpc>
              <a:spcBef>
                <a:spcPts val="0"/>
              </a:spcBef>
              <a:spcAft>
                <a:spcPts val="0"/>
              </a:spcAft>
              <a:buClrTx/>
              <a:buSzTx/>
              <a:tabLst/>
              <a:defRPr/>
            </a:pPr>
            <a:r>
              <a:rPr lang="es-ES_tradnl" sz="1200" kern="0" dirty="0" smtClean="0">
                <a:solidFill>
                  <a:srgbClr val="00338D"/>
                </a:solidFill>
                <a:latin typeface="Univers for KPMG Cond" pitchFamily="34" charset="0"/>
              </a:rPr>
              <a:t>Impacto global en el empleo de una catedral que no es Patrimonio de la Humanidad</a:t>
            </a:r>
            <a:endParaRPr lang="es-ES" sz="1200" kern="0" dirty="0" smtClean="0">
              <a:solidFill>
                <a:srgbClr val="00338D"/>
              </a:solidFill>
              <a:latin typeface="Univers for KPMG Cond" pitchFamily="34" charset="0"/>
            </a:endParaRPr>
          </a:p>
          <a:p>
            <a:pPr marL="88900" marR="0" lvl="0" algn="ctr" defTabSz="914400" eaLnBrk="1" fontAlgn="auto" latinLnBrk="0" hangingPunct="1">
              <a:lnSpc>
                <a:spcPct val="100000"/>
              </a:lnSpc>
              <a:spcBef>
                <a:spcPts val="0"/>
              </a:spcBef>
              <a:spcAft>
                <a:spcPts val="0"/>
              </a:spcAft>
              <a:buClrTx/>
              <a:buSzTx/>
              <a:tabLst/>
              <a:defRPr/>
            </a:pPr>
            <a:r>
              <a:rPr lang="es-ES" sz="2000" kern="0" dirty="0" smtClean="0">
                <a:solidFill>
                  <a:srgbClr val="00338D"/>
                </a:solidFill>
                <a:latin typeface="Univers for KPMG Cond" pitchFamily="34" charset="0"/>
              </a:rPr>
              <a:t>1.420</a:t>
            </a:r>
            <a:r>
              <a:rPr lang="es-ES" kern="0" dirty="0" smtClean="0">
                <a:solidFill>
                  <a:srgbClr val="00338D"/>
                </a:solidFill>
                <a:latin typeface="Univers for KPMG Cond" pitchFamily="34" charset="0"/>
              </a:rPr>
              <a:t> empleos</a:t>
            </a:r>
            <a:endParaRPr lang="es-ES" kern="0" dirty="0">
              <a:solidFill>
                <a:srgbClr val="00338D"/>
              </a:solidFill>
              <a:latin typeface="Univers for KPMG Cond" pitchFamily="34" charset="0"/>
            </a:endParaRPr>
          </a:p>
          <a:p>
            <a:pPr marL="88900" marR="0" lvl="0" algn="ctr" defTabSz="914400" eaLnBrk="1" fontAlgn="auto" latinLnBrk="0" hangingPunct="1">
              <a:lnSpc>
                <a:spcPct val="100000"/>
              </a:lnSpc>
              <a:spcBef>
                <a:spcPts val="0"/>
              </a:spcBef>
              <a:spcAft>
                <a:spcPts val="0"/>
              </a:spcAft>
              <a:buClrTx/>
              <a:buSzTx/>
              <a:tabLst/>
              <a:defRPr/>
            </a:pPr>
            <a:endParaRPr kumimoji="0" lang="es-ES" sz="1050" b="0" i="0" u="none" strike="noStrike" kern="0" cap="none" spc="0" normalizeH="0" baseline="0" noProof="0" dirty="0" smtClean="0">
              <a:ln>
                <a:noFill/>
              </a:ln>
              <a:solidFill>
                <a:srgbClr val="00338D"/>
              </a:solidFill>
              <a:effectLst/>
              <a:uLnTx/>
              <a:uFillTx/>
              <a:latin typeface="Univers for KPMG Cond" pitchFamily="34" charset="0"/>
              <a:ea typeface="+mn-ea"/>
              <a:cs typeface="+mn-cs"/>
            </a:endParaRPr>
          </a:p>
        </p:txBody>
      </p:sp>
      <p:sp>
        <p:nvSpPr>
          <p:cNvPr id="162" name="Rectangle 161"/>
          <p:cNvSpPr/>
          <p:nvPr/>
        </p:nvSpPr>
        <p:spPr>
          <a:xfrm>
            <a:off x="4665510" y="4408616"/>
            <a:ext cx="4586042" cy="1358825"/>
          </a:xfrm>
          <a:prstGeom prst="rect">
            <a:avLst/>
          </a:prstGeom>
          <a:solidFill>
            <a:srgbClr val="00338D">
              <a:alpha val="1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163" name="Group 162"/>
          <p:cNvGrpSpPr/>
          <p:nvPr/>
        </p:nvGrpSpPr>
        <p:grpSpPr>
          <a:xfrm>
            <a:off x="7508710" y="4437893"/>
            <a:ext cx="1306046" cy="1284564"/>
            <a:chOff x="7221479" y="2420754"/>
            <a:chExt cx="3099936" cy="3079632"/>
          </a:xfrm>
        </p:grpSpPr>
        <p:cxnSp>
          <p:nvCxnSpPr>
            <p:cNvPr id="164" name="Straight Connector 163"/>
            <p:cNvCxnSpPr/>
            <p:nvPr/>
          </p:nvCxnSpPr>
          <p:spPr>
            <a:xfrm>
              <a:off x="7221479" y="2979409"/>
              <a:ext cx="2990645" cy="0"/>
            </a:xfrm>
            <a:prstGeom prst="line">
              <a:avLst/>
            </a:prstGeom>
            <a:noFill/>
            <a:ln w="6350" cap="rnd" cmpd="sng" algn="ctr">
              <a:solidFill>
                <a:srgbClr val="747678"/>
              </a:solidFill>
              <a:prstDash val="solid"/>
            </a:ln>
            <a:effectLst/>
          </p:spPr>
        </p:cxnSp>
        <p:sp>
          <p:nvSpPr>
            <p:cNvPr id="165" name="Rectangle 164"/>
            <p:cNvSpPr/>
            <p:nvPr/>
          </p:nvSpPr>
          <p:spPr>
            <a:xfrm>
              <a:off x="7280784" y="2420754"/>
              <a:ext cx="2161111" cy="590294"/>
            </a:xfrm>
            <a:prstGeom prst="rect">
              <a:avLst/>
            </a:prstGeom>
            <a:noFill/>
          </p:spPr>
          <p:txBody>
            <a:bodyPr wrap="none" lIns="0" tIns="0" rIns="0" bIns="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s-ES" sz="1600" b="1" kern="0" noProof="0" dirty="0">
                  <a:solidFill>
                    <a:srgbClr val="000000"/>
                  </a:solidFill>
                  <a:latin typeface="Univers for KPMG Cond" panose="020B0606020202020204" pitchFamily="34" charset="0"/>
                  <a:cs typeface="Arial" pitchFamily="34" charset="0"/>
                </a:rPr>
                <a:t>1</a:t>
              </a:r>
              <a:r>
                <a:rPr lang="es-ES" sz="1600" b="1" kern="0" noProof="0" dirty="0" smtClean="0">
                  <a:solidFill>
                    <a:srgbClr val="000000"/>
                  </a:solidFill>
                  <a:latin typeface="Univers for KPMG Cond" panose="020B0606020202020204" pitchFamily="34" charset="0"/>
                  <a:cs typeface="Arial" pitchFamily="34" charset="0"/>
                </a:rPr>
                <a:t>,7</a:t>
              </a:r>
              <a:r>
                <a:rPr kumimoji="0" lang="es-ES" sz="1600" b="1" i="0" u="none" strike="noStrike" kern="0" cap="none" spc="0" normalizeH="0" baseline="0" noProof="0" dirty="0" smtClean="0">
                  <a:ln>
                    <a:noFill/>
                  </a:ln>
                  <a:solidFill>
                    <a:srgbClr val="000000"/>
                  </a:solidFill>
                  <a:effectLst/>
                  <a:uLnTx/>
                  <a:uFillTx/>
                  <a:latin typeface="Univers for KPMG Cond" panose="020B0606020202020204" pitchFamily="34" charset="0"/>
                  <a:cs typeface="Arial" pitchFamily="34" charset="0"/>
                </a:rPr>
                <a:t> Empleos</a:t>
              </a:r>
              <a:endParaRPr kumimoji="0" lang="es-ES_tradnl" sz="1600" b="1" i="0" u="none" strike="noStrike" kern="0" cap="none" spc="0" normalizeH="0" baseline="0" noProof="0" dirty="0" smtClean="0">
                <a:ln>
                  <a:noFill/>
                </a:ln>
                <a:solidFill>
                  <a:srgbClr val="000000"/>
                </a:solidFill>
                <a:effectLst/>
                <a:uLnTx/>
                <a:uFillTx/>
                <a:latin typeface="Univers for KPMG Cond" panose="020B0606020202020204" pitchFamily="34" charset="0"/>
                <a:cs typeface="Arial" pitchFamily="34" charset="0"/>
              </a:endParaRPr>
            </a:p>
          </p:txBody>
        </p:sp>
        <p:sp>
          <p:nvSpPr>
            <p:cNvPr id="166" name="Rectangle 165"/>
            <p:cNvSpPr/>
            <p:nvPr/>
          </p:nvSpPr>
          <p:spPr>
            <a:xfrm>
              <a:off x="7473281" y="2956147"/>
              <a:ext cx="2339934" cy="442721"/>
            </a:xfrm>
            <a:prstGeom prst="rect">
              <a:avLst/>
            </a:prstGeom>
            <a:noFill/>
          </p:spPr>
          <p:txBody>
            <a:bodyPr wrap="none" lIns="0" tIns="0" rIns="0" bIns="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1200" b="0" i="0" u="none" strike="noStrike" kern="0" cap="none" spc="0" normalizeH="0" baseline="0" noProof="0" dirty="0" smtClean="0">
                  <a:ln>
                    <a:noFill/>
                  </a:ln>
                  <a:solidFill>
                    <a:srgbClr val="000000"/>
                  </a:solidFill>
                  <a:effectLst/>
                  <a:uLnTx/>
                  <a:uFillTx/>
                  <a:latin typeface="Univers for KPMG Cond" panose="020B0606020202020204" pitchFamily="34" charset="0"/>
                  <a:cs typeface="Arial" pitchFamily="34" charset="0"/>
                </a:rPr>
                <a:t>Impacto indirecto</a:t>
              </a:r>
            </a:p>
          </p:txBody>
        </p:sp>
        <p:cxnSp>
          <p:nvCxnSpPr>
            <p:cNvPr id="167" name="Straight Connector 166"/>
            <p:cNvCxnSpPr/>
            <p:nvPr/>
          </p:nvCxnSpPr>
          <p:spPr>
            <a:xfrm>
              <a:off x="7245323" y="4029673"/>
              <a:ext cx="3076092" cy="0"/>
            </a:xfrm>
            <a:prstGeom prst="line">
              <a:avLst/>
            </a:prstGeom>
            <a:noFill/>
            <a:ln w="6350" cap="rnd" cmpd="sng" algn="ctr">
              <a:solidFill>
                <a:srgbClr val="747678"/>
              </a:solidFill>
              <a:prstDash val="solid"/>
            </a:ln>
            <a:effectLst/>
          </p:spPr>
        </p:cxnSp>
        <p:sp>
          <p:nvSpPr>
            <p:cNvPr id="168" name="Rectangle 167"/>
            <p:cNvSpPr/>
            <p:nvPr/>
          </p:nvSpPr>
          <p:spPr>
            <a:xfrm>
              <a:off x="7235198" y="3472245"/>
              <a:ext cx="2381787" cy="590294"/>
            </a:xfrm>
            <a:prstGeom prst="rect">
              <a:avLst/>
            </a:prstGeom>
            <a:noFill/>
          </p:spPr>
          <p:txBody>
            <a:bodyPr wrap="none" lIns="0" tIns="0" rIns="0" bIns="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s-ES" sz="1600" b="1" kern="0" dirty="0" smtClean="0">
                  <a:solidFill>
                    <a:srgbClr val="C00000"/>
                  </a:solidFill>
                  <a:latin typeface="Univers for KPMG Cond" panose="020B0606020202020204" pitchFamily="34" charset="0"/>
                  <a:cs typeface="Arial" pitchFamily="34" charset="0"/>
                </a:rPr>
                <a:t>10</a:t>
              </a:r>
              <a:r>
                <a:rPr lang="es-ES" sz="1600" b="1" kern="0" noProof="0" dirty="0" smtClean="0">
                  <a:solidFill>
                    <a:srgbClr val="C00000"/>
                  </a:solidFill>
                  <a:latin typeface="Univers for KPMG Cond" panose="020B0606020202020204" pitchFamily="34" charset="0"/>
                  <a:cs typeface="Arial" pitchFamily="34" charset="0"/>
                </a:rPr>
                <a:t>,1</a:t>
              </a:r>
              <a:r>
                <a:rPr kumimoji="0" lang="es-ES" sz="1600" b="1" i="0" u="none" strike="noStrike" kern="0" cap="none" spc="0" normalizeH="0" baseline="0" noProof="0" dirty="0" smtClean="0">
                  <a:ln>
                    <a:noFill/>
                  </a:ln>
                  <a:solidFill>
                    <a:srgbClr val="C00000"/>
                  </a:solidFill>
                  <a:effectLst/>
                  <a:uLnTx/>
                  <a:uFillTx/>
                  <a:latin typeface="Univers for KPMG Cond" panose="020B0606020202020204" pitchFamily="34" charset="0"/>
                  <a:cs typeface="Arial" pitchFamily="34" charset="0"/>
                </a:rPr>
                <a:t> Empleos</a:t>
              </a:r>
              <a:endParaRPr kumimoji="0" lang="es-ES_tradnl" sz="1600" b="1" i="0" u="none" strike="noStrike" kern="0" cap="none" spc="0" normalizeH="0" baseline="0" noProof="0" dirty="0" smtClean="0">
                <a:ln>
                  <a:noFill/>
                </a:ln>
                <a:solidFill>
                  <a:srgbClr val="C00000"/>
                </a:solidFill>
                <a:effectLst/>
                <a:uLnTx/>
                <a:uFillTx/>
                <a:latin typeface="Univers for KPMG Cond" panose="020B0606020202020204" pitchFamily="34" charset="0"/>
                <a:cs typeface="Arial" pitchFamily="34" charset="0"/>
              </a:endParaRPr>
            </a:p>
          </p:txBody>
        </p:sp>
        <p:sp>
          <p:nvSpPr>
            <p:cNvPr id="169" name="Rectangle 168"/>
            <p:cNvSpPr/>
            <p:nvPr/>
          </p:nvSpPr>
          <p:spPr>
            <a:xfrm>
              <a:off x="7425581" y="4016451"/>
              <a:ext cx="2092626" cy="442721"/>
            </a:xfrm>
            <a:prstGeom prst="rect">
              <a:avLst/>
            </a:prstGeom>
            <a:noFill/>
          </p:spPr>
          <p:txBody>
            <a:bodyPr wrap="none" lIns="0" tIns="0" rIns="0" bIns="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1200" b="0" i="0" u="none" strike="noStrike" kern="0" cap="none" spc="0" normalizeH="0" baseline="0" noProof="0" dirty="0" smtClean="0">
                  <a:ln>
                    <a:noFill/>
                  </a:ln>
                  <a:solidFill>
                    <a:srgbClr val="000000"/>
                  </a:solidFill>
                  <a:effectLst/>
                  <a:uLnTx/>
                  <a:uFillTx/>
                  <a:latin typeface="Univers for KPMG Cond" panose="020B0606020202020204" pitchFamily="34" charset="0"/>
                  <a:cs typeface="Arial" pitchFamily="34" charset="0"/>
                </a:rPr>
                <a:t>Impacto directo</a:t>
              </a:r>
            </a:p>
          </p:txBody>
        </p:sp>
        <p:sp>
          <p:nvSpPr>
            <p:cNvPr id="170" name="Rectangle 169"/>
            <p:cNvSpPr/>
            <p:nvPr/>
          </p:nvSpPr>
          <p:spPr>
            <a:xfrm>
              <a:off x="7401271" y="4521630"/>
              <a:ext cx="2161111" cy="590294"/>
            </a:xfrm>
            <a:prstGeom prst="rect">
              <a:avLst/>
            </a:prstGeom>
            <a:noFill/>
          </p:spPr>
          <p:txBody>
            <a:bodyPr wrap="none" lIns="0" tIns="0" rIns="0" bIns="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s-ES" sz="1600" b="1" kern="0" dirty="0" smtClean="0">
                  <a:solidFill>
                    <a:srgbClr val="000000"/>
                  </a:solidFill>
                  <a:latin typeface="Univers for KPMG Cond" panose="020B0606020202020204" pitchFamily="34" charset="0"/>
                  <a:cs typeface="Arial" pitchFamily="34" charset="0"/>
                </a:rPr>
                <a:t>2,4 </a:t>
              </a:r>
              <a:r>
                <a:rPr kumimoji="0" lang="es-ES" sz="1600" b="1" i="0" u="none" strike="noStrike" kern="0" cap="none" spc="0" normalizeH="0" baseline="0" noProof="0" dirty="0" smtClean="0">
                  <a:ln>
                    <a:noFill/>
                  </a:ln>
                  <a:solidFill>
                    <a:srgbClr val="000000"/>
                  </a:solidFill>
                  <a:effectLst/>
                  <a:uLnTx/>
                  <a:uFillTx/>
                  <a:latin typeface="Univers for KPMG Cond" panose="020B0606020202020204" pitchFamily="34" charset="0"/>
                  <a:cs typeface="Arial" pitchFamily="34" charset="0"/>
                </a:rPr>
                <a:t>Empleos</a:t>
              </a:r>
              <a:endParaRPr kumimoji="0" lang="es-ES_tradnl" sz="1600" b="1" i="0" u="none" strike="noStrike" kern="0" cap="none" spc="0" normalizeH="0" baseline="0" noProof="0" dirty="0" smtClean="0">
                <a:ln>
                  <a:noFill/>
                </a:ln>
                <a:solidFill>
                  <a:srgbClr val="000000"/>
                </a:solidFill>
                <a:effectLst/>
                <a:uLnTx/>
                <a:uFillTx/>
                <a:latin typeface="Univers for KPMG Cond" panose="020B0606020202020204" pitchFamily="34" charset="0"/>
                <a:cs typeface="Arial" pitchFamily="34" charset="0"/>
              </a:endParaRPr>
            </a:p>
          </p:txBody>
        </p:sp>
        <p:sp>
          <p:nvSpPr>
            <p:cNvPr id="171" name="Rectangle 170"/>
            <p:cNvSpPr/>
            <p:nvPr/>
          </p:nvSpPr>
          <p:spPr>
            <a:xfrm>
              <a:off x="7473279" y="5057665"/>
              <a:ext cx="2309497" cy="442721"/>
            </a:xfrm>
            <a:prstGeom prst="rect">
              <a:avLst/>
            </a:prstGeom>
            <a:noFill/>
          </p:spPr>
          <p:txBody>
            <a:bodyPr wrap="none" lIns="0" tIns="0" rIns="0" bIns="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1200" b="0" i="0" u="none" strike="noStrike" kern="0" cap="none" spc="0" normalizeH="0" baseline="0" noProof="0" dirty="0" smtClean="0">
                  <a:ln>
                    <a:noFill/>
                  </a:ln>
                  <a:solidFill>
                    <a:srgbClr val="000000"/>
                  </a:solidFill>
                  <a:effectLst/>
                  <a:uLnTx/>
                  <a:uFillTx/>
                  <a:latin typeface="Univers for KPMG Cond" panose="020B0606020202020204" pitchFamily="34" charset="0"/>
                  <a:cs typeface="Arial" pitchFamily="34" charset="0"/>
                </a:rPr>
                <a:t>Impacto inducido</a:t>
              </a:r>
            </a:p>
          </p:txBody>
        </p:sp>
        <p:cxnSp>
          <p:nvCxnSpPr>
            <p:cNvPr id="172" name="Straight Connector 171"/>
            <p:cNvCxnSpPr/>
            <p:nvPr/>
          </p:nvCxnSpPr>
          <p:spPr>
            <a:xfrm>
              <a:off x="7245328" y="5110310"/>
              <a:ext cx="2734304" cy="0"/>
            </a:xfrm>
            <a:prstGeom prst="line">
              <a:avLst/>
            </a:prstGeom>
            <a:noFill/>
            <a:ln w="6350" cap="rnd" cmpd="sng" algn="ctr">
              <a:solidFill>
                <a:srgbClr val="747678"/>
              </a:solidFill>
              <a:prstDash val="solid"/>
            </a:ln>
            <a:effectLst/>
          </p:spPr>
        </p:cxnSp>
      </p:grpSp>
      <p:sp>
        <p:nvSpPr>
          <p:cNvPr id="173" name="Rectangle 172"/>
          <p:cNvSpPr/>
          <p:nvPr/>
        </p:nvSpPr>
        <p:spPr>
          <a:xfrm>
            <a:off x="4552073" y="4421254"/>
            <a:ext cx="2034456" cy="1418730"/>
          </a:xfrm>
          <a:prstGeom prst="rect">
            <a:avLst/>
          </a:prstGeom>
          <a:noFill/>
          <a:ln w="6350" cap="flat" cmpd="sng" algn="ctr">
            <a:noFill/>
            <a:prstDash val="solid"/>
            <a:miter lim="800000"/>
          </a:ln>
          <a:effectLst/>
          <a:extLst>
            <a:ext uri="{909E8E84-426E-40DD-AFC4-6F175D3DCCD1}">
              <a14:hiddenFill xmlns:a14="http://schemas.microsoft.com/office/drawing/2010/main">
                <a:solidFill>
                  <a:schemeClr val="accent1"/>
                </a:solidFill>
              </a14:hiddenFill>
            </a:ext>
          </a:extLst>
        </p:spPr>
        <p:txBody>
          <a:bodyPr rtlCol="0" anchor="ctr" anchorCtr="0"/>
          <a:lstStyle/>
          <a:p>
            <a:pPr marL="88900" marR="0" lvl="0" algn="ctr" defTabSz="914400" eaLnBrk="1" fontAlgn="auto" latinLnBrk="0" hangingPunct="1">
              <a:lnSpc>
                <a:spcPct val="100000"/>
              </a:lnSpc>
              <a:spcBef>
                <a:spcPts val="0"/>
              </a:spcBef>
              <a:spcAft>
                <a:spcPts val="0"/>
              </a:spcAft>
              <a:buClrTx/>
              <a:buSzTx/>
              <a:tabLst/>
              <a:defRPr/>
            </a:pPr>
            <a:r>
              <a:rPr lang="es-ES_tradnl" sz="1200" kern="0" dirty="0" smtClean="0">
                <a:solidFill>
                  <a:srgbClr val="00338D"/>
                </a:solidFill>
                <a:latin typeface="Univers for KPMG Cond" pitchFamily="34" charset="0"/>
              </a:rPr>
              <a:t>Impacto global en el empleo de otro bien de interés cultural</a:t>
            </a:r>
            <a:endParaRPr lang="es-ES" sz="1200" kern="0" dirty="0" smtClean="0">
              <a:solidFill>
                <a:srgbClr val="00338D"/>
              </a:solidFill>
              <a:latin typeface="Univers for KPMG Cond" pitchFamily="34" charset="0"/>
            </a:endParaRPr>
          </a:p>
          <a:p>
            <a:pPr marL="88900" marR="0" lvl="0" algn="ctr" defTabSz="914400" eaLnBrk="1" fontAlgn="auto" latinLnBrk="0" hangingPunct="1">
              <a:lnSpc>
                <a:spcPct val="100000"/>
              </a:lnSpc>
              <a:spcBef>
                <a:spcPts val="0"/>
              </a:spcBef>
              <a:spcAft>
                <a:spcPts val="0"/>
              </a:spcAft>
              <a:buClrTx/>
              <a:buSzTx/>
              <a:tabLst/>
              <a:defRPr/>
            </a:pPr>
            <a:r>
              <a:rPr lang="es-ES" sz="2000" kern="0" dirty="0" smtClean="0">
                <a:solidFill>
                  <a:srgbClr val="00338D"/>
                </a:solidFill>
                <a:latin typeface="Univers for KPMG Cond" pitchFamily="34" charset="0"/>
              </a:rPr>
              <a:t>14,2</a:t>
            </a:r>
            <a:r>
              <a:rPr lang="es-ES" kern="0" dirty="0" smtClean="0">
                <a:solidFill>
                  <a:srgbClr val="00338D"/>
                </a:solidFill>
                <a:latin typeface="Univers for KPMG Cond" pitchFamily="34" charset="0"/>
              </a:rPr>
              <a:t> empleos</a:t>
            </a:r>
            <a:endParaRPr lang="es-ES" kern="0" dirty="0">
              <a:solidFill>
                <a:srgbClr val="00338D"/>
              </a:solidFill>
              <a:latin typeface="Univers for KPMG Cond" pitchFamily="34" charset="0"/>
            </a:endParaRPr>
          </a:p>
          <a:p>
            <a:pPr marL="88900" marR="0" lvl="0" algn="ctr" defTabSz="914400" eaLnBrk="1" fontAlgn="auto" latinLnBrk="0" hangingPunct="1">
              <a:lnSpc>
                <a:spcPct val="100000"/>
              </a:lnSpc>
              <a:spcBef>
                <a:spcPts val="0"/>
              </a:spcBef>
              <a:spcAft>
                <a:spcPts val="0"/>
              </a:spcAft>
              <a:buClrTx/>
              <a:buSzTx/>
              <a:tabLst/>
              <a:defRPr/>
            </a:pPr>
            <a:endParaRPr kumimoji="0" lang="es-ES" sz="1050" b="0" i="0" u="none" strike="noStrike" kern="0" cap="none" spc="0" normalizeH="0" baseline="0" noProof="0" dirty="0" smtClean="0">
              <a:ln>
                <a:noFill/>
              </a:ln>
              <a:solidFill>
                <a:srgbClr val="00338D"/>
              </a:solidFill>
              <a:effectLst/>
              <a:uLnTx/>
              <a:uFillTx/>
              <a:latin typeface="Univers for KPMG Cond" pitchFamily="34" charset="0"/>
              <a:ea typeface="+mn-ea"/>
              <a:cs typeface="+mn-cs"/>
            </a:endParaRPr>
          </a:p>
        </p:txBody>
      </p:sp>
      <p:sp>
        <p:nvSpPr>
          <p:cNvPr id="174" name="Oval 173"/>
          <p:cNvSpPr/>
          <p:nvPr/>
        </p:nvSpPr>
        <p:spPr>
          <a:xfrm>
            <a:off x="7084801" y="1594275"/>
            <a:ext cx="324000" cy="324000"/>
          </a:xfrm>
          <a:prstGeom prst="ellipse">
            <a:avLst/>
          </a:prstGeom>
          <a:solidFill>
            <a:srgbClr val="005EB8">
              <a:alpha val="73000"/>
            </a:srgbClr>
          </a:solidFill>
          <a:ln w="12700" cap="rnd"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smtClean="0">
              <a:ln>
                <a:noFill/>
              </a:ln>
              <a:solidFill>
                <a:srgbClr val="FFFFFF"/>
              </a:solidFill>
              <a:effectLst/>
              <a:uLnTx/>
              <a:uFillTx/>
              <a:latin typeface="Arial"/>
              <a:ea typeface="+mn-ea"/>
              <a:cs typeface="+mn-cs"/>
            </a:endParaRPr>
          </a:p>
        </p:txBody>
      </p:sp>
      <p:sp>
        <p:nvSpPr>
          <p:cNvPr id="175" name="Oval 174"/>
          <p:cNvSpPr/>
          <p:nvPr/>
        </p:nvSpPr>
        <p:spPr>
          <a:xfrm>
            <a:off x="7009864" y="2295992"/>
            <a:ext cx="396000" cy="396000"/>
          </a:xfrm>
          <a:prstGeom prst="ellipse">
            <a:avLst/>
          </a:prstGeom>
          <a:solidFill>
            <a:schemeClr val="accent5">
              <a:alpha val="74000"/>
            </a:schemeClr>
          </a:solidFill>
          <a:ln w="12700" cap="rnd"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smtClean="0">
              <a:ln>
                <a:noFill/>
              </a:ln>
              <a:solidFill>
                <a:srgbClr val="FFFFFF"/>
              </a:solidFill>
              <a:effectLst/>
              <a:uLnTx/>
              <a:uFillTx/>
              <a:latin typeface="Arial"/>
              <a:ea typeface="+mn-ea"/>
              <a:cs typeface="+mn-cs"/>
            </a:endParaRPr>
          </a:p>
        </p:txBody>
      </p:sp>
      <p:sp>
        <p:nvSpPr>
          <p:cNvPr id="176" name="Oval 175"/>
          <p:cNvSpPr/>
          <p:nvPr/>
        </p:nvSpPr>
        <p:spPr>
          <a:xfrm>
            <a:off x="6594451" y="1752249"/>
            <a:ext cx="684000" cy="684000"/>
          </a:xfrm>
          <a:prstGeom prst="ellipse">
            <a:avLst/>
          </a:prstGeom>
          <a:solidFill>
            <a:srgbClr val="00338D">
              <a:alpha val="80000"/>
            </a:srgbClr>
          </a:solidFill>
          <a:ln w="12700" cap="rnd"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smtClean="0">
              <a:ln>
                <a:noFill/>
              </a:ln>
              <a:solidFill>
                <a:srgbClr val="FFFFFF"/>
              </a:solidFill>
              <a:effectLst/>
              <a:uLnTx/>
              <a:uFillTx/>
              <a:latin typeface="Arial"/>
              <a:ea typeface="+mn-ea"/>
              <a:cs typeface="+mn-cs"/>
            </a:endParaRPr>
          </a:p>
        </p:txBody>
      </p:sp>
      <p:sp>
        <p:nvSpPr>
          <p:cNvPr id="177" name="Rectangle 176"/>
          <p:cNvSpPr/>
          <p:nvPr/>
        </p:nvSpPr>
        <p:spPr>
          <a:xfrm>
            <a:off x="7098827" y="2405253"/>
            <a:ext cx="351387" cy="184666"/>
          </a:xfrm>
          <a:prstGeom prst="rect">
            <a:avLst/>
          </a:prstGeom>
          <a:noFill/>
        </p:spPr>
        <p:txBody>
          <a:bodyPr wrap="square" lIns="0" tIns="0" rIns="0" bIns="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s-ES" sz="1200" kern="0" noProof="0" dirty="0" smtClean="0">
                <a:solidFill>
                  <a:srgbClr val="FFFFFF"/>
                </a:solidFill>
                <a:latin typeface="Univers for KPMG Cond" panose="020B0606020202020204" pitchFamily="34" charset="0"/>
                <a:cs typeface="Arial" pitchFamily="34" charset="0"/>
              </a:rPr>
              <a:t>17</a:t>
            </a:r>
            <a:r>
              <a:rPr kumimoji="0" lang="es-ES" sz="1200" b="0" i="0" u="none" strike="noStrike" kern="0" cap="none" spc="0" normalizeH="0" baseline="0" noProof="0" dirty="0" smtClean="0">
                <a:ln>
                  <a:noFill/>
                </a:ln>
                <a:solidFill>
                  <a:srgbClr val="FFFFFF"/>
                </a:solidFill>
                <a:effectLst/>
                <a:uLnTx/>
                <a:uFillTx/>
                <a:latin typeface="Univers for KPMG Cond" panose="020B0606020202020204" pitchFamily="34" charset="0"/>
                <a:cs typeface="Arial" pitchFamily="34" charset="0"/>
              </a:rPr>
              <a:t>%</a:t>
            </a:r>
            <a:endParaRPr kumimoji="0" lang="es-ES_tradnl" sz="1200" b="0" i="0" u="none" strike="noStrike" kern="0" cap="none" spc="0" normalizeH="0" baseline="0" noProof="0" dirty="0" smtClean="0">
              <a:ln>
                <a:noFill/>
              </a:ln>
              <a:solidFill>
                <a:srgbClr val="FFFFFF"/>
              </a:solidFill>
              <a:effectLst/>
              <a:uLnTx/>
              <a:uFillTx/>
              <a:latin typeface="Univers for KPMG Cond" panose="020B0606020202020204" pitchFamily="34" charset="0"/>
              <a:cs typeface="Arial" pitchFamily="34" charset="0"/>
            </a:endParaRPr>
          </a:p>
        </p:txBody>
      </p:sp>
      <p:sp>
        <p:nvSpPr>
          <p:cNvPr id="178" name="Rectangle 177"/>
          <p:cNvSpPr/>
          <p:nvPr/>
        </p:nvSpPr>
        <p:spPr>
          <a:xfrm>
            <a:off x="7116779" y="1659123"/>
            <a:ext cx="411713" cy="184666"/>
          </a:xfrm>
          <a:prstGeom prst="rect">
            <a:avLst/>
          </a:prstGeom>
          <a:noFill/>
        </p:spPr>
        <p:txBody>
          <a:bodyPr wrap="square" lIns="0" tIns="0" rIns="0" bIns="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s-ES" sz="1200" kern="0" dirty="0" smtClean="0">
                <a:solidFill>
                  <a:schemeClr val="bg1"/>
                </a:solidFill>
                <a:latin typeface="Univers for KPMG Cond" panose="020B0606020202020204" pitchFamily="34" charset="0"/>
                <a:cs typeface="Arial" pitchFamily="34" charset="0"/>
              </a:rPr>
              <a:t>12</a:t>
            </a:r>
            <a:r>
              <a:rPr kumimoji="0" lang="es-ES" sz="1200" i="0" u="none" strike="noStrike" kern="0" cap="none" spc="0" normalizeH="0" baseline="0" noProof="0" dirty="0" smtClean="0">
                <a:ln>
                  <a:noFill/>
                </a:ln>
                <a:solidFill>
                  <a:schemeClr val="bg1"/>
                </a:solidFill>
                <a:effectLst/>
                <a:uLnTx/>
                <a:uFillTx/>
                <a:latin typeface="Univers for KPMG Cond" panose="020B0606020202020204" pitchFamily="34" charset="0"/>
                <a:cs typeface="Arial" pitchFamily="34" charset="0"/>
              </a:rPr>
              <a:t>%</a:t>
            </a:r>
            <a:endParaRPr kumimoji="0" lang="es-ES_tradnl" sz="1200" i="0" u="none" strike="noStrike" kern="0" cap="none" spc="0" normalizeH="0" baseline="0" noProof="0" dirty="0" smtClean="0">
              <a:ln>
                <a:noFill/>
              </a:ln>
              <a:solidFill>
                <a:schemeClr val="bg1"/>
              </a:solidFill>
              <a:effectLst/>
              <a:uLnTx/>
              <a:uFillTx/>
              <a:latin typeface="Univers for KPMG Cond" panose="020B0606020202020204" pitchFamily="34" charset="0"/>
              <a:cs typeface="Arial" pitchFamily="34" charset="0"/>
            </a:endParaRPr>
          </a:p>
        </p:txBody>
      </p:sp>
      <p:sp>
        <p:nvSpPr>
          <p:cNvPr id="179" name="Rectangle 178"/>
          <p:cNvSpPr/>
          <p:nvPr/>
        </p:nvSpPr>
        <p:spPr>
          <a:xfrm>
            <a:off x="6839674" y="1954368"/>
            <a:ext cx="426686" cy="215444"/>
          </a:xfrm>
          <a:prstGeom prst="rect">
            <a:avLst/>
          </a:prstGeom>
          <a:noFill/>
        </p:spPr>
        <p:txBody>
          <a:bodyPr wrap="square" lIns="0" tIns="0" rIns="0" bIns="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s-ES" sz="1400" kern="0" dirty="0" smtClean="0">
                <a:solidFill>
                  <a:srgbClr val="FFFFFF"/>
                </a:solidFill>
                <a:latin typeface="Univers for KPMG Cond" panose="020B0606020202020204" pitchFamily="34" charset="0"/>
                <a:cs typeface="Arial" pitchFamily="34" charset="0"/>
              </a:rPr>
              <a:t>71</a:t>
            </a:r>
            <a:r>
              <a:rPr kumimoji="0" lang="es-ES" sz="1400" b="0" i="0" u="none" strike="noStrike" kern="0" cap="none" spc="0" normalizeH="0" baseline="0" noProof="0" dirty="0" smtClean="0">
                <a:ln>
                  <a:noFill/>
                </a:ln>
                <a:solidFill>
                  <a:srgbClr val="FFFFFF"/>
                </a:solidFill>
                <a:effectLst/>
                <a:uLnTx/>
                <a:uFillTx/>
                <a:latin typeface="Univers for KPMG Cond" panose="020B0606020202020204" pitchFamily="34" charset="0"/>
                <a:cs typeface="Arial" pitchFamily="34" charset="0"/>
              </a:rPr>
              <a:t>%</a:t>
            </a:r>
            <a:endParaRPr kumimoji="0" lang="es-ES_tradnl" sz="1400" b="0" i="0" u="none" strike="noStrike" kern="0" cap="none" spc="0" normalizeH="0" baseline="0" noProof="0" dirty="0" smtClean="0">
              <a:ln>
                <a:noFill/>
              </a:ln>
              <a:solidFill>
                <a:srgbClr val="FFFFFF"/>
              </a:solidFill>
              <a:effectLst/>
              <a:uLnTx/>
              <a:uFillTx/>
              <a:latin typeface="Univers for KPMG Cond" panose="020B0606020202020204" pitchFamily="34" charset="0"/>
              <a:cs typeface="Arial" pitchFamily="34" charset="0"/>
            </a:endParaRPr>
          </a:p>
        </p:txBody>
      </p:sp>
      <p:sp>
        <p:nvSpPr>
          <p:cNvPr id="180" name="Oval 179"/>
          <p:cNvSpPr/>
          <p:nvPr/>
        </p:nvSpPr>
        <p:spPr>
          <a:xfrm>
            <a:off x="7143297" y="4513177"/>
            <a:ext cx="324000" cy="324000"/>
          </a:xfrm>
          <a:prstGeom prst="ellipse">
            <a:avLst/>
          </a:prstGeom>
          <a:solidFill>
            <a:srgbClr val="005EB8">
              <a:alpha val="73000"/>
            </a:srgbClr>
          </a:solidFill>
          <a:ln w="12700" cap="rnd"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smtClean="0">
              <a:ln>
                <a:noFill/>
              </a:ln>
              <a:solidFill>
                <a:srgbClr val="FFFFFF"/>
              </a:solidFill>
              <a:effectLst/>
              <a:uLnTx/>
              <a:uFillTx/>
              <a:latin typeface="Arial"/>
              <a:ea typeface="+mn-ea"/>
              <a:cs typeface="+mn-cs"/>
            </a:endParaRPr>
          </a:p>
        </p:txBody>
      </p:sp>
      <p:sp>
        <p:nvSpPr>
          <p:cNvPr id="181" name="Oval 180"/>
          <p:cNvSpPr/>
          <p:nvPr/>
        </p:nvSpPr>
        <p:spPr>
          <a:xfrm>
            <a:off x="7068360" y="5214894"/>
            <a:ext cx="396000" cy="396000"/>
          </a:xfrm>
          <a:prstGeom prst="ellipse">
            <a:avLst/>
          </a:prstGeom>
          <a:solidFill>
            <a:schemeClr val="accent5">
              <a:alpha val="74000"/>
            </a:schemeClr>
          </a:solidFill>
          <a:ln w="12700" cap="rnd"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smtClean="0">
              <a:ln>
                <a:noFill/>
              </a:ln>
              <a:solidFill>
                <a:srgbClr val="FFFFFF"/>
              </a:solidFill>
              <a:effectLst/>
              <a:uLnTx/>
              <a:uFillTx/>
              <a:latin typeface="Arial"/>
              <a:ea typeface="+mn-ea"/>
              <a:cs typeface="+mn-cs"/>
            </a:endParaRPr>
          </a:p>
        </p:txBody>
      </p:sp>
      <p:sp>
        <p:nvSpPr>
          <p:cNvPr id="182" name="Oval 181"/>
          <p:cNvSpPr/>
          <p:nvPr/>
        </p:nvSpPr>
        <p:spPr>
          <a:xfrm>
            <a:off x="6652947" y="4671151"/>
            <a:ext cx="684000" cy="684000"/>
          </a:xfrm>
          <a:prstGeom prst="ellipse">
            <a:avLst/>
          </a:prstGeom>
          <a:solidFill>
            <a:srgbClr val="00338D">
              <a:alpha val="80000"/>
            </a:srgbClr>
          </a:solidFill>
          <a:ln w="12700" cap="rnd"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smtClean="0">
              <a:ln>
                <a:noFill/>
              </a:ln>
              <a:solidFill>
                <a:srgbClr val="FFFFFF"/>
              </a:solidFill>
              <a:effectLst/>
              <a:uLnTx/>
              <a:uFillTx/>
              <a:latin typeface="Arial"/>
              <a:ea typeface="+mn-ea"/>
              <a:cs typeface="+mn-cs"/>
            </a:endParaRPr>
          </a:p>
        </p:txBody>
      </p:sp>
      <p:sp>
        <p:nvSpPr>
          <p:cNvPr id="183" name="Rectangle 182"/>
          <p:cNvSpPr/>
          <p:nvPr/>
        </p:nvSpPr>
        <p:spPr>
          <a:xfrm>
            <a:off x="7157323" y="5324155"/>
            <a:ext cx="351387" cy="184666"/>
          </a:xfrm>
          <a:prstGeom prst="rect">
            <a:avLst/>
          </a:prstGeom>
          <a:noFill/>
        </p:spPr>
        <p:txBody>
          <a:bodyPr wrap="square" lIns="0" tIns="0" rIns="0" bIns="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s-ES" sz="1200" kern="0" noProof="0" dirty="0" smtClean="0">
                <a:solidFill>
                  <a:srgbClr val="FFFFFF"/>
                </a:solidFill>
                <a:latin typeface="Univers for KPMG Cond" panose="020B0606020202020204" pitchFamily="34" charset="0"/>
                <a:cs typeface="Arial" pitchFamily="34" charset="0"/>
              </a:rPr>
              <a:t>17</a:t>
            </a:r>
            <a:r>
              <a:rPr kumimoji="0" lang="es-ES" sz="1200" b="0" i="0" u="none" strike="noStrike" kern="0" cap="none" spc="0" normalizeH="0" baseline="0" noProof="0" dirty="0" smtClean="0">
                <a:ln>
                  <a:noFill/>
                </a:ln>
                <a:solidFill>
                  <a:srgbClr val="FFFFFF"/>
                </a:solidFill>
                <a:effectLst/>
                <a:uLnTx/>
                <a:uFillTx/>
                <a:latin typeface="Univers for KPMG Cond" panose="020B0606020202020204" pitchFamily="34" charset="0"/>
                <a:cs typeface="Arial" pitchFamily="34" charset="0"/>
              </a:rPr>
              <a:t>%</a:t>
            </a:r>
            <a:endParaRPr kumimoji="0" lang="es-ES_tradnl" sz="1200" b="0" i="0" u="none" strike="noStrike" kern="0" cap="none" spc="0" normalizeH="0" baseline="0" noProof="0" dirty="0" smtClean="0">
              <a:ln>
                <a:noFill/>
              </a:ln>
              <a:solidFill>
                <a:srgbClr val="FFFFFF"/>
              </a:solidFill>
              <a:effectLst/>
              <a:uLnTx/>
              <a:uFillTx/>
              <a:latin typeface="Univers for KPMG Cond" panose="020B0606020202020204" pitchFamily="34" charset="0"/>
              <a:cs typeface="Arial" pitchFamily="34" charset="0"/>
            </a:endParaRPr>
          </a:p>
        </p:txBody>
      </p:sp>
      <p:sp>
        <p:nvSpPr>
          <p:cNvPr id="184" name="Rectangle 183"/>
          <p:cNvSpPr/>
          <p:nvPr/>
        </p:nvSpPr>
        <p:spPr>
          <a:xfrm>
            <a:off x="7182138" y="4568569"/>
            <a:ext cx="323400" cy="369332"/>
          </a:xfrm>
          <a:prstGeom prst="rect">
            <a:avLst/>
          </a:prstGeom>
          <a:noFill/>
        </p:spPr>
        <p:txBody>
          <a:bodyPr wrap="square" lIns="0" tIns="0" rIns="0" bIns="0" rtlCol="0">
            <a:spAutoFit/>
          </a:bodyPr>
          <a:lstStyle/>
          <a:p>
            <a:pPr defTabSz="914400">
              <a:defRPr/>
            </a:pPr>
            <a:r>
              <a:rPr lang="es-ES" sz="1200" kern="0" dirty="0" smtClean="0">
                <a:solidFill>
                  <a:srgbClr val="FFFFFF"/>
                </a:solidFill>
                <a:latin typeface="Univers for KPMG Cond" panose="020B0606020202020204" pitchFamily="34" charset="0"/>
                <a:cs typeface="Arial" pitchFamily="34" charset="0"/>
              </a:rPr>
              <a:t>12%</a:t>
            </a:r>
            <a:endParaRPr lang="es-ES_tradnl" sz="1200" kern="0" dirty="0">
              <a:solidFill>
                <a:srgbClr val="FFFFFF"/>
              </a:solidFill>
              <a:latin typeface="Univers for KPMG Cond" panose="020B0606020202020204" pitchFamily="34" charset="0"/>
              <a:cs typeface="Arial"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ES_tradnl" sz="1200" b="0" i="0" u="none" strike="noStrike" kern="0" cap="none" spc="0" normalizeH="0" baseline="0" noProof="0" dirty="0" smtClean="0">
              <a:ln>
                <a:noFill/>
              </a:ln>
              <a:solidFill>
                <a:srgbClr val="FFFFFF"/>
              </a:solidFill>
              <a:effectLst/>
              <a:uLnTx/>
              <a:uFillTx/>
              <a:latin typeface="Univers for KPMG Cond" panose="020B0606020202020204" pitchFamily="34" charset="0"/>
              <a:cs typeface="Arial" pitchFamily="34" charset="0"/>
            </a:endParaRPr>
          </a:p>
        </p:txBody>
      </p:sp>
      <p:sp>
        <p:nvSpPr>
          <p:cNvPr id="185" name="Rectangle 184"/>
          <p:cNvSpPr/>
          <p:nvPr/>
        </p:nvSpPr>
        <p:spPr>
          <a:xfrm>
            <a:off x="6865584" y="4904757"/>
            <a:ext cx="400997" cy="430887"/>
          </a:xfrm>
          <a:prstGeom prst="rect">
            <a:avLst/>
          </a:prstGeom>
          <a:noFill/>
        </p:spPr>
        <p:txBody>
          <a:bodyPr wrap="square" lIns="0" tIns="0" rIns="0" bIns="0" rtlCol="0">
            <a:spAutoFit/>
          </a:bodyPr>
          <a:lstStyle/>
          <a:p>
            <a:pPr defTabSz="914400">
              <a:defRPr/>
            </a:pPr>
            <a:r>
              <a:rPr lang="es-ES" sz="1400" kern="0" dirty="0" smtClean="0">
                <a:solidFill>
                  <a:srgbClr val="FFFFFF"/>
                </a:solidFill>
                <a:latin typeface="Univers for KPMG Cond" panose="020B0606020202020204" pitchFamily="34" charset="0"/>
                <a:cs typeface="Arial" pitchFamily="34" charset="0"/>
              </a:rPr>
              <a:t>71</a:t>
            </a:r>
            <a:r>
              <a:rPr lang="es-ES" sz="1400" kern="0" dirty="0">
                <a:solidFill>
                  <a:srgbClr val="FFFFFF"/>
                </a:solidFill>
                <a:latin typeface="Univers for KPMG Cond" panose="020B0606020202020204" pitchFamily="34" charset="0"/>
                <a:cs typeface="Arial" pitchFamily="34" charset="0"/>
              </a:rPr>
              <a:t>%</a:t>
            </a:r>
            <a:endParaRPr lang="es-ES_tradnl" sz="1400" kern="0" dirty="0">
              <a:solidFill>
                <a:srgbClr val="FFFFFF"/>
              </a:solidFill>
              <a:latin typeface="Univers for KPMG Cond" panose="020B0606020202020204" pitchFamily="34" charset="0"/>
              <a:cs typeface="Arial"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ES_tradnl" sz="1400" b="0" i="0" u="none" strike="noStrike" kern="0" cap="none" spc="0" normalizeH="0" baseline="0" noProof="0" dirty="0" smtClean="0">
              <a:ln>
                <a:noFill/>
              </a:ln>
              <a:solidFill>
                <a:srgbClr val="FFFFFF"/>
              </a:solidFill>
              <a:effectLst/>
              <a:uLnTx/>
              <a:uFillTx/>
              <a:latin typeface="Univers for KPMG Cond" panose="020B0606020202020204" pitchFamily="34" charset="0"/>
              <a:cs typeface="Arial" pitchFamily="34" charset="0"/>
            </a:endParaRPr>
          </a:p>
        </p:txBody>
      </p:sp>
      <p:sp>
        <p:nvSpPr>
          <p:cNvPr id="95" name="Text Placeholder 17"/>
          <p:cNvSpPr txBox="1">
            <a:spLocks/>
          </p:cNvSpPr>
          <p:nvPr/>
        </p:nvSpPr>
        <p:spPr>
          <a:xfrm>
            <a:off x="489858" y="5822837"/>
            <a:ext cx="9198152" cy="445754"/>
          </a:xfrm>
          <a:prstGeom prst="rect">
            <a:avLst/>
          </a:prstGeom>
        </p:spPr>
        <p:txBody>
          <a:bodyPr/>
          <a:lstStyle>
            <a:lvl1pPr eaLnBrk="1" hangingPunct="1">
              <a:spcAft>
                <a:spcPts val="600"/>
              </a:spcAft>
              <a:defRPr sz="1000" b="1" i="0">
                <a:solidFill>
                  <a:schemeClr val="tx2"/>
                </a:solidFill>
                <a:latin typeface="+mn-lt"/>
                <a:cs typeface="Arial" panose="020B0604020202020204" pitchFamily="34" charset="0"/>
              </a:defRPr>
            </a:lvl1pPr>
            <a:lvl2pPr marL="0" indent="0" eaLnBrk="1" hangingPunct="1">
              <a:spcAft>
                <a:spcPts val="600"/>
              </a:spcAft>
              <a:buFontTx/>
              <a:buNone/>
              <a:defRPr sz="1000" b="0" i="0">
                <a:solidFill>
                  <a:schemeClr val="tx2"/>
                </a:solidFill>
                <a:latin typeface="+mn-lt"/>
                <a:cs typeface="Arial" panose="020B0604020202020204" pitchFamily="34" charset="0"/>
              </a:defRPr>
            </a:lvl2pPr>
            <a:lvl3pPr marL="285750" indent="-283464" algn="l" eaLnBrk="1" hangingPunct="1">
              <a:spcAft>
                <a:spcPts val="600"/>
              </a:spcAft>
              <a:buClrTx/>
              <a:buFont typeface="Univers for KPMG Light" panose="020B0403020202020204" pitchFamily="34" charset="0"/>
              <a:buChar char="—"/>
              <a:defRPr sz="1000" b="0" i="0">
                <a:solidFill>
                  <a:schemeClr val="tx2"/>
                </a:solidFill>
                <a:latin typeface="+mn-lt"/>
                <a:cs typeface="Arial" panose="020B0604020202020204" pitchFamily="34" charset="0"/>
              </a:defRPr>
            </a:lvl3pPr>
            <a:lvl4pPr marL="576000" indent="-228600" algn="l" eaLnBrk="1" hangingPunct="1">
              <a:spcAft>
                <a:spcPts val="600"/>
              </a:spcAft>
              <a:buFont typeface="Univers for KPMG Light" panose="020B0403020202020204" pitchFamily="34" charset="0"/>
              <a:buChar char="-"/>
              <a:defRPr sz="1000" b="0" i="0">
                <a:solidFill>
                  <a:schemeClr val="tx2"/>
                </a:solidFill>
                <a:latin typeface="+mn-lt"/>
                <a:cs typeface="Arial" panose="020B0604020202020204" pitchFamily="34" charset="0"/>
              </a:defRPr>
            </a:lvl4pPr>
            <a:lvl5pPr marL="824400" indent="-283464" algn="l" eaLnBrk="1" hangingPunct="1">
              <a:spcAft>
                <a:spcPts val="600"/>
              </a:spcAft>
              <a:buFont typeface="Univers for KPMG Light" panose="020B0403020202020204" pitchFamily="34" charset="0"/>
              <a:buChar char="—"/>
              <a:defRPr sz="1000" b="0" i="0">
                <a:solidFill>
                  <a:schemeClr val="tx2"/>
                </a:solidFill>
                <a:latin typeface="+mn-lt"/>
                <a:cs typeface="Arial" panose="020B0604020202020204" pitchFamily="34" charset="0"/>
              </a:defRPr>
            </a:lvl5pPr>
            <a:lvl6pPr marL="1098000" indent="-228600" algn="l" eaLnBrk="1" hangingPunct="1">
              <a:spcAft>
                <a:spcPts val="600"/>
              </a:spcAft>
              <a:buFont typeface="Univers for KPMG Light" panose="020B0403020202020204" pitchFamily="34" charset="0"/>
              <a:buChar char="-"/>
              <a:defRPr sz="1000" baseline="0">
                <a:solidFill>
                  <a:schemeClr val="tx2"/>
                </a:solidFill>
                <a:latin typeface="+mn-lt"/>
              </a:defRPr>
            </a:lvl6pPr>
            <a:lvl7pPr marL="1371600" indent="-283464" algn="l" eaLnBrk="1" hangingPunct="1">
              <a:spcAft>
                <a:spcPts val="600"/>
              </a:spcAft>
              <a:buFont typeface="Univers for KPMG Light" panose="020B0403020202020204" pitchFamily="34" charset="0"/>
              <a:buChar char="—"/>
              <a:defRPr sz="1000">
                <a:solidFill>
                  <a:schemeClr val="tx2"/>
                </a:solidFill>
                <a:latin typeface="+mn-lt"/>
              </a:defRPr>
            </a:lvl7pPr>
            <a:lvl8pPr marL="1645200" indent="-230400" algn="l" eaLnBrk="1" hangingPunct="1">
              <a:spcAft>
                <a:spcPts val="600"/>
              </a:spcAft>
              <a:buFont typeface="Univers for KPMG Light" panose="020B0403020202020204" pitchFamily="34" charset="0"/>
              <a:buChar char="-"/>
              <a:defRPr sz="1000">
                <a:solidFill>
                  <a:schemeClr val="tx2"/>
                </a:solidFill>
                <a:latin typeface="+mn-lt"/>
              </a:defRPr>
            </a:lvl8pPr>
            <a:lvl9pPr marL="2152650" indent="-283464" algn="l" eaLnBrk="1" hangingPunct="1">
              <a:spcAft>
                <a:spcPts val="600"/>
              </a:spcAft>
              <a:buFont typeface="Univers for KPMG Light" panose="020B0403020202020204" pitchFamily="34" charset="0"/>
              <a:buChar char="—"/>
              <a:defRPr sz="1000">
                <a:solidFill>
                  <a:srgbClr val="00338D"/>
                </a:solidFill>
                <a:latin typeface="+mn-lt"/>
              </a:defRPr>
            </a:lvl9pPr>
          </a:lstStyle>
          <a:p>
            <a:pPr defTabSz="914400"/>
            <a:r>
              <a:rPr lang="es-ES" b="0" kern="0" dirty="0" smtClean="0">
                <a:solidFill>
                  <a:schemeClr val="tx1">
                    <a:lumMod val="65000"/>
                    <a:lumOff val="35000"/>
                  </a:schemeClr>
                </a:solidFill>
                <a:latin typeface="Univers for KPMG Cond" panose="020B0606020202020204" pitchFamily="34" charset="0"/>
              </a:rPr>
              <a:t>Estimaciones </a:t>
            </a:r>
            <a:r>
              <a:rPr lang="es-ES" b="0" kern="0" dirty="0">
                <a:solidFill>
                  <a:schemeClr val="tx1">
                    <a:lumMod val="65000"/>
                    <a:lumOff val="35000"/>
                  </a:schemeClr>
                </a:solidFill>
                <a:latin typeface="Univers for KPMG Cond" panose="020B0606020202020204" pitchFamily="34" charset="0"/>
              </a:rPr>
              <a:t>para el año 2014 en base a la información </a:t>
            </a:r>
            <a:r>
              <a:rPr lang="es-ES" b="0" kern="0" dirty="0" smtClean="0">
                <a:solidFill>
                  <a:schemeClr val="tx1">
                    <a:lumMod val="65000"/>
                    <a:lumOff val="35000"/>
                  </a:schemeClr>
                </a:solidFill>
                <a:latin typeface="Univers for KPMG Cond" panose="020B0606020202020204" pitchFamily="34" charset="0"/>
              </a:rPr>
              <a:t>disponible. Se </a:t>
            </a:r>
            <a:r>
              <a:rPr lang="es-ES" b="0" kern="0" dirty="0">
                <a:solidFill>
                  <a:schemeClr val="tx1">
                    <a:lumMod val="65000"/>
                    <a:lumOff val="35000"/>
                  </a:schemeClr>
                </a:solidFill>
                <a:latin typeface="Univers for KPMG Cond" panose="020B0606020202020204" pitchFamily="34" charset="0"/>
              </a:rPr>
              <a:t>ha utilizado información da las encuestas Familitur y Egatur del Instituto Nacional de estadística (INE), de la Conferencia Episcopal Española (CEE), y de las listas de Catedrales de España y de Patrimonio Mundial de la Humanidad. Se ha utilizado el marco Input-Output para calcular el impacto indirecto e </a:t>
            </a:r>
            <a:r>
              <a:rPr lang="es-ES" b="0" kern="0" dirty="0" smtClean="0">
                <a:solidFill>
                  <a:schemeClr val="tx1">
                    <a:lumMod val="65000"/>
                    <a:lumOff val="35000"/>
                  </a:schemeClr>
                </a:solidFill>
                <a:latin typeface="Univers for KPMG Cond" panose="020B0606020202020204" pitchFamily="34" charset="0"/>
              </a:rPr>
              <a:t>inducido. </a:t>
            </a:r>
            <a:endParaRPr lang="es-ES" b="0" kern="0" dirty="0">
              <a:solidFill>
                <a:schemeClr val="tx1">
                  <a:lumMod val="65000"/>
                  <a:lumOff val="35000"/>
                </a:schemeClr>
              </a:solidFill>
              <a:latin typeface="Univers for KPMG Cond" panose="020B0606020202020204" pitchFamily="34" charset="0"/>
            </a:endParaRPr>
          </a:p>
        </p:txBody>
      </p:sp>
      <p:sp>
        <p:nvSpPr>
          <p:cNvPr id="186" name="Title 3"/>
          <p:cNvSpPr txBox="1">
            <a:spLocks/>
          </p:cNvSpPr>
          <p:nvPr/>
        </p:nvSpPr>
        <p:spPr>
          <a:xfrm>
            <a:off x="825499" y="210145"/>
            <a:ext cx="8255002" cy="725086"/>
          </a:xfrm>
          <a:prstGeom prst="rect">
            <a:avLst/>
          </a:prstGeom>
          <a:noFill/>
        </p:spPr>
        <p:txBody>
          <a:bodyPr vert="horz" lIns="0" tIns="0" rIns="0" bIns="0" rtlCol="0" anchor="b" anchorCtr="0">
            <a:noAutofit/>
          </a:bodyPr>
          <a:lstStyle>
            <a:lvl1pPr eaLnBrk="1" hangingPunct="1">
              <a:lnSpc>
                <a:spcPct val="70000"/>
              </a:lnSpc>
              <a:defRPr sz="5400" b="0" i="0">
                <a:solidFill>
                  <a:srgbClr val="00338D"/>
                </a:solidFill>
                <a:latin typeface="+mj-lt"/>
                <a:cs typeface="KPMG Extralight"/>
              </a:defRPr>
            </a:lvl1pPr>
          </a:lstStyle>
          <a:p>
            <a:pPr defTabSz="914400"/>
            <a:r>
              <a:rPr lang="es-ES" sz="4400" kern="0" smtClean="0"/>
              <a:t>Impacto económico del patrimonio con interés cultural</a:t>
            </a:r>
            <a:endParaRPr lang="es-ES" sz="4400" kern="0" dirty="0"/>
          </a:p>
        </p:txBody>
      </p:sp>
    </p:spTree>
    <p:extLst>
      <p:ext uri="{BB962C8B-B14F-4D97-AF65-F5344CB8AC3E}">
        <p14:creationId xmlns:p14="http://schemas.microsoft.com/office/powerpoint/2010/main" val="220272616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6"/>
                                        </p:tgtEl>
                                        <p:attrNameLst>
                                          <p:attrName>style.visibility</p:attrName>
                                        </p:attrNameLst>
                                      </p:cBhvr>
                                      <p:to>
                                        <p:strVal val="visible"/>
                                      </p:to>
                                    </p:set>
                                    <p:animEffect transition="in" filter="fade">
                                      <p:cBhvr>
                                        <p:cTn id="7" dur="500"/>
                                        <p:tgtEl>
                                          <p:spTgt spid="10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7"/>
                                        </p:tgtEl>
                                        <p:attrNameLst>
                                          <p:attrName>style.visibility</p:attrName>
                                        </p:attrNameLst>
                                      </p:cBhvr>
                                      <p:to>
                                        <p:strVal val="visible"/>
                                      </p:to>
                                    </p:set>
                                    <p:animEffect transition="in" filter="fade">
                                      <p:cBhvr>
                                        <p:cTn id="10" dur="500"/>
                                        <p:tgtEl>
                                          <p:spTgt spid="107"/>
                                        </p:tgtEl>
                                      </p:cBhvr>
                                    </p:animEffect>
                                  </p:childTnLst>
                                </p:cTn>
                              </p:par>
                              <p:par>
                                <p:cTn id="11" presetID="10" presetClass="entr" presetSubtype="0" fill="hold" nodeType="withEffect">
                                  <p:stCondLst>
                                    <p:cond delay="0"/>
                                  </p:stCondLst>
                                  <p:childTnLst>
                                    <p:set>
                                      <p:cBhvr>
                                        <p:cTn id="12" dur="1" fill="hold">
                                          <p:stCondLst>
                                            <p:cond delay="0"/>
                                          </p:stCondLst>
                                        </p:cTn>
                                        <p:tgtEl>
                                          <p:spTgt spid="108"/>
                                        </p:tgtEl>
                                        <p:attrNameLst>
                                          <p:attrName>style.visibility</p:attrName>
                                        </p:attrNameLst>
                                      </p:cBhvr>
                                      <p:to>
                                        <p:strVal val="visible"/>
                                      </p:to>
                                    </p:set>
                                    <p:animEffect transition="in" filter="fade">
                                      <p:cBhvr>
                                        <p:cTn id="13" dur="500"/>
                                        <p:tgtEl>
                                          <p:spTgt spid="108"/>
                                        </p:tgtEl>
                                      </p:cBhvr>
                                    </p:animEffect>
                                  </p:childTnLst>
                                </p:cTn>
                              </p:par>
                              <p:par>
                                <p:cTn id="14" presetID="10" presetClass="entr" presetSubtype="0" fill="hold" nodeType="withEffect">
                                  <p:stCondLst>
                                    <p:cond delay="0"/>
                                  </p:stCondLst>
                                  <p:childTnLst>
                                    <p:set>
                                      <p:cBhvr>
                                        <p:cTn id="15" dur="1" fill="hold">
                                          <p:stCondLst>
                                            <p:cond delay="0"/>
                                          </p:stCondLst>
                                        </p:cTn>
                                        <p:tgtEl>
                                          <p:spTgt spid="130"/>
                                        </p:tgtEl>
                                        <p:attrNameLst>
                                          <p:attrName>style.visibility</p:attrName>
                                        </p:attrNameLst>
                                      </p:cBhvr>
                                      <p:to>
                                        <p:strVal val="visible"/>
                                      </p:to>
                                    </p:set>
                                    <p:animEffect transition="in" filter="fade">
                                      <p:cBhvr>
                                        <p:cTn id="16" dur="500"/>
                                        <p:tgtEl>
                                          <p:spTgt spid="13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45"/>
                                        </p:tgtEl>
                                        <p:attrNameLst>
                                          <p:attrName>style.visibility</p:attrName>
                                        </p:attrNameLst>
                                      </p:cBhvr>
                                      <p:to>
                                        <p:strVal val="visible"/>
                                      </p:to>
                                    </p:set>
                                    <p:animEffect transition="in" filter="fade">
                                      <p:cBhvr>
                                        <p:cTn id="19" dur="500"/>
                                        <p:tgtEl>
                                          <p:spTgt spid="145"/>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46"/>
                                        </p:tgtEl>
                                        <p:attrNameLst>
                                          <p:attrName>style.visibility</p:attrName>
                                        </p:attrNameLst>
                                      </p:cBhvr>
                                      <p:to>
                                        <p:strVal val="visible"/>
                                      </p:to>
                                    </p:set>
                                    <p:animEffect transition="in" filter="fade">
                                      <p:cBhvr>
                                        <p:cTn id="22" dur="500"/>
                                        <p:tgtEl>
                                          <p:spTgt spid="14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47"/>
                                        </p:tgtEl>
                                        <p:attrNameLst>
                                          <p:attrName>style.visibility</p:attrName>
                                        </p:attrNameLst>
                                      </p:cBhvr>
                                      <p:to>
                                        <p:strVal val="visible"/>
                                      </p:to>
                                    </p:set>
                                    <p:animEffect transition="in" filter="fade">
                                      <p:cBhvr>
                                        <p:cTn id="25" dur="500"/>
                                        <p:tgtEl>
                                          <p:spTgt spid="147"/>
                                        </p:tgtEl>
                                      </p:cBhvr>
                                    </p:animEffect>
                                  </p:childTnLst>
                                </p:cTn>
                              </p:par>
                              <p:par>
                                <p:cTn id="26" presetID="10" presetClass="entr" presetSubtype="0" fill="hold" nodeType="withEffect">
                                  <p:stCondLst>
                                    <p:cond delay="0"/>
                                  </p:stCondLst>
                                  <p:childTnLst>
                                    <p:set>
                                      <p:cBhvr>
                                        <p:cTn id="27" dur="1" fill="hold">
                                          <p:stCondLst>
                                            <p:cond delay="0"/>
                                          </p:stCondLst>
                                        </p:cTn>
                                        <p:tgtEl>
                                          <p:spTgt spid="148"/>
                                        </p:tgtEl>
                                        <p:attrNameLst>
                                          <p:attrName>style.visibility</p:attrName>
                                        </p:attrNameLst>
                                      </p:cBhvr>
                                      <p:to>
                                        <p:strVal val="visible"/>
                                      </p:to>
                                    </p:set>
                                    <p:animEffect transition="in" filter="fade">
                                      <p:cBhvr>
                                        <p:cTn id="28" dur="500"/>
                                        <p:tgtEl>
                                          <p:spTgt spid="148"/>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49"/>
                                        </p:tgtEl>
                                        <p:attrNameLst>
                                          <p:attrName>style.visibility</p:attrName>
                                        </p:attrNameLst>
                                      </p:cBhvr>
                                      <p:to>
                                        <p:strVal val="visible"/>
                                      </p:to>
                                    </p:set>
                                    <p:animEffect transition="in" filter="fade">
                                      <p:cBhvr>
                                        <p:cTn id="31" dur="500"/>
                                        <p:tgtEl>
                                          <p:spTgt spid="149"/>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50"/>
                                        </p:tgtEl>
                                        <p:attrNameLst>
                                          <p:attrName>style.visibility</p:attrName>
                                        </p:attrNameLst>
                                      </p:cBhvr>
                                      <p:to>
                                        <p:strVal val="visible"/>
                                      </p:to>
                                    </p:set>
                                    <p:animEffect transition="in" filter="fade">
                                      <p:cBhvr>
                                        <p:cTn id="34" dur="500"/>
                                        <p:tgtEl>
                                          <p:spTgt spid="150"/>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51"/>
                                        </p:tgtEl>
                                        <p:attrNameLst>
                                          <p:attrName>style.visibility</p:attrName>
                                        </p:attrNameLst>
                                      </p:cBhvr>
                                      <p:to>
                                        <p:strVal val="visible"/>
                                      </p:to>
                                    </p:set>
                                    <p:animEffect transition="in" filter="fade">
                                      <p:cBhvr>
                                        <p:cTn id="37" dur="500"/>
                                        <p:tgtEl>
                                          <p:spTgt spid="151"/>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52"/>
                                        </p:tgtEl>
                                        <p:attrNameLst>
                                          <p:attrName>style.visibility</p:attrName>
                                        </p:attrNameLst>
                                      </p:cBhvr>
                                      <p:to>
                                        <p:strVal val="visible"/>
                                      </p:to>
                                    </p:set>
                                    <p:animEffect transition="in" filter="fade">
                                      <p:cBhvr>
                                        <p:cTn id="40" dur="500"/>
                                        <p:tgtEl>
                                          <p:spTgt spid="152"/>
                                        </p:tgtEl>
                                      </p:cBhvr>
                                    </p:animEffect>
                                  </p:childTnLst>
                                </p:cTn>
                              </p:par>
                              <p:par>
                                <p:cTn id="41" presetID="10" presetClass="entr" presetSubtype="0" fill="hold" nodeType="withEffect">
                                  <p:stCondLst>
                                    <p:cond delay="0"/>
                                  </p:stCondLst>
                                  <p:childTnLst>
                                    <p:set>
                                      <p:cBhvr>
                                        <p:cTn id="42" dur="1" fill="hold">
                                          <p:stCondLst>
                                            <p:cond delay="0"/>
                                          </p:stCondLst>
                                        </p:cTn>
                                        <p:tgtEl>
                                          <p:spTgt spid="153"/>
                                        </p:tgtEl>
                                        <p:attrNameLst>
                                          <p:attrName>style.visibility</p:attrName>
                                        </p:attrNameLst>
                                      </p:cBhvr>
                                      <p:to>
                                        <p:strVal val="visible"/>
                                      </p:to>
                                    </p:set>
                                    <p:animEffect transition="in" filter="fade">
                                      <p:cBhvr>
                                        <p:cTn id="43" dur="500"/>
                                        <p:tgtEl>
                                          <p:spTgt spid="153"/>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54"/>
                                        </p:tgtEl>
                                        <p:attrNameLst>
                                          <p:attrName>style.visibility</p:attrName>
                                        </p:attrNameLst>
                                      </p:cBhvr>
                                      <p:to>
                                        <p:strVal val="visible"/>
                                      </p:to>
                                    </p:set>
                                    <p:animEffect transition="in" filter="fade">
                                      <p:cBhvr>
                                        <p:cTn id="46" dur="500"/>
                                        <p:tgtEl>
                                          <p:spTgt spid="154"/>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55"/>
                                        </p:tgtEl>
                                        <p:attrNameLst>
                                          <p:attrName>style.visibility</p:attrName>
                                        </p:attrNameLst>
                                      </p:cBhvr>
                                      <p:to>
                                        <p:strVal val="visible"/>
                                      </p:to>
                                    </p:set>
                                    <p:animEffect transition="in" filter="fade">
                                      <p:cBhvr>
                                        <p:cTn id="49" dur="500"/>
                                        <p:tgtEl>
                                          <p:spTgt spid="155"/>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156"/>
                                        </p:tgtEl>
                                        <p:attrNameLst>
                                          <p:attrName>style.visibility</p:attrName>
                                        </p:attrNameLst>
                                      </p:cBhvr>
                                      <p:to>
                                        <p:strVal val="visible"/>
                                      </p:to>
                                    </p:set>
                                    <p:animEffect transition="in" filter="fade">
                                      <p:cBhvr>
                                        <p:cTn id="52" dur="500"/>
                                        <p:tgtEl>
                                          <p:spTgt spid="156"/>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57"/>
                                        </p:tgtEl>
                                        <p:attrNameLst>
                                          <p:attrName>style.visibility</p:attrName>
                                        </p:attrNameLst>
                                      </p:cBhvr>
                                      <p:to>
                                        <p:strVal val="visible"/>
                                      </p:to>
                                    </p:set>
                                    <p:animEffect transition="in" filter="fade">
                                      <p:cBhvr>
                                        <p:cTn id="55" dur="500"/>
                                        <p:tgtEl>
                                          <p:spTgt spid="157"/>
                                        </p:tgtEl>
                                      </p:cBhvr>
                                    </p:animEffect>
                                  </p:childTnLst>
                                </p:cTn>
                              </p:par>
                              <p:par>
                                <p:cTn id="56" presetID="10" presetClass="entr" presetSubtype="0" fill="hold" nodeType="withEffect">
                                  <p:stCondLst>
                                    <p:cond delay="0"/>
                                  </p:stCondLst>
                                  <p:childTnLst>
                                    <p:set>
                                      <p:cBhvr>
                                        <p:cTn id="57" dur="1" fill="hold">
                                          <p:stCondLst>
                                            <p:cond delay="0"/>
                                          </p:stCondLst>
                                        </p:cTn>
                                        <p:tgtEl>
                                          <p:spTgt spid="158"/>
                                        </p:tgtEl>
                                        <p:attrNameLst>
                                          <p:attrName>style.visibility</p:attrName>
                                        </p:attrNameLst>
                                      </p:cBhvr>
                                      <p:to>
                                        <p:strVal val="visible"/>
                                      </p:to>
                                    </p:set>
                                    <p:animEffect transition="in" filter="fade">
                                      <p:cBhvr>
                                        <p:cTn id="58" dur="500"/>
                                        <p:tgtEl>
                                          <p:spTgt spid="158"/>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159"/>
                                        </p:tgtEl>
                                        <p:attrNameLst>
                                          <p:attrName>style.visibility</p:attrName>
                                        </p:attrNameLst>
                                      </p:cBhvr>
                                      <p:to>
                                        <p:strVal val="visible"/>
                                      </p:to>
                                    </p:set>
                                    <p:animEffect transition="in" filter="fade">
                                      <p:cBhvr>
                                        <p:cTn id="61" dur="500"/>
                                        <p:tgtEl>
                                          <p:spTgt spid="159"/>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160"/>
                                        </p:tgtEl>
                                        <p:attrNameLst>
                                          <p:attrName>style.visibility</p:attrName>
                                        </p:attrNameLst>
                                      </p:cBhvr>
                                      <p:to>
                                        <p:strVal val="visible"/>
                                      </p:to>
                                    </p:set>
                                    <p:animEffect transition="in" filter="fade">
                                      <p:cBhvr>
                                        <p:cTn id="64" dur="500"/>
                                        <p:tgtEl>
                                          <p:spTgt spid="160"/>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161"/>
                                        </p:tgtEl>
                                        <p:attrNameLst>
                                          <p:attrName>style.visibility</p:attrName>
                                        </p:attrNameLst>
                                      </p:cBhvr>
                                      <p:to>
                                        <p:strVal val="visible"/>
                                      </p:to>
                                    </p:set>
                                    <p:animEffect transition="in" filter="fade">
                                      <p:cBhvr>
                                        <p:cTn id="67" dur="500"/>
                                        <p:tgtEl>
                                          <p:spTgt spid="161"/>
                                        </p:tgtEl>
                                      </p:cBhvr>
                                    </p:animEffect>
                                  </p:childTnLst>
                                </p:cTn>
                              </p:par>
                              <p:par>
                                <p:cTn id="68" presetID="10" presetClass="entr" presetSubtype="0" fill="hold" nodeType="withEffect">
                                  <p:stCondLst>
                                    <p:cond delay="0"/>
                                  </p:stCondLst>
                                  <p:childTnLst>
                                    <p:set>
                                      <p:cBhvr>
                                        <p:cTn id="69" dur="1" fill="hold">
                                          <p:stCondLst>
                                            <p:cond delay="0"/>
                                          </p:stCondLst>
                                        </p:cTn>
                                        <p:tgtEl>
                                          <p:spTgt spid="122"/>
                                        </p:tgtEl>
                                        <p:attrNameLst>
                                          <p:attrName>style.visibility</p:attrName>
                                        </p:attrNameLst>
                                      </p:cBhvr>
                                      <p:to>
                                        <p:strVal val="visible"/>
                                      </p:to>
                                    </p:set>
                                    <p:animEffect transition="in" filter="fade">
                                      <p:cBhvr>
                                        <p:cTn id="70" dur="500"/>
                                        <p:tgtEl>
                                          <p:spTgt spid="122"/>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123"/>
                                        </p:tgtEl>
                                        <p:attrNameLst>
                                          <p:attrName>style.visibility</p:attrName>
                                        </p:attrNameLst>
                                      </p:cBhvr>
                                      <p:to>
                                        <p:strVal val="visible"/>
                                      </p:to>
                                    </p:set>
                                    <p:animEffect transition="in" filter="fade">
                                      <p:cBhvr>
                                        <p:cTn id="75" dur="500"/>
                                        <p:tgtEl>
                                          <p:spTgt spid="123"/>
                                        </p:tgtEl>
                                      </p:cBhvr>
                                    </p:animEffect>
                                  </p:childTnLst>
                                </p:cTn>
                              </p:par>
                              <p:par>
                                <p:cTn id="76" presetID="10" presetClass="entr" presetSubtype="0" fill="hold" nodeType="withEffect">
                                  <p:stCondLst>
                                    <p:cond delay="0"/>
                                  </p:stCondLst>
                                  <p:childTnLst>
                                    <p:set>
                                      <p:cBhvr>
                                        <p:cTn id="77" dur="1" fill="hold">
                                          <p:stCondLst>
                                            <p:cond delay="0"/>
                                          </p:stCondLst>
                                        </p:cTn>
                                        <p:tgtEl>
                                          <p:spTgt spid="125"/>
                                        </p:tgtEl>
                                        <p:attrNameLst>
                                          <p:attrName>style.visibility</p:attrName>
                                        </p:attrNameLst>
                                      </p:cBhvr>
                                      <p:to>
                                        <p:strVal val="visible"/>
                                      </p:to>
                                    </p:set>
                                    <p:animEffect transition="in" filter="fade">
                                      <p:cBhvr>
                                        <p:cTn id="78" dur="500"/>
                                        <p:tgtEl>
                                          <p:spTgt spid="125"/>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128"/>
                                        </p:tgtEl>
                                        <p:attrNameLst>
                                          <p:attrName>style.visibility</p:attrName>
                                        </p:attrNameLst>
                                      </p:cBhvr>
                                      <p:to>
                                        <p:strVal val="visible"/>
                                      </p:to>
                                    </p:set>
                                    <p:animEffect transition="in" filter="fade">
                                      <p:cBhvr>
                                        <p:cTn id="81" dur="500"/>
                                        <p:tgtEl>
                                          <p:spTgt spid="128"/>
                                        </p:tgtEl>
                                      </p:cBhvr>
                                    </p:animEffect>
                                  </p:childTnLst>
                                </p:cTn>
                              </p:par>
                              <p:par>
                                <p:cTn id="82" presetID="10" presetClass="entr" presetSubtype="0" fill="hold" nodeType="withEffect">
                                  <p:stCondLst>
                                    <p:cond delay="0"/>
                                  </p:stCondLst>
                                  <p:childTnLst>
                                    <p:set>
                                      <p:cBhvr>
                                        <p:cTn id="83" dur="1" fill="hold">
                                          <p:stCondLst>
                                            <p:cond delay="0"/>
                                          </p:stCondLst>
                                        </p:cTn>
                                        <p:tgtEl>
                                          <p:spTgt spid="131"/>
                                        </p:tgtEl>
                                        <p:attrNameLst>
                                          <p:attrName>style.visibility</p:attrName>
                                        </p:attrNameLst>
                                      </p:cBhvr>
                                      <p:to>
                                        <p:strVal val="visible"/>
                                      </p:to>
                                    </p:set>
                                    <p:animEffect transition="in" filter="fade">
                                      <p:cBhvr>
                                        <p:cTn id="84" dur="500"/>
                                        <p:tgtEl>
                                          <p:spTgt spid="131"/>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162"/>
                                        </p:tgtEl>
                                        <p:attrNameLst>
                                          <p:attrName>style.visibility</p:attrName>
                                        </p:attrNameLst>
                                      </p:cBhvr>
                                      <p:to>
                                        <p:strVal val="visible"/>
                                      </p:to>
                                    </p:set>
                                    <p:animEffect transition="in" filter="fade">
                                      <p:cBhvr>
                                        <p:cTn id="87" dur="500"/>
                                        <p:tgtEl>
                                          <p:spTgt spid="162"/>
                                        </p:tgtEl>
                                      </p:cBhvr>
                                    </p:animEffect>
                                  </p:childTnLst>
                                </p:cTn>
                              </p:par>
                              <p:par>
                                <p:cTn id="88" presetID="10" presetClass="entr" presetSubtype="0" fill="hold" nodeType="withEffect">
                                  <p:stCondLst>
                                    <p:cond delay="0"/>
                                  </p:stCondLst>
                                  <p:childTnLst>
                                    <p:set>
                                      <p:cBhvr>
                                        <p:cTn id="89" dur="1" fill="hold">
                                          <p:stCondLst>
                                            <p:cond delay="0"/>
                                          </p:stCondLst>
                                        </p:cTn>
                                        <p:tgtEl>
                                          <p:spTgt spid="163"/>
                                        </p:tgtEl>
                                        <p:attrNameLst>
                                          <p:attrName>style.visibility</p:attrName>
                                        </p:attrNameLst>
                                      </p:cBhvr>
                                      <p:to>
                                        <p:strVal val="visible"/>
                                      </p:to>
                                    </p:set>
                                    <p:animEffect transition="in" filter="fade">
                                      <p:cBhvr>
                                        <p:cTn id="90" dur="500"/>
                                        <p:tgtEl>
                                          <p:spTgt spid="163"/>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173"/>
                                        </p:tgtEl>
                                        <p:attrNameLst>
                                          <p:attrName>style.visibility</p:attrName>
                                        </p:attrNameLst>
                                      </p:cBhvr>
                                      <p:to>
                                        <p:strVal val="visible"/>
                                      </p:to>
                                    </p:set>
                                    <p:animEffect transition="in" filter="fade">
                                      <p:cBhvr>
                                        <p:cTn id="93" dur="500"/>
                                        <p:tgtEl>
                                          <p:spTgt spid="173"/>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180"/>
                                        </p:tgtEl>
                                        <p:attrNameLst>
                                          <p:attrName>style.visibility</p:attrName>
                                        </p:attrNameLst>
                                      </p:cBhvr>
                                      <p:to>
                                        <p:strVal val="visible"/>
                                      </p:to>
                                    </p:set>
                                    <p:animEffect transition="in" filter="fade">
                                      <p:cBhvr>
                                        <p:cTn id="96" dur="500"/>
                                        <p:tgtEl>
                                          <p:spTgt spid="180"/>
                                        </p:tgtEl>
                                      </p:cBhvr>
                                    </p:animEffect>
                                  </p:childTnLst>
                                </p:cTn>
                              </p:par>
                              <p:par>
                                <p:cTn id="97" presetID="10" presetClass="entr" presetSubtype="0" fill="hold" grpId="0" nodeType="withEffect">
                                  <p:stCondLst>
                                    <p:cond delay="0"/>
                                  </p:stCondLst>
                                  <p:childTnLst>
                                    <p:set>
                                      <p:cBhvr>
                                        <p:cTn id="98" dur="1" fill="hold">
                                          <p:stCondLst>
                                            <p:cond delay="0"/>
                                          </p:stCondLst>
                                        </p:cTn>
                                        <p:tgtEl>
                                          <p:spTgt spid="181"/>
                                        </p:tgtEl>
                                        <p:attrNameLst>
                                          <p:attrName>style.visibility</p:attrName>
                                        </p:attrNameLst>
                                      </p:cBhvr>
                                      <p:to>
                                        <p:strVal val="visible"/>
                                      </p:to>
                                    </p:set>
                                    <p:animEffect transition="in" filter="fade">
                                      <p:cBhvr>
                                        <p:cTn id="99" dur="500"/>
                                        <p:tgtEl>
                                          <p:spTgt spid="181"/>
                                        </p:tgtEl>
                                      </p:cBhvr>
                                    </p:animEffect>
                                  </p:childTnLst>
                                </p:cTn>
                              </p:par>
                              <p:par>
                                <p:cTn id="100" presetID="10" presetClass="entr" presetSubtype="0" fill="hold" grpId="0" nodeType="withEffect">
                                  <p:stCondLst>
                                    <p:cond delay="0"/>
                                  </p:stCondLst>
                                  <p:childTnLst>
                                    <p:set>
                                      <p:cBhvr>
                                        <p:cTn id="101" dur="1" fill="hold">
                                          <p:stCondLst>
                                            <p:cond delay="0"/>
                                          </p:stCondLst>
                                        </p:cTn>
                                        <p:tgtEl>
                                          <p:spTgt spid="182"/>
                                        </p:tgtEl>
                                        <p:attrNameLst>
                                          <p:attrName>style.visibility</p:attrName>
                                        </p:attrNameLst>
                                      </p:cBhvr>
                                      <p:to>
                                        <p:strVal val="visible"/>
                                      </p:to>
                                    </p:set>
                                    <p:animEffect transition="in" filter="fade">
                                      <p:cBhvr>
                                        <p:cTn id="102" dur="500"/>
                                        <p:tgtEl>
                                          <p:spTgt spid="182"/>
                                        </p:tgtEl>
                                      </p:cBhvr>
                                    </p:animEffect>
                                  </p:childTnLst>
                                </p:cTn>
                              </p:par>
                              <p:par>
                                <p:cTn id="103" presetID="10" presetClass="entr" presetSubtype="0" fill="hold" grpId="0" nodeType="withEffect">
                                  <p:stCondLst>
                                    <p:cond delay="0"/>
                                  </p:stCondLst>
                                  <p:childTnLst>
                                    <p:set>
                                      <p:cBhvr>
                                        <p:cTn id="104" dur="1" fill="hold">
                                          <p:stCondLst>
                                            <p:cond delay="0"/>
                                          </p:stCondLst>
                                        </p:cTn>
                                        <p:tgtEl>
                                          <p:spTgt spid="183"/>
                                        </p:tgtEl>
                                        <p:attrNameLst>
                                          <p:attrName>style.visibility</p:attrName>
                                        </p:attrNameLst>
                                      </p:cBhvr>
                                      <p:to>
                                        <p:strVal val="visible"/>
                                      </p:to>
                                    </p:set>
                                    <p:animEffect transition="in" filter="fade">
                                      <p:cBhvr>
                                        <p:cTn id="105" dur="500"/>
                                        <p:tgtEl>
                                          <p:spTgt spid="183"/>
                                        </p:tgtEl>
                                      </p:cBhvr>
                                    </p:animEffect>
                                  </p:childTnLst>
                                </p:cTn>
                              </p:par>
                              <p:par>
                                <p:cTn id="106" presetID="10" presetClass="entr" presetSubtype="0" fill="hold" grpId="0" nodeType="withEffect">
                                  <p:stCondLst>
                                    <p:cond delay="0"/>
                                  </p:stCondLst>
                                  <p:childTnLst>
                                    <p:set>
                                      <p:cBhvr>
                                        <p:cTn id="107" dur="1" fill="hold">
                                          <p:stCondLst>
                                            <p:cond delay="0"/>
                                          </p:stCondLst>
                                        </p:cTn>
                                        <p:tgtEl>
                                          <p:spTgt spid="184"/>
                                        </p:tgtEl>
                                        <p:attrNameLst>
                                          <p:attrName>style.visibility</p:attrName>
                                        </p:attrNameLst>
                                      </p:cBhvr>
                                      <p:to>
                                        <p:strVal val="visible"/>
                                      </p:to>
                                    </p:set>
                                    <p:animEffect transition="in" filter="fade">
                                      <p:cBhvr>
                                        <p:cTn id="108" dur="500"/>
                                        <p:tgtEl>
                                          <p:spTgt spid="184"/>
                                        </p:tgtEl>
                                      </p:cBhvr>
                                    </p:animEffect>
                                  </p:childTnLst>
                                </p:cTn>
                              </p:par>
                              <p:par>
                                <p:cTn id="109" presetID="10" presetClass="entr" presetSubtype="0" fill="hold" grpId="0" nodeType="withEffect">
                                  <p:stCondLst>
                                    <p:cond delay="0"/>
                                  </p:stCondLst>
                                  <p:childTnLst>
                                    <p:set>
                                      <p:cBhvr>
                                        <p:cTn id="110" dur="1" fill="hold">
                                          <p:stCondLst>
                                            <p:cond delay="0"/>
                                          </p:stCondLst>
                                        </p:cTn>
                                        <p:tgtEl>
                                          <p:spTgt spid="185"/>
                                        </p:tgtEl>
                                        <p:attrNameLst>
                                          <p:attrName>style.visibility</p:attrName>
                                        </p:attrNameLst>
                                      </p:cBhvr>
                                      <p:to>
                                        <p:strVal val="visible"/>
                                      </p:to>
                                    </p:set>
                                    <p:animEffect transition="in" filter="fade">
                                      <p:cBhvr>
                                        <p:cTn id="111" dur="500"/>
                                        <p:tgtEl>
                                          <p:spTgt spid="185"/>
                                        </p:tgtEl>
                                      </p:cBhvr>
                                    </p:animEffect>
                                  </p:childTnLst>
                                </p:cTn>
                              </p:par>
                              <p:par>
                                <p:cTn id="112" presetID="10" presetClass="entr" presetSubtype="0" fill="hold" nodeType="withEffect">
                                  <p:stCondLst>
                                    <p:cond delay="0"/>
                                  </p:stCondLst>
                                  <p:childTnLst>
                                    <p:set>
                                      <p:cBhvr>
                                        <p:cTn id="113" dur="1" fill="hold">
                                          <p:stCondLst>
                                            <p:cond delay="0"/>
                                          </p:stCondLst>
                                        </p:cTn>
                                        <p:tgtEl>
                                          <p:spTgt spid="124"/>
                                        </p:tgtEl>
                                        <p:attrNameLst>
                                          <p:attrName>style.visibility</p:attrName>
                                        </p:attrNameLst>
                                      </p:cBhvr>
                                      <p:to>
                                        <p:strVal val="visible"/>
                                      </p:to>
                                    </p:set>
                                    <p:animEffect transition="in" filter="fade">
                                      <p:cBhvr>
                                        <p:cTn id="114" dur="500"/>
                                        <p:tgtEl>
                                          <p:spTgt spid="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 grpId="0" animBg="1"/>
      <p:bldP spid="107" grpId="0"/>
      <p:bldP spid="123" grpId="0" animBg="1"/>
      <p:bldP spid="128" grpId="0"/>
      <p:bldP spid="145" grpId="0" animBg="1"/>
      <p:bldP spid="146" grpId="0" animBg="1"/>
      <p:bldP spid="147" grpId="0" animBg="1"/>
      <p:bldP spid="149" grpId="0" animBg="1"/>
      <p:bldP spid="150" grpId="0"/>
      <p:bldP spid="151" grpId="0"/>
      <p:bldP spid="152" grpId="0"/>
      <p:bldP spid="154" grpId="0"/>
      <p:bldP spid="155" grpId="0"/>
      <p:bldP spid="156" grpId="0"/>
      <p:bldP spid="157" grpId="0"/>
      <p:bldP spid="159" grpId="0"/>
      <p:bldP spid="160" grpId="0"/>
      <p:bldP spid="161" grpId="0"/>
      <p:bldP spid="162" grpId="0" animBg="1"/>
      <p:bldP spid="173" grpId="0"/>
      <p:bldP spid="180" grpId="0" animBg="1"/>
      <p:bldP spid="181" grpId="0" animBg="1"/>
      <p:bldP spid="182" grpId="0" animBg="1"/>
      <p:bldP spid="183" grpId="0"/>
      <p:bldP spid="184" grpId="0"/>
      <p:bldP spid="18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6" name="Group 185"/>
          <p:cNvGrpSpPr/>
          <p:nvPr/>
        </p:nvGrpSpPr>
        <p:grpSpPr>
          <a:xfrm>
            <a:off x="625664" y="1314438"/>
            <a:ext cx="4450939" cy="3410885"/>
            <a:chOff x="1778446" y="1816148"/>
            <a:chExt cx="4450939" cy="3410885"/>
          </a:xfrm>
        </p:grpSpPr>
        <p:sp>
          <p:nvSpPr>
            <p:cNvPr id="187" name="Rectangle 186"/>
            <p:cNvSpPr/>
            <p:nvPr/>
          </p:nvSpPr>
          <p:spPr>
            <a:xfrm>
              <a:off x="1791517" y="1816148"/>
              <a:ext cx="4437868" cy="820764"/>
            </a:xfrm>
            <a:prstGeom prst="rect">
              <a:avLst/>
            </a:prstGeom>
            <a:noFill/>
            <a:ln w="6350" cap="flat" cmpd="sng" algn="ctr">
              <a:no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87313"/>
              <a:r>
                <a:rPr lang="es-ES" sz="2800" b="1" dirty="0" smtClean="0">
                  <a:solidFill>
                    <a:srgbClr val="00338D"/>
                  </a:solidFill>
                  <a:latin typeface="Univers for KPMG Light" panose="020B0403020202020204" pitchFamily="34" charset="0"/>
                </a:rPr>
                <a:t>22.620 Mill. € </a:t>
              </a:r>
              <a:r>
                <a:rPr lang="es-ES_tradnl" sz="2400" b="1" dirty="0" smtClean="0">
                  <a:solidFill>
                    <a:srgbClr val="00338D"/>
                  </a:solidFill>
                  <a:latin typeface="Univers for KPMG Light" panose="020B0403020202020204" pitchFamily="34" charset="0"/>
                </a:rPr>
                <a:t>Impacto total</a:t>
              </a:r>
              <a:endParaRPr lang="es-ES" sz="2800" b="1" dirty="0">
                <a:solidFill>
                  <a:srgbClr val="00338D"/>
                </a:solidFill>
                <a:latin typeface="Univers for KPMG Light" panose="020B0403020202020204" pitchFamily="34" charset="0"/>
              </a:endParaRPr>
            </a:p>
          </p:txBody>
        </p:sp>
        <p:sp>
          <p:nvSpPr>
            <p:cNvPr id="188" name="Oval 187"/>
            <p:cNvSpPr/>
            <p:nvPr/>
          </p:nvSpPr>
          <p:spPr>
            <a:xfrm>
              <a:off x="2938987" y="3542713"/>
              <a:ext cx="1047295" cy="1022514"/>
            </a:xfrm>
            <a:prstGeom prst="ellipse">
              <a:avLst/>
            </a:prstGeom>
            <a:solidFill>
              <a:srgbClr val="005EB8">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9" name="Oval 188"/>
            <p:cNvSpPr/>
            <p:nvPr/>
          </p:nvSpPr>
          <p:spPr>
            <a:xfrm>
              <a:off x="2350927" y="4081189"/>
              <a:ext cx="1176120" cy="1140480"/>
            </a:xfrm>
            <a:prstGeom prst="ellipse">
              <a:avLst/>
            </a:prstGeom>
            <a:solidFill>
              <a:schemeClr val="accent5">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0" name="Oval 189"/>
            <p:cNvSpPr/>
            <p:nvPr/>
          </p:nvSpPr>
          <p:spPr>
            <a:xfrm>
              <a:off x="1778446" y="2944091"/>
              <a:ext cx="1475063" cy="1440160"/>
            </a:xfrm>
            <a:prstGeom prst="ellipse">
              <a:avLst/>
            </a:prstGeom>
            <a:solidFill>
              <a:srgbClr val="00338D">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1" name="Rectangle 190"/>
            <p:cNvSpPr/>
            <p:nvPr/>
          </p:nvSpPr>
          <p:spPr>
            <a:xfrm>
              <a:off x="4001754" y="2505622"/>
              <a:ext cx="1628651" cy="369332"/>
            </a:xfrm>
            <a:prstGeom prst="rect">
              <a:avLst/>
            </a:prstGeom>
            <a:noFill/>
          </p:spPr>
          <p:txBody>
            <a:bodyPr wrap="none" lIns="0" tIns="0" rIns="0" bIns="0" rtlCol="0">
              <a:spAutoFit/>
            </a:bodyPr>
            <a:lstStyle/>
            <a:p>
              <a:r>
                <a:rPr lang="es-ES" sz="2400" b="1" dirty="0" smtClean="0">
                  <a:latin typeface="Univers for KPMG Cond" panose="020B0606020202020204" pitchFamily="34" charset="0"/>
                  <a:cs typeface="Arial" pitchFamily="34" charset="0"/>
                </a:rPr>
                <a:t>11.170 Mill. € </a:t>
              </a:r>
              <a:endParaRPr lang="es-ES_tradnl" sz="2400" b="1" dirty="0">
                <a:latin typeface="Univers for KPMG Cond" panose="020B0606020202020204" pitchFamily="34" charset="0"/>
                <a:cs typeface="Arial" pitchFamily="34" charset="0"/>
              </a:endParaRPr>
            </a:p>
          </p:txBody>
        </p:sp>
        <p:sp>
          <p:nvSpPr>
            <p:cNvPr id="192" name="Rectangle 191"/>
            <p:cNvSpPr/>
            <p:nvPr/>
          </p:nvSpPr>
          <p:spPr>
            <a:xfrm>
              <a:off x="2253801" y="3424747"/>
              <a:ext cx="834027" cy="430887"/>
            </a:xfrm>
            <a:prstGeom prst="rect">
              <a:avLst/>
            </a:prstGeom>
            <a:noFill/>
          </p:spPr>
          <p:txBody>
            <a:bodyPr wrap="square" lIns="0" tIns="0" rIns="0" bIns="0" rtlCol="0">
              <a:spAutoFit/>
            </a:bodyPr>
            <a:lstStyle/>
            <a:p>
              <a:r>
                <a:rPr lang="es-ES" sz="2800" dirty="0" smtClean="0">
                  <a:solidFill>
                    <a:schemeClr val="bg1"/>
                  </a:solidFill>
                  <a:latin typeface="Univers for KPMG Cond" panose="020B0606020202020204" pitchFamily="34" charset="0"/>
                  <a:cs typeface="Arial" pitchFamily="34" charset="0"/>
                </a:rPr>
                <a:t>49%</a:t>
              </a:r>
              <a:endParaRPr lang="es-ES_tradnl" sz="2800" dirty="0">
                <a:solidFill>
                  <a:schemeClr val="bg1"/>
                </a:solidFill>
                <a:latin typeface="Univers for KPMG Cond" panose="020B0606020202020204" pitchFamily="34" charset="0"/>
                <a:cs typeface="Arial" pitchFamily="34" charset="0"/>
              </a:endParaRPr>
            </a:p>
          </p:txBody>
        </p:sp>
        <p:sp>
          <p:nvSpPr>
            <p:cNvPr id="193" name="Rectangle 192"/>
            <p:cNvSpPr/>
            <p:nvPr/>
          </p:nvSpPr>
          <p:spPr>
            <a:xfrm>
              <a:off x="2659561" y="4459249"/>
              <a:ext cx="834027" cy="430887"/>
            </a:xfrm>
            <a:prstGeom prst="rect">
              <a:avLst/>
            </a:prstGeom>
            <a:noFill/>
          </p:spPr>
          <p:txBody>
            <a:bodyPr wrap="square" lIns="0" tIns="0" rIns="0" bIns="0" rtlCol="0">
              <a:spAutoFit/>
            </a:bodyPr>
            <a:lstStyle/>
            <a:p>
              <a:r>
                <a:rPr lang="es-ES" sz="2800" dirty="0" smtClean="0">
                  <a:solidFill>
                    <a:schemeClr val="bg1"/>
                  </a:solidFill>
                  <a:latin typeface="Univers for KPMG Cond" panose="020B0606020202020204" pitchFamily="34" charset="0"/>
                  <a:cs typeface="Arial" pitchFamily="34" charset="0"/>
                </a:rPr>
                <a:t>29%</a:t>
              </a:r>
              <a:endParaRPr lang="es-ES_tradnl" sz="2800" dirty="0">
                <a:solidFill>
                  <a:schemeClr val="bg1"/>
                </a:solidFill>
                <a:latin typeface="Univers for KPMG Cond" panose="020B0606020202020204" pitchFamily="34" charset="0"/>
                <a:cs typeface="Arial" pitchFamily="34" charset="0"/>
              </a:endParaRPr>
            </a:p>
          </p:txBody>
        </p:sp>
        <p:sp>
          <p:nvSpPr>
            <p:cNvPr id="194" name="Rectangle 193"/>
            <p:cNvSpPr/>
            <p:nvPr/>
          </p:nvSpPr>
          <p:spPr>
            <a:xfrm>
              <a:off x="3237902" y="3796702"/>
              <a:ext cx="834027" cy="430887"/>
            </a:xfrm>
            <a:prstGeom prst="rect">
              <a:avLst/>
            </a:prstGeom>
            <a:noFill/>
          </p:spPr>
          <p:txBody>
            <a:bodyPr wrap="square" lIns="0" tIns="0" rIns="0" bIns="0" rtlCol="0">
              <a:spAutoFit/>
            </a:bodyPr>
            <a:lstStyle/>
            <a:p>
              <a:r>
                <a:rPr lang="es-ES" sz="2800" dirty="0" smtClean="0">
                  <a:solidFill>
                    <a:schemeClr val="bg1"/>
                  </a:solidFill>
                  <a:latin typeface="Univers for KPMG Cond" panose="020B0606020202020204" pitchFamily="34" charset="0"/>
                  <a:cs typeface="Arial" pitchFamily="34" charset="0"/>
                </a:rPr>
                <a:t>22%</a:t>
              </a:r>
              <a:endParaRPr lang="es-ES_tradnl" sz="2800" dirty="0">
                <a:solidFill>
                  <a:schemeClr val="bg1"/>
                </a:solidFill>
                <a:latin typeface="Univers for KPMG Cond" panose="020B0606020202020204" pitchFamily="34" charset="0"/>
                <a:cs typeface="Arial" pitchFamily="34" charset="0"/>
              </a:endParaRPr>
            </a:p>
          </p:txBody>
        </p:sp>
        <p:grpSp>
          <p:nvGrpSpPr>
            <p:cNvPr id="195" name="Group 194"/>
            <p:cNvGrpSpPr/>
            <p:nvPr/>
          </p:nvGrpSpPr>
          <p:grpSpPr>
            <a:xfrm>
              <a:off x="3070959" y="2859489"/>
              <a:ext cx="2409403" cy="252000"/>
              <a:chOff x="6315537" y="4227589"/>
              <a:chExt cx="2409403" cy="252000"/>
            </a:xfrm>
          </p:grpSpPr>
          <p:cxnSp>
            <p:nvCxnSpPr>
              <p:cNvPr id="203" name="Straight Connector 202"/>
              <p:cNvCxnSpPr/>
              <p:nvPr/>
            </p:nvCxnSpPr>
            <p:spPr>
              <a:xfrm flipV="1">
                <a:off x="6315537" y="4227589"/>
                <a:ext cx="540000" cy="252000"/>
              </a:xfrm>
              <a:prstGeom prst="line">
                <a:avLst/>
              </a:prstGeom>
              <a:ln>
                <a:solidFill>
                  <a:srgbClr val="747678"/>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p:cNvCxnSpPr/>
              <p:nvPr/>
            </p:nvCxnSpPr>
            <p:spPr>
              <a:xfrm>
                <a:off x="6852732" y="4227589"/>
                <a:ext cx="1872208" cy="0"/>
              </a:xfrm>
              <a:prstGeom prst="line">
                <a:avLst/>
              </a:prstGeom>
              <a:ln>
                <a:solidFill>
                  <a:srgbClr val="747678"/>
                </a:solidFill>
              </a:ln>
            </p:spPr>
            <p:style>
              <a:lnRef idx="1">
                <a:schemeClr val="accent1"/>
              </a:lnRef>
              <a:fillRef idx="0">
                <a:schemeClr val="accent1"/>
              </a:fillRef>
              <a:effectRef idx="0">
                <a:schemeClr val="accent1"/>
              </a:effectRef>
              <a:fontRef idx="minor">
                <a:schemeClr val="tx1"/>
              </a:fontRef>
            </p:style>
          </p:cxnSp>
        </p:grpSp>
        <p:sp>
          <p:nvSpPr>
            <p:cNvPr id="196" name="Rectangle 195"/>
            <p:cNvSpPr/>
            <p:nvPr/>
          </p:nvSpPr>
          <p:spPr>
            <a:xfrm>
              <a:off x="4001754" y="2879769"/>
              <a:ext cx="1318118" cy="276999"/>
            </a:xfrm>
            <a:prstGeom prst="rect">
              <a:avLst/>
            </a:prstGeom>
            <a:noFill/>
          </p:spPr>
          <p:txBody>
            <a:bodyPr wrap="none" lIns="0" tIns="0" rIns="0" bIns="0" rtlCol="0">
              <a:spAutoFit/>
            </a:bodyPr>
            <a:lstStyle/>
            <a:p>
              <a:r>
                <a:rPr lang="es-ES" dirty="0" smtClean="0">
                  <a:latin typeface="Univers for KPMG Cond" panose="020B0606020202020204" pitchFamily="34" charset="0"/>
                  <a:cs typeface="Arial" pitchFamily="34" charset="0"/>
                </a:rPr>
                <a:t>Impacto directo</a:t>
              </a:r>
            </a:p>
          </p:txBody>
        </p:sp>
        <p:sp>
          <p:nvSpPr>
            <p:cNvPr id="197" name="Rectangle 196"/>
            <p:cNvSpPr/>
            <p:nvPr/>
          </p:nvSpPr>
          <p:spPr>
            <a:xfrm>
              <a:off x="4001754" y="3487612"/>
              <a:ext cx="1418658" cy="369332"/>
            </a:xfrm>
            <a:prstGeom prst="rect">
              <a:avLst/>
            </a:prstGeom>
            <a:noFill/>
          </p:spPr>
          <p:txBody>
            <a:bodyPr wrap="none" lIns="0" tIns="0" rIns="0" bIns="0" rtlCol="0">
              <a:spAutoFit/>
            </a:bodyPr>
            <a:lstStyle/>
            <a:p>
              <a:r>
                <a:rPr lang="es-ES" sz="2400" b="1" dirty="0">
                  <a:latin typeface="Univers for KPMG Cond" panose="020B0606020202020204" pitchFamily="34" charset="0"/>
                  <a:cs typeface="Arial" pitchFamily="34" charset="0"/>
                </a:rPr>
                <a:t>5</a:t>
              </a:r>
              <a:r>
                <a:rPr lang="es-ES" sz="2400" b="1" dirty="0" smtClean="0">
                  <a:latin typeface="Univers for KPMG Cond" panose="020B0606020202020204" pitchFamily="34" charset="0"/>
                  <a:cs typeface="Arial" pitchFamily="34" charset="0"/>
                </a:rPr>
                <a:t>.000 Mill. €</a:t>
              </a:r>
              <a:endParaRPr lang="es-ES_tradnl" sz="2400" b="1" dirty="0">
                <a:latin typeface="Univers for KPMG Cond" panose="020B0606020202020204" pitchFamily="34" charset="0"/>
                <a:cs typeface="Arial" pitchFamily="34" charset="0"/>
              </a:endParaRPr>
            </a:p>
          </p:txBody>
        </p:sp>
        <p:cxnSp>
          <p:nvCxnSpPr>
            <p:cNvPr id="198" name="Straight Connector 197"/>
            <p:cNvCxnSpPr/>
            <p:nvPr/>
          </p:nvCxnSpPr>
          <p:spPr>
            <a:xfrm>
              <a:off x="4004362" y="3841479"/>
              <a:ext cx="1476000" cy="0"/>
            </a:xfrm>
            <a:prstGeom prst="line">
              <a:avLst/>
            </a:prstGeom>
            <a:ln>
              <a:solidFill>
                <a:srgbClr val="747678"/>
              </a:solidFill>
            </a:ln>
          </p:spPr>
          <p:style>
            <a:lnRef idx="1">
              <a:schemeClr val="accent1"/>
            </a:lnRef>
            <a:fillRef idx="0">
              <a:schemeClr val="accent1"/>
            </a:fillRef>
            <a:effectRef idx="0">
              <a:schemeClr val="accent1"/>
            </a:effectRef>
            <a:fontRef idx="minor">
              <a:schemeClr val="tx1"/>
            </a:fontRef>
          </p:style>
        </p:cxnSp>
        <p:sp>
          <p:nvSpPr>
            <p:cNvPr id="199" name="Rectangle 198"/>
            <p:cNvSpPr/>
            <p:nvPr/>
          </p:nvSpPr>
          <p:spPr>
            <a:xfrm>
              <a:off x="4001754" y="4581853"/>
              <a:ext cx="1418658" cy="369332"/>
            </a:xfrm>
            <a:prstGeom prst="rect">
              <a:avLst/>
            </a:prstGeom>
            <a:noFill/>
          </p:spPr>
          <p:txBody>
            <a:bodyPr wrap="none" lIns="0" tIns="0" rIns="0" bIns="0" rtlCol="0">
              <a:spAutoFit/>
            </a:bodyPr>
            <a:lstStyle/>
            <a:p>
              <a:r>
                <a:rPr lang="es-ES" sz="2400" b="1" dirty="0" smtClean="0">
                  <a:latin typeface="Univers for KPMG Cond" panose="020B0606020202020204" pitchFamily="34" charset="0"/>
                  <a:cs typeface="Arial" pitchFamily="34" charset="0"/>
                </a:rPr>
                <a:t>6.450 Mill. €</a:t>
              </a:r>
              <a:endParaRPr lang="es-ES_tradnl" sz="2400" b="1" dirty="0">
                <a:latin typeface="Univers for KPMG Cond" panose="020B0606020202020204" pitchFamily="34" charset="0"/>
                <a:cs typeface="Arial" pitchFamily="34" charset="0"/>
              </a:endParaRPr>
            </a:p>
          </p:txBody>
        </p:sp>
        <p:cxnSp>
          <p:nvCxnSpPr>
            <p:cNvPr id="200" name="Straight Connector 199"/>
            <p:cNvCxnSpPr/>
            <p:nvPr/>
          </p:nvCxnSpPr>
          <p:spPr>
            <a:xfrm>
              <a:off x="3572362" y="4935720"/>
              <a:ext cx="1908000" cy="0"/>
            </a:xfrm>
            <a:prstGeom prst="line">
              <a:avLst/>
            </a:prstGeom>
            <a:ln>
              <a:solidFill>
                <a:srgbClr val="747678"/>
              </a:solidFill>
            </a:ln>
          </p:spPr>
          <p:style>
            <a:lnRef idx="1">
              <a:schemeClr val="accent1"/>
            </a:lnRef>
            <a:fillRef idx="0">
              <a:schemeClr val="accent1"/>
            </a:fillRef>
            <a:effectRef idx="0">
              <a:schemeClr val="accent1"/>
            </a:effectRef>
            <a:fontRef idx="minor">
              <a:schemeClr val="tx1"/>
            </a:fontRef>
          </p:style>
        </p:cxnSp>
        <p:sp>
          <p:nvSpPr>
            <p:cNvPr id="201" name="Rectangle 200"/>
            <p:cNvSpPr/>
            <p:nvPr/>
          </p:nvSpPr>
          <p:spPr>
            <a:xfrm>
              <a:off x="4001754" y="3866395"/>
              <a:ext cx="1476815" cy="276999"/>
            </a:xfrm>
            <a:prstGeom prst="rect">
              <a:avLst/>
            </a:prstGeom>
            <a:noFill/>
          </p:spPr>
          <p:txBody>
            <a:bodyPr wrap="none" lIns="0" tIns="0" rIns="0" bIns="0" rtlCol="0">
              <a:spAutoFit/>
            </a:bodyPr>
            <a:lstStyle/>
            <a:p>
              <a:r>
                <a:rPr lang="es-ES" dirty="0" smtClean="0">
                  <a:latin typeface="Univers for KPMG Cond" panose="020B0606020202020204" pitchFamily="34" charset="0"/>
                  <a:cs typeface="Arial" pitchFamily="34" charset="0"/>
                </a:rPr>
                <a:t>Impacto indirecto</a:t>
              </a:r>
            </a:p>
          </p:txBody>
        </p:sp>
        <p:sp>
          <p:nvSpPr>
            <p:cNvPr id="202" name="Rectangle 201"/>
            <p:cNvSpPr/>
            <p:nvPr/>
          </p:nvSpPr>
          <p:spPr>
            <a:xfrm>
              <a:off x="4001754" y="4950034"/>
              <a:ext cx="1463542" cy="276999"/>
            </a:xfrm>
            <a:prstGeom prst="rect">
              <a:avLst/>
            </a:prstGeom>
            <a:noFill/>
          </p:spPr>
          <p:txBody>
            <a:bodyPr wrap="none" lIns="0" tIns="0" rIns="0" bIns="0" rtlCol="0">
              <a:spAutoFit/>
            </a:bodyPr>
            <a:lstStyle/>
            <a:p>
              <a:r>
                <a:rPr lang="es-ES" dirty="0" smtClean="0">
                  <a:latin typeface="Univers for KPMG Cond" panose="020B0606020202020204" pitchFamily="34" charset="0"/>
                  <a:cs typeface="Arial" pitchFamily="34" charset="0"/>
                </a:rPr>
                <a:t>Impacto inducido</a:t>
              </a:r>
            </a:p>
          </p:txBody>
        </p:sp>
      </p:grpSp>
      <p:grpSp>
        <p:nvGrpSpPr>
          <p:cNvPr id="205" name="Group 204"/>
          <p:cNvGrpSpPr/>
          <p:nvPr/>
        </p:nvGrpSpPr>
        <p:grpSpPr>
          <a:xfrm>
            <a:off x="5321305" y="1287454"/>
            <a:ext cx="4176464" cy="3271165"/>
            <a:chOff x="5673080" y="1816148"/>
            <a:chExt cx="4176464" cy="3271165"/>
          </a:xfrm>
        </p:grpSpPr>
        <p:cxnSp>
          <p:nvCxnSpPr>
            <p:cNvPr id="206" name="Straight Connector 205"/>
            <p:cNvCxnSpPr/>
            <p:nvPr/>
          </p:nvCxnSpPr>
          <p:spPr>
            <a:xfrm>
              <a:off x="7725536" y="2972950"/>
              <a:ext cx="2016000" cy="0"/>
            </a:xfrm>
            <a:prstGeom prst="line">
              <a:avLst/>
            </a:prstGeom>
            <a:ln>
              <a:solidFill>
                <a:srgbClr val="747678"/>
              </a:solidFill>
            </a:ln>
          </p:spPr>
          <p:style>
            <a:lnRef idx="1">
              <a:schemeClr val="accent1"/>
            </a:lnRef>
            <a:fillRef idx="0">
              <a:schemeClr val="accent1"/>
            </a:fillRef>
            <a:effectRef idx="0">
              <a:schemeClr val="accent1"/>
            </a:effectRef>
            <a:fontRef idx="minor">
              <a:schemeClr val="tx1"/>
            </a:fontRef>
          </p:style>
        </p:cxnSp>
        <p:sp>
          <p:nvSpPr>
            <p:cNvPr id="207" name="Rectangle 206"/>
            <p:cNvSpPr/>
            <p:nvPr/>
          </p:nvSpPr>
          <p:spPr>
            <a:xfrm>
              <a:off x="5848378" y="1816148"/>
              <a:ext cx="4001166" cy="820764"/>
            </a:xfrm>
            <a:prstGeom prst="rect">
              <a:avLst/>
            </a:prstGeom>
            <a:noFill/>
            <a:ln w="6350" cap="flat" cmpd="sng" algn="ctr">
              <a:no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87313"/>
              <a:r>
                <a:rPr lang="es-ES" sz="2800" b="1" dirty="0" smtClean="0">
                  <a:solidFill>
                    <a:srgbClr val="00338D"/>
                  </a:solidFill>
                  <a:latin typeface="Univers for KPMG Light" panose="020B0403020202020204" pitchFamily="34" charset="0"/>
                </a:rPr>
                <a:t>225.300 </a:t>
              </a:r>
              <a:r>
                <a:rPr lang="es-ES_tradnl" sz="2400" b="1" dirty="0" smtClean="0">
                  <a:solidFill>
                    <a:srgbClr val="00338D"/>
                  </a:solidFill>
                  <a:latin typeface="Univers for KPMG Light" panose="020B0403020202020204" pitchFamily="34" charset="0"/>
                </a:rPr>
                <a:t>empleos totales</a:t>
              </a:r>
              <a:endParaRPr lang="es-ES" sz="2400" b="1" dirty="0">
                <a:solidFill>
                  <a:srgbClr val="00338D"/>
                </a:solidFill>
                <a:latin typeface="Univers for KPMG Light" panose="020B0403020202020204" pitchFamily="34" charset="0"/>
              </a:endParaRPr>
            </a:p>
          </p:txBody>
        </p:sp>
        <p:sp>
          <p:nvSpPr>
            <p:cNvPr id="208" name="Oval 207"/>
            <p:cNvSpPr/>
            <p:nvPr/>
          </p:nvSpPr>
          <p:spPr>
            <a:xfrm>
              <a:off x="6963229" y="2641567"/>
              <a:ext cx="756000" cy="756000"/>
            </a:xfrm>
            <a:prstGeom prst="ellipse">
              <a:avLst/>
            </a:prstGeom>
            <a:solidFill>
              <a:srgbClr val="2C68A3">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9" name="Oval 208"/>
            <p:cNvSpPr/>
            <p:nvPr/>
          </p:nvSpPr>
          <p:spPr>
            <a:xfrm>
              <a:off x="6826638" y="4187233"/>
              <a:ext cx="900000" cy="900000"/>
            </a:xfrm>
            <a:prstGeom prst="ellipse">
              <a:avLst/>
            </a:prstGeom>
            <a:solidFill>
              <a:schemeClr val="accent5">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0" name="Oval 209"/>
            <p:cNvSpPr/>
            <p:nvPr/>
          </p:nvSpPr>
          <p:spPr>
            <a:xfrm>
              <a:off x="5673080" y="2927777"/>
              <a:ext cx="1728000" cy="1728000"/>
            </a:xfrm>
            <a:prstGeom prst="ellipse">
              <a:avLst/>
            </a:prstGeom>
            <a:solidFill>
              <a:srgbClr val="00338D">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1" name="Rectangle 210"/>
            <p:cNvSpPr/>
            <p:nvPr/>
          </p:nvSpPr>
          <p:spPr>
            <a:xfrm>
              <a:off x="6273183" y="3527817"/>
              <a:ext cx="834027" cy="430887"/>
            </a:xfrm>
            <a:prstGeom prst="rect">
              <a:avLst/>
            </a:prstGeom>
            <a:noFill/>
          </p:spPr>
          <p:txBody>
            <a:bodyPr wrap="square" lIns="0" tIns="0" rIns="0" bIns="0" rtlCol="0">
              <a:spAutoFit/>
            </a:bodyPr>
            <a:lstStyle/>
            <a:p>
              <a:r>
                <a:rPr lang="es-ES" sz="2800" dirty="0" smtClean="0">
                  <a:solidFill>
                    <a:schemeClr val="bg1"/>
                  </a:solidFill>
                  <a:latin typeface="Univers for KPMG Cond" panose="020B0606020202020204" pitchFamily="34" charset="0"/>
                  <a:cs typeface="Arial" pitchFamily="34" charset="0"/>
                </a:rPr>
                <a:t>71%</a:t>
              </a:r>
              <a:endParaRPr lang="es-ES_tradnl" sz="2800" dirty="0">
                <a:solidFill>
                  <a:schemeClr val="bg1"/>
                </a:solidFill>
                <a:latin typeface="Univers for KPMG Cond" panose="020B0606020202020204" pitchFamily="34" charset="0"/>
                <a:cs typeface="Arial" pitchFamily="34" charset="0"/>
              </a:endParaRPr>
            </a:p>
          </p:txBody>
        </p:sp>
        <p:sp>
          <p:nvSpPr>
            <p:cNvPr id="212" name="Rectangle 211"/>
            <p:cNvSpPr/>
            <p:nvPr/>
          </p:nvSpPr>
          <p:spPr>
            <a:xfrm>
              <a:off x="6963229" y="4421789"/>
              <a:ext cx="834027" cy="430887"/>
            </a:xfrm>
            <a:prstGeom prst="rect">
              <a:avLst/>
            </a:prstGeom>
            <a:noFill/>
          </p:spPr>
          <p:txBody>
            <a:bodyPr wrap="square" lIns="0" tIns="0" rIns="0" bIns="0" rtlCol="0">
              <a:spAutoFit/>
            </a:bodyPr>
            <a:lstStyle/>
            <a:p>
              <a:r>
                <a:rPr lang="es-ES" sz="2800" dirty="0" smtClean="0">
                  <a:solidFill>
                    <a:schemeClr val="bg1"/>
                  </a:solidFill>
                  <a:latin typeface="Univers for KPMG Cond" panose="020B0606020202020204" pitchFamily="34" charset="0"/>
                  <a:cs typeface="Arial" pitchFamily="34" charset="0"/>
                </a:rPr>
                <a:t>17%</a:t>
              </a:r>
              <a:endParaRPr lang="es-ES_tradnl" sz="2800" dirty="0">
                <a:solidFill>
                  <a:schemeClr val="bg1"/>
                </a:solidFill>
                <a:latin typeface="Univers for KPMG Cond" panose="020B0606020202020204" pitchFamily="34" charset="0"/>
                <a:cs typeface="Arial" pitchFamily="34" charset="0"/>
              </a:endParaRPr>
            </a:p>
          </p:txBody>
        </p:sp>
        <p:sp>
          <p:nvSpPr>
            <p:cNvPr id="213" name="Rectangle 212"/>
            <p:cNvSpPr/>
            <p:nvPr/>
          </p:nvSpPr>
          <p:spPr>
            <a:xfrm>
              <a:off x="7051841" y="2775613"/>
              <a:ext cx="834027" cy="430887"/>
            </a:xfrm>
            <a:prstGeom prst="rect">
              <a:avLst/>
            </a:prstGeom>
            <a:noFill/>
          </p:spPr>
          <p:txBody>
            <a:bodyPr wrap="square" lIns="0" tIns="0" rIns="0" bIns="0" rtlCol="0">
              <a:spAutoFit/>
            </a:bodyPr>
            <a:lstStyle/>
            <a:p>
              <a:r>
                <a:rPr lang="es-ES" sz="2800" dirty="0" smtClean="0">
                  <a:solidFill>
                    <a:schemeClr val="bg1"/>
                  </a:solidFill>
                  <a:latin typeface="Univers for KPMG Cond" panose="020B0606020202020204" pitchFamily="34" charset="0"/>
                  <a:cs typeface="Arial" pitchFamily="34" charset="0"/>
                </a:rPr>
                <a:t>12%</a:t>
              </a:r>
              <a:endParaRPr lang="es-ES_tradnl" sz="2800" dirty="0">
                <a:solidFill>
                  <a:schemeClr val="bg1"/>
                </a:solidFill>
                <a:latin typeface="Univers for KPMG Cond" panose="020B0606020202020204" pitchFamily="34" charset="0"/>
                <a:cs typeface="Arial" pitchFamily="34" charset="0"/>
              </a:endParaRPr>
            </a:p>
          </p:txBody>
        </p:sp>
        <p:sp>
          <p:nvSpPr>
            <p:cNvPr id="214" name="Rectangle 213"/>
            <p:cNvSpPr/>
            <p:nvPr/>
          </p:nvSpPr>
          <p:spPr>
            <a:xfrm>
              <a:off x="7977336" y="2630453"/>
              <a:ext cx="1628651" cy="369332"/>
            </a:xfrm>
            <a:prstGeom prst="rect">
              <a:avLst/>
            </a:prstGeom>
            <a:noFill/>
          </p:spPr>
          <p:txBody>
            <a:bodyPr wrap="none" lIns="0" tIns="0" rIns="0" bIns="0" rtlCol="0">
              <a:spAutoFit/>
            </a:bodyPr>
            <a:lstStyle/>
            <a:p>
              <a:r>
                <a:rPr lang="es-ES" sz="2400" b="1" dirty="0" smtClean="0">
                  <a:latin typeface="Univers for KPMG Cond" panose="020B0606020202020204" pitchFamily="34" charset="0"/>
                  <a:cs typeface="Arial" pitchFamily="34" charset="0"/>
                </a:rPr>
                <a:t>27.500 </a:t>
              </a:r>
              <a:r>
                <a:rPr lang="es-ES" sz="2000" b="1" dirty="0" smtClean="0">
                  <a:latin typeface="Univers for KPMG Cond" panose="020B0606020202020204" pitchFamily="34" charset="0"/>
                  <a:cs typeface="Arial" pitchFamily="34" charset="0"/>
                </a:rPr>
                <a:t>Empleos</a:t>
              </a:r>
              <a:endParaRPr lang="es-ES_tradnl" sz="2000" b="1" dirty="0">
                <a:latin typeface="Univers for KPMG Cond" panose="020B0606020202020204" pitchFamily="34" charset="0"/>
                <a:cs typeface="Arial" pitchFamily="34" charset="0"/>
              </a:endParaRPr>
            </a:p>
          </p:txBody>
        </p:sp>
        <p:sp>
          <p:nvSpPr>
            <p:cNvPr id="215" name="Rectangle 214"/>
            <p:cNvSpPr/>
            <p:nvPr/>
          </p:nvSpPr>
          <p:spPr>
            <a:xfrm>
              <a:off x="7977336" y="2997866"/>
              <a:ext cx="1476815" cy="276999"/>
            </a:xfrm>
            <a:prstGeom prst="rect">
              <a:avLst/>
            </a:prstGeom>
            <a:noFill/>
          </p:spPr>
          <p:txBody>
            <a:bodyPr wrap="none" lIns="0" tIns="0" rIns="0" bIns="0" rtlCol="0">
              <a:spAutoFit/>
            </a:bodyPr>
            <a:lstStyle/>
            <a:p>
              <a:r>
                <a:rPr lang="es-ES" dirty="0" smtClean="0">
                  <a:latin typeface="Univers for KPMG Cond" panose="020B0606020202020204" pitchFamily="34" charset="0"/>
                  <a:cs typeface="Arial" pitchFamily="34" charset="0"/>
                </a:rPr>
                <a:t>Impacto indirecto</a:t>
              </a:r>
            </a:p>
          </p:txBody>
        </p:sp>
        <p:cxnSp>
          <p:nvCxnSpPr>
            <p:cNvPr id="216" name="Straight Connector 215"/>
            <p:cNvCxnSpPr/>
            <p:nvPr/>
          </p:nvCxnSpPr>
          <p:spPr>
            <a:xfrm>
              <a:off x="7725536" y="3854589"/>
              <a:ext cx="2016000" cy="0"/>
            </a:xfrm>
            <a:prstGeom prst="line">
              <a:avLst/>
            </a:prstGeom>
            <a:ln>
              <a:solidFill>
                <a:srgbClr val="747678"/>
              </a:solidFill>
            </a:ln>
          </p:spPr>
          <p:style>
            <a:lnRef idx="1">
              <a:schemeClr val="accent1"/>
            </a:lnRef>
            <a:fillRef idx="0">
              <a:schemeClr val="accent1"/>
            </a:fillRef>
            <a:effectRef idx="0">
              <a:schemeClr val="accent1"/>
            </a:effectRef>
            <a:fontRef idx="minor">
              <a:schemeClr val="tx1"/>
            </a:fontRef>
          </p:style>
        </p:cxnSp>
        <p:sp>
          <p:nvSpPr>
            <p:cNvPr id="217" name="Rectangle 216"/>
            <p:cNvSpPr/>
            <p:nvPr/>
          </p:nvSpPr>
          <p:spPr>
            <a:xfrm>
              <a:off x="7905328" y="3513665"/>
              <a:ext cx="1768113" cy="369332"/>
            </a:xfrm>
            <a:prstGeom prst="rect">
              <a:avLst/>
            </a:prstGeom>
            <a:noFill/>
          </p:spPr>
          <p:txBody>
            <a:bodyPr wrap="none" lIns="0" tIns="0" rIns="0" bIns="0" rtlCol="0">
              <a:spAutoFit/>
            </a:bodyPr>
            <a:lstStyle/>
            <a:p>
              <a:r>
                <a:rPr lang="es-ES" sz="2400" b="1" dirty="0" smtClean="0">
                  <a:latin typeface="Univers for KPMG Cond" panose="020B0606020202020204" pitchFamily="34" charset="0"/>
                  <a:cs typeface="Arial" pitchFamily="34" charset="0"/>
                </a:rPr>
                <a:t>160.000 </a:t>
              </a:r>
              <a:r>
                <a:rPr lang="es-ES" sz="2000" b="1" dirty="0" smtClean="0">
                  <a:latin typeface="Univers for KPMG Cond" panose="020B0606020202020204" pitchFamily="34" charset="0"/>
                  <a:cs typeface="Arial" pitchFamily="34" charset="0"/>
                </a:rPr>
                <a:t>Empleos</a:t>
              </a:r>
              <a:endParaRPr lang="es-ES_tradnl" sz="2000" b="1" dirty="0">
                <a:latin typeface="Univers for KPMG Cond" panose="020B0606020202020204" pitchFamily="34" charset="0"/>
                <a:cs typeface="Arial" pitchFamily="34" charset="0"/>
              </a:endParaRPr>
            </a:p>
          </p:txBody>
        </p:sp>
        <p:sp>
          <p:nvSpPr>
            <p:cNvPr id="218" name="Rectangle 217"/>
            <p:cNvSpPr/>
            <p:nvPr/>
          </p:nvSpPr>
          <p:spPr>
            <a:xfrm>
              <a:off x="7977336" y="3889545"/>
              <a:ext cx="1318118" cy="276999"/>
            </a:xfrm>
            <a:prstGeom prst="rect">
              <a:avLst/>
            </a:prstGeom>
            <a:noFill/>
          </p:spPr>
          <p:txBody>
            <a:bodyPr wrap="none" lIns="0" tIns="0" rIns="0" bIns="0" rtlCol="0">
              <a:spAutoFit/>
            </a:bodyPr>
            <a:lstStyle/>
            <a:p>
              <a:r>
                <a:rPr lang="es-ES" dirty="0" smtClean="0">
                  <a:latin typeface="Univers for KPMG Cond" panose="020B0606020202020204" pitchFamily="34" charset="0"/>
                  <a:cs typeface="Arial" pitchFamily="34" charset="0"/>
                </a:rPr>
                <a:t>Impacto directo</a:t>
              </a:r>
            </a:p>
          </p:txBody>
        </p:sp>
        <p:sp>
          <p:nvSpPr>
            <p:cNvPr id="219" name="Rectangle 218"/>
            <p:cNvSpPr/>
            <p:nvPr/>
          </p:nvSpPr>
          <p:spPr>
            <a:xfrm>
              <a:off x="7905328" y="4442901"/>
              <a:ext cx="1628651" cy="369332"/>
            </a:xfrm>
            <a:prstGeom prst="rect">
              <a:avLst/>
            </a:prstGeom>
            <a:noFill/>
          </p:spPr>
          <p:txBody>
            <a:bodyPr wrap="none" lIns="0" tIns="0" rIns="0" bIns="0" rtlCol="0">
              <a:spAutoFit/>
            </a:bodyPr>
            <a:lstStyle/>
            <a:p>
              <a:r>
                <a:rPr lang="es-ES" sz="2400" b="1" dirty="0" smtClean="0">
                  <a:latin typeface="Univers for KPMG Cond" panose="020B0606020202020204" pitchFamily="34" charset="0"/>
                  <a:cs typeface="Arial" pitchFamily="34" charset="0"/>
                </a:rPr>
                <a:t>37.800 </a:t>
              </a:r>
              <a:r>
                <a:rPr lang="es-ES" sz="2000" b="1" dirty="0" smtClean="0">
                  <a:latin typeface="Univers for KPMG Cond" panose="020B0606020202020204" pitchFamily="34" charset="0"/>
                  <a:cs typeface="Arial" pitchFamily="34" charset="0"/>
                </a:rPr>
                <a:t>Empleos</a:t>
              </a:r>
              <a:endParaRPr lang="es-ES_tradnl" sz="2000" b="1" dirty="0">
                <a:latin typeface="Univers for KPMG Cond" panose="020B0606020202020204" pitchFamily="34" charset="0"/>
                <a:cs typeface="Arial" pitchFamily="34" charset="0"/>
              </a:endParaRPr>
            </a:p>
          </p:txBody>
        </p:sp>
        <p:sp>
          <p:nvSpPr>
            <p:cNvPr id="220" name="Rectangle 219"/>
            <p:cNvSpPr/>
            <p:nvPr/>
          </p:nvSpPr>
          <p:spPr>
            <a:xfrm>
              <a:off x="7977336" y="4810314"/>
              <a:ext cx="1463542" cy="276999"/>
            </a:xfrm>
            <a:prstGeom prst="rect">
              <a:avLst/>
            </a:prstGeom>
            <a:noFill/>
          </p:spPr>
          <p:txBody>
            <a:bodyPr wrap="none" lIns="0" tIns="0" rIns="0" bIns="0" rtlCol="0">
              <a:spAutoFit/>
            </a:bodyPr>
            <a:lstStyle/>
            <a:p>
              <a:r>
                <a:rPr lang="es-ES" dirty="0" smtClean="0">
                  <a:latin typeface="Univers for KPMG Cond" panose="020B0606020202020204" pitchFamily="34" charset="0"/>
                  <a:cs typeface="Arial" pitchFamily="34" charset="0"/>
                </a:rPr>
                <a:t>Impacto inducido</a:t>
              </a:r>
            </a:p>
          </p:txBody>
        </p:sp>
        <p:cxnSp>
          <p:nvCxnSpPr>
            <p:cNvPr id="221" name="Straight Connector 220"/>
            <p:cNvCxnSpPr/>
            <p:nvPr/>
          </p:nvCxnSpPr>
          <p:spPr>
            <a:xfrm>
              <a:off x="7725536" y="4790693"/>
              <a:ext cx="2016000" cy="0"/>
            </a:xfrm>
            <a:prstGeom prst="line">
              <a:avLst/>
            </a:prstGeom>
            <a:ln>
              <a:solidFill>
                <a:srgbClr val="747678"/>
              </a:solidFill>
            </a:ln>
          </p:spPr>
          <p:style>
            <a:lnRef idx="1">
              <a:schemeClr val="accent1"/>
            </a:lnRef>
            <a:fillRef idx="0">
              <a:schemeClr val="accent1"/>
            </a:fillRef>
            <a:effectRef idx="0">
              <a:schemeClr val="accent1"/>
            </a:effectRef>
            <a:fontRef idx="minor">
              <a:schemeClr val="tx1"/>
            </a:fontRef>
          </p:style>
        </p:cxnSp>
      </p:grpSp>
      <p:sp>
        <p:nvSpPr>
          <p:cNvPr id="222" name="Rectangle 221"/>
          <p:cNvSpPr/>
          <p:nvPr/>
        </p:nvSpPr>
        <p:spPr>
          <a:xfrm>
            <a:off x="1568624" y="1184423"/>
            <a:ext cx="2418932" cy="276999"/>
          </a:xfrm>
          <a:prstGeom prst="rect">
            <a:avLst/>
          </a:prstGeom>
          <a:noFill/>
        </p:spPr>
        <p:txBody>
          <a:bodyPr wrap="none" lIns="0" tIns="0" rIns="0" bIns="0" rtlCol="0">
            <a:spAutoFit/>
          </a:bodyPr>
          <a:lstStyle/>
          <a:p>
            <a:r>
              <a:rPr lang="es-ES" b="1" dirty="0" smtClean="0">
                <a:latin typeface="Univers for KPMG Cond" panose="020B0606020202020204" pitchFamily="34" charset="0"/>
                <a:cs typeface="Arial" pitchFamily="34" charset="0"/>
              </a:rPr>
              <a:t>Impacto en el PIB de España</a:t>
            </a:r>
            <a:endParaRPr lang="es-ES_tradnl" b="1" dirty="0">
              <a:latin typeface="Univers for KPMG Cond" panose="020B0606020202020204" pitchFamily="34" charset="0"/>
              <a:cs typeface="Arial" pitchFamily="34" charset="0"/>
            </a:endParaRPr>
          </a:p>
        </p:txBody>
      </p:sp>
      <p:sp>
        <p:nvSpPr>
          <p:cNvPr id="223" name="Rectangle 222"/>
          <p:cNvSpPr/>
          <p:nvPr/>
        </p:nvSpPr>
        <p:spPr>
          <a:xfrm>
            <a:off x="6263814" y="1187386"/>
            <a:ext cx="2675412" cy="276999"/>
          </a:xfrm>
          <a:prstGeom prst="rect">
            <a:avLst/>
          </a:prstGeom>
          <a:noFill/>
        </p:spPr>
        <p:txBody>
          <a:bodyPr wrap="none" lIns="0" tIns="0" rIns="0" bIns="0" rtlCol="0">
            <a:spAutoFit/>
          </a:bodyPr>
          <a:lstStyle/>
          <a:p>
            <a:r>
              <a:rPr lang="es-ES" b="1" dirty="0" smtClean="0">
                <a:latin typeface="Univers for KPMG Cond" panose="020B0606020202020204" pitchFamily="34" charset="0"/>
                <a:cs typeface="Arial" pitchFamily="34" charset="0"/>
              </a:rPr>
              <a:t>Impacto en términos de empleo</a:t>
            </a:r>
            <a:endParaRPr lang="es-ES_tradnl" b="1" dirty="0">
              <a:latin typeface="Univers for KPMG Cond" panose="020B0606020202020204" pitchFamily="34" charset="0"/>
              <a:cs typeface="Arial" pitchFamily="34" charset="0"/>
            </a:endParaRPr>
          </a:p>
        </p:txBody>
      </p:sp>
      <p:sp>
        <p:nvSpPr>
          <p:cNvPr id="224" name="Rectangle 223"/>
          <p:cNvSpPr/>
          <p:nvPr/>
        </p:nvSpPr>
        <p:spPr>
          <a:xfrm>
            <a:off x="802918" y="4976781"/>
            <a:ext cx="8242126" cy="823677"/>
          </a:xfrm>
          <a:prstGeom prst="rect">
            <a:avLst/>
          </a:prstGeom>
          <a:noFill/>
          <a:ln w="6350" cap="flat" cmpd="sng" algn="ctr">
            <a:no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87313"/>
            <a:r>
              <a:rPr lang="es-ES_tradnl" sz="1800" dirty="0" smtClean="0">
                <a:solidFill>
                  <a:schemeClr val="tx1">
                    <a:lumMod val="50000"/>
                    <a:lumOff val="50000"/>
                  </a:schemeClr>
                </a:solidFill>
                <a:latin typeface="Univers for KPMG Light" panose="020B0403020202020204" pitchFamily="34" charset="0"/>
              </a:rPr>
              <a:t>El impacto global estimado de los bienes inmuebles de interés cultural de la Iglesia es equivalente a alrededor del</a:t>
            </a:r>
            <a:r>
              <a:rPr lang="es-ES" sz="1800" dirty="0" smtClean="0">
                <a:solidFill>
                  <a:schemeClr val="tx1">
                    <a:lumMod val="50000"/>
                    <a:lumOff val="50000"/>
                  </a:schemeClr>
                </a:solidFill>
                <a:latin typeface="Univers for KPMG Light" panose="020B0403020202020204" pitchFamily="34" charset="0"/>
              </a:rPr>
              <a:t> </a:t>
            </a:r>
            <a:r>
              <a:rPr lang="es-ES" sz="2400" b="1" dirty="0" smtClean="0">
                <a:solidFill>
                  <a:srgbClr val="00338D"/>
                </a:solidFill>
                <a:latin typeface="Univers for KPMG Light" panose="020B0403020202020204" pitchFamily="34" charset="0"/>
              </a:rPr>
              <a:t>2,17% del </a:t>
            </a:r>
            <a:r>
              <a:rPr lang="es-ES_tradnl" sz="2400" b="1" dirty="0" smtClean="0">
                <a:solidFill>
                  <a:srgbClr val="00338D"/>
                </a:solidFill>
                <a:latin typeface="Univers for KPMG Light" panose="020B0403020202020204" pitchFamily="34" charset="0"/>
              </a:rPr>
              <a:t>PIB </a:t>
            </a:r>
            <a:r>
              <a:rPr lang="es-ES_tradnl" sz="1800" b="1" dirty="0">
                <a:solidFill>
                  <a:srgbClr val="00338D"/>
                </a:solidFill>
                <a:latin typeface="Univers for KPMG Light" panose="020B0403020202020204" pitchFamily="34" charset="0"/>
              </a:rPr>
              <a:t>de España en </a:t>
            </a:r>
            <a:r>
              <a:rPr lang="es-ES_tradnl" sz="1800" b="1" dirty="0" smtClean="0">
                <a:solidFill>
                  <a:srgbClr val="00338D"/>
                </a:solidFill>
                <a:latin typeface="Univers for KPMG Light" panose="020B0403020202020204" pitchFamily="34" charset="0"/>
              </a:rPr>
              <a:t>2014.</a:t>
            </a:r>
            <a:endParaRPr lang="es-ES" sz="2400" b="1" dirty="0">
              <a:solidFill>
                <a:srgbClr val="00338D"/>
              </a:solidFill>
              <a:latin typeface="Univers for KPMG Light" panose="020B0403020202020204" pitchFamily="34" charset="0"/>
            </a:endParaRPr>
          </a:p>
        </p:txBody>
      </p:sp>
      <p:sp>
        <p:nvSpPr>
          <p:cNvPr id="43" name="Text Placeholder 17"/>
          <p:cNvSpPr txBox="1">
            <a:spLocks/>
          </p:cNvSpPr>
          <p:nvPr/>
        </p:nvSpPr>
        <p:spPr>
          <a:xfrm>
            <a:off x="489858" y="5822837"/>
            <a:ext cx="9198152" cy="445754"/>
          </a:xfrm>
          <a:prstGeom prst="rect">
            <a:avLst/>
          </a:prstGeom>
        </p:spPr>
        <p:txBody>
          <a:bodyPr/>
          <a:lstStyle>
            <a:lvl1pPr eaLnBrk="1" hangingPunct="1">
              <a:spcAft>
                <a:spcPts val="600"/>
              </a:spcAft>
              <a:defRPr sz="1000" b="1" i="0">
                <a:solidFill>
                  <a:schemeClr val="tx2"/>
                </a:solidFill>
                <a:latin typeface="+mn-lt"/>
                <a:cs typeface="Arial" panose="020B0604020202020204" pitchFamily="34" charset="0"/>
              </a:defRPr>
            </a:lvl1pPr>
            <a:lvl2pPr marL="0" indent="0" eaLnBrk="1" hangingPunct="1">
              <a:spcAft>
                <a:spcPts val="600"/>
              </a:spcAft>
              <a:buFontTx/>
              <a:buNone/>
              <a:defRPr sz="1000" b="0" i="0">
                <a:solidFill>
                  <a:schemeClr val="tx2"/>
                </a:solidFill>
                <a:latin typeface="+mn-lt"/>
                <a:cs typeface="Arial" panose="020B0604020202020204" pitchFamily="34" charset="0"/>
              </a:defRPr>
            </a:lvl2pPr>
            <a:lvl3pPr marL="285750" indent="-283464" algn="l" eaLnBrk="1" hangingPunct="1">
              <a:spcAft>
                <a:spcPts val="600"/>
              </a:spcAft>
              <a:buClrTx/>
              <a:buFont typeface="Univers for KPMG Light" panose="020B0403020202020204" pitchFamily="34" charset="0"/>
              <a:buChar char="—"/>
              <a:defRPr sz="1000" b="0" i="0">
                <a:solidFill>
                  <a:schemeClr val="tx2"/>
                </a:solidFill>
                <a:latin typeface="+mn-lt"/>
                <a:cs typeface="Arial" panose="020B0604020202020204" pitchFamily="34" charset="0"/>
              </a:defRPr>
            </a:lvl3pPr>
            <a:lvl4pPr marL="576000" indent="-228600" algn="l" eaLnBrk="1" hangingPunct="1">
              <a:spcAft>
                <a:spcPts val="600"/>
              </a:spcAft>
              <a:buFont typeface="Univers for KPMG Light" panose="020B0403020202020204" pitchFamily="34" charset="0"/>
              <a:buChar char="-"/>
              <a:defRPr sz="1000" b="0" i="0">
                <a:solidFill>
                  <a:schemeClr val="tx2"/>
                </a:solidFill>
                <a:latin typeface="+mn-lt"/>
                <a:cs typeface="Arial" panose="020B0604020202020204" pitchFamily="34" charset="0"/>
              </a:defRPr>
            </a:lvl4pPr>
            <a:lvl5pPr marL="824400" indent="-283464" algn="l" eaLnBrk="1" hangingPunct="1">
              <a:spcAft>
                <a:spcPts val="600"/>
              </a:spcAft>
              <a:buFont typeface="Univers for KPMG Light" panose="020B0403020202020204" pitchFamily="34" charset="0"/>
              <a:buChar char="—"/>
              <a:defRPr sz="1000" b="0" i="0">
                <a:solidFill>
                  <a:schemeClr val="tx2"/>
                </a:solidFill>
                <a:latin typeface="+mn-lt"/>
                <a:cs typeface="Arial" panose="020B0604020202020204" pitchFamily="34" charset="0"/>
              </a:defRPr>
            </a:lvl5pPr>
            <a:lvl6pPr marL="1098000" indent="-228600" algn="l" eaLnBrk="1" hangingPunct="1">
              <a:spcAft>
                <a:spcPts val="600"/>
              </a:spcAft>
              <a:buFont typeface="Univers for KPMG Light" panose="020B0403020202020204" pitchFamily="34" charset="0"/>
              <a:buChar char="-"/>
              <a:defRPr sz="1000" baseline="0">
                <a:solidFill>
                  <a:schemeClr val="tx2"/>
                </a:solidFill>
                <a:latin typeface="+mn-lt"/>
              </a:defRPr>
            </a:lvl6pPr>
            <a:lvl7pPr marL="1371600" indent="-283464" algn="l" eaLnBrk="1" hangingPunct="1">
              <a:spcAft>
                <a:spcPts val="600"/>
              </a:spcAft>
              <a:buFont typeface="Univers for KPMG Light" panose="020B0403020202020204" pitchFamily="34" charset="0"/>
              <a:buChar char="—"/>
              <a:defRPr sz="1000">
                <a:solidFill>
                  <a:schemeClr val="tx2"/>
                </a:solidFill>
                <a:latin typeface="+mn-lt"/>
              </a:defRPr>
            </a:lvl7pPr>
            <a:lvl8pPr marL="1645200" indent="-230400" algn="l" eaLnBrk="1" hangingPunct="1">
              <a:spcAft>
                <a:spcPts val="600"/>
              </a:spcAft>
              <a:buFont typeface="Univers for KPMG Light" panose="020B0403020202020204" pitchFamily="34" charset="0"/>
              <a:buChar char="-"/>
              <a:defRPr sz="1000">
                <a:solidFill>
                  <a:schemeClr val="tx2"/>
                </a:solidFill>
                <a:latin typeface="+mn-lt"/>
              </a:defRPr>
            </a:lvl8pPr>
            <a:lvl9pPr marL="2152650" indent="-283464" algn="l" eaLnBrk="1" hangingPunct="1">
              <a:spcAft>
                <a:spcPts val="600"/>
              </a:spcAft>
              <a:buFont typeface="Univers for KPMG Light" panose="020B0403020202020204" pitchFamily="34" charset="0"/>
              <a:buChar char="—"/>
              <a:defRPr sz="1000">
                <a:solidFill>
                  <a:srgbClr val="00338D"/>
                </a:solidFill>
                <a:latin typeface="+mn-lt"/>
              </a:defRPr>
            </a:lvl9pPr>
          </a:lstStyle>
          <a:p>
            <a:pPr defTabSz="914400"/>
            <a:r>
              <a:rPr lang="es-ES" b="0" kern="0" dirty="0" smtClean="0">
                <a:solidFill>
                  <a:schemeClr val="tx1">
                    <a:lumMod val="65000"/>
                    <a:lumOff val="35000"/>
                  </a:schemeClr>
                </a:solidFill>
                <a:latin typeface="Univers for KPMG Cond" panose="020B0606020202020204" pitchFamily="34" charset="0"/>
              </a:rPr>
              <a:t>Estimaciones </a:t>
            </a:r>
            <a:r>
              <a:rPr lang="es-ES" b="0" kern="0" dirty="0">
                <a:solidFill>
                  <a:schemeClr val="tx1">
                    <a:lumMod val="65000"/>
                    <a:lumOff val="35000"/>
                  </a:schemeClr>
                </a:solidFill>
                <a:latin typeface="Univers for KPMG Cond" panose="020B0606020202020204" pitchFamily="34" charset="0"/>
              </a:rPr>
              <a:t>para el año 2014 en base a la información </a:t>
            </a:r>
            <a:r>
              <a:rPr lang="es-ES" b="0" kern="0" dirty="0" smtClean="0">
                <a:solidFill>
                  <a:schemeClr val="tx1">
                    <a:lumMod val="65000"/>
                    <a:lumOff val="35000"/>
                  </a:schemeClr>
                </a:solidFill>
                <a:latin typeface="Univers for KPMG Cond" panose="020B0606020202020204" pitchFamily="34" charset="0"/>
              </a:rPr>
              <a:t>disponible. Se </a:t>
            </a:r>
            <a:r>
              <a:rPr lang="es-ES" b="0" kern="0" dirty="0">
                <a:solidFill>
                  <a:schemeClr val="tx1">
                    <a:lumMod val="65000"/>
                    <a:lumOff val="35000"/>
                  </a:schemeClr>
                </a:solidFill>
                <a:latin typeface="Univers for KPMG Cond" panose="020B0606020202020204" pitchFamily="34" charset="0"/>
              </a:rPr>
              <a:t>ha utilizado información da las encuestas Familitur y Egatur del Instituto Nacional de estadística (INE), de la Conferencia Episcopal Española (CEE), y de las listas de Catedrales de España y de Patrimonio Mundial de la Humanidad. Se ha utilizado el marco Input-Output para calcular el impacto indirecto e </a:t>
            </a:r>
            <a:r>
              <a:rPr lang="es-ES" b="0" kern="0" dirty="0" smtClean="0">
                <a:solidFill>
                  <a:schemeClr val="tx1">
                    <a:lumMod val="65000"/>
                    <a:lumOff val="35000"/>
                  </a:schemeClr>
                </a:solidFill>
                <a:latin typeface="Univers for KPMG Cond" panose="020B0606020202020204" pitchFamily="34" charset="0"/>
              </a:rPr>
              <a:t>inducido. </a:t>
            </a:r>
            <a:endParaRPr lang="es-ES" b="0" kern="0" dirty="0">
              <a:solidFill>
                <a:schemeClr val="tx1">
                  <a:lumMod val="65000"/>
                  <a:lumOff val="35000"/>
                </a:schemeClr>
              </a:solidFill>
              <a:latin typeface="Univers for KPMG Cond" panose="020B0606020202020204" pitchFamily="34" charset="0"/>
            </a:endParaRPr>
          </a:p>
        </p:txBody>
      </p:sp>
      <p:sp>
        <p:nvSpPr>
          <p:cNvPr id="44" name="Title 3"/>
          <p:cNvSpPr>
            <a:spLocks noGrp="1"/>
          </p:cNvSpPr>
          <p:nvPr>
            <p:ph type="title"/>
          </p:nvPr>
        </p:nvSpPr>
        <p:spPr>
          <a:xfrm>
            <a:off x="825499" y="210145"/>
            <a:ext cx="8255002" cy="725086"/>
          </a:xfrm>
        </p:spPr>
        <p:txBody>
          <a:bodyPr/>
          <a:lstStyle/>
          <a:p>
            <a:r>
              <a:rPr lang="es-ES" sz="4400" dirty="0" smtClean="0"/>
              <a:t>Impacto económico </a:t>
            </a:r>
            <a:r>
              <a:rPr lang="es-ES" sz="4400" dirty="0" smtClean="0"/>
              <a:t>del patrimonio con interés cultural</a:t>
            </a:r>
            <a:endParaRPr lang="es-ES" sz="4400" dirty="0"/>
          </a:p>
        </p:txBody>
      </p:sp>
    </p:spTree>
    <p:extLst>
      <p:ext uri="{BB962C8B-B14F-4D97-AF65-F5344CB8AC3E}">
        <p14:creationId xmlns:p14="http://schemas.microsoft.com/office/powerpoint/2010/main" val="32143491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4"/>
                                        </p:tgtEl>
                                        <p:attrNameLst>
                                          <p:attrName>style.visibility</p:attrName>
                                        </p:attrNameLst>
                                      </p:cBhvr>
                                      <p:to>
                                        <p:strVal val="visible"/>
                                      </p:to>
                                    </p:set>
                                    <p:animEffect transition="in" filter="fade">
                                      <p:cBhvr>
                                        <p:cTn id="7" dur="500"/>
                                        <p:tgtEl>
                                          <p:spTgt spid="2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
                                        </p:tgtEl>
                                        <p:attrNameLst>
                                          <p:attrName>style.visibility</p:attrName>
                                        </p:attrNameLst>
                                      </p:cBhvr>
                                      <p:to>
                                        <p:strVal val="visible"/>
                                      </p:to>
                                    </p:set>
                                    <p:animEffect transition="in" filter="fade">
                                      <p:cBhvr>
                                        <p:cTn id="12" dur="500"/>
                                        <p:tgtEl>
                                          <p:spTgt spid="2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2097407" y="333279"/>
            <a:ext cx="6149127" cy="1579116"/>
          </a:xfrm>
        </p:spPr>
        <p:txBody>
          <a:bodyPr/>
          <a:lstStyle/>
          <a:p>
            <a:r>
              <a:rPr lang="es-ES" sz="6000" dirty="0"/>
              <a:t>Impacto socioeconómico de las celebraciones y fiestas </a:t>
            </a:r>
            <a:r>
              <a:rPr lang="es-ES" sz="6000" dirty="0" smtClean="0"/>
              <a:t>religiosas</a:t>
            </a:r>
            <a:br>
              <a:rPr lang="es-ES" sz="6000" dirty="0" smtClean="0"/>
            </a:br>
            <a:r>
              <a:rPr lang="es-ES" sz="6000" dirty="0"/>
              <a:t/>
            </a:r>
            <a:br>
              <a:rPr lang="es-ES" sz="6000" dirty="0"/>
            </a:br>
            <a:r>
              <a:rPr lang="es-ES" sz="6000" dirty="0" smtClean="0"/>
              <a:t>Base </a:t>
            </a:r>
            <a:r>
              <a:rPr lang="es-ES" sz="6000" dirty="0"/>
              <a:t>del cálculo</a:t>
            </a:r>
            <a:br>
              <a:rPr lang="es-ES" sz="6000" dirty="0"/>
            </a:br>
            <a:r>
              <a:rPr lang="es-ES" sz="3600" dirty="0"/>
              <a:t>Visitantes a bienes de la iglesia con interés cultural en España. Gasto medio de visitantes</a:t>
            </a:r>
            <a:endParaRPr lang="en-US" sz="3600" dirty="0"/>
          </a:p>
        </p:txBody>
      </p:sp>
      <p:sp>
        <p:nvSpPr>
          <p:cNvPr id="6" name="object 3"/>
          <p:cNvSpPr/>
          <p:nvPr/>
        </p:nvSpPr>
        <p:spPr>
          <a:xfrm>
            <a:off x="0" y="0"/>
            <a:ext cx="1720042"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rgbClr val="00338D"/>
          </a:solidFill>
        </p:spPr>
        <p:txBody>
          <a:bodyPr wrap="square" lIns="0" tIns="0" rIns="0" bIns="0" rtlCol="0">
            <a:noAutofit/>
          </a:bodyPr>
          <a:lstStyle/>
          <a:p>
            <a:endParaRPr sz="1692" dirty="0">
              <a:latin typeface="Arial" panose="020B0604020202020204" pitchFamily="34" charset="0"/>
            </a:endParaRPr>
          </a:p>
        </p:txBody>
      </p:sp>
      <p:sp>
        <p:nvSpPr>
          <p:cNvPr id="2" name="TextBox 1"/>
          <p:cNvSpPr txBox="1"/>
          <p:nvPr/>
        </p:nvSpPr>
        <p:spPr>
          <a:xfrm>
            <a:off x="355600" y="4851400"/>
            <a:ext cx="869149" cy="1569660"/>
          </a:xfrm>
          <a:prstGeom prst="rect">
            <a:avLst/>
          </a:prstGeom>
          <a:noFill/>
        </p:spPr>
        <p:txBody>
          <a:bodyPr wrap="none" rtlCol="0">
            <a:spAutoFit/>
          </a:bodyPr>
          <a:lstStyle/>
          <a:p>
            <a:r>
              <a:rPr lang="es-ES_tradnl" sz="9600" dirty="0" smtClean="0">
                <a:solidFill>
                  <a:srgbClr val="00A3A1"/>
                </a:solidFill>
                <a:latin typeface="Univers for KPMG"/>
                <a:cs typeface="Univers for KPMG"/>
              </a:rPr>
              <a:t>2</a:t>
            </a:r>
            <a:endParaRPr lang="es-ES" sz="9600" dirty="0" smtClean="0">
              <a:solidFill>
                <a:srgbClr val="00A3A1"/>
              </a:solidFill>
              <a:latin typeface="Univers for KPMG"/>
              <a:cs typeface="Univers for KPMG"/>
            </a:endParaRPr>
          </a:p>
        </p:txBody>
      </p:sp>
      <p:sp>
        <p:nvSpPr>
          <p:cNvPr id="5" name="TextBox 4"/>
          <p:cNvSpPr txBox="1"/>
          <p:nvPr/>
        </p:nvSpPr>
        <p:spPr>
          <a:xfrm>
            <a:off x="1115522" y="4704169"/>
            <a:ext cx="8284510" cy="984885"/>
          </a:xfrm>
          <a:prstGeom prst="rect">
            <a:avLst/>
          </a:prstGeom>
          <a:noFill/>
          <a:ln>
            <a:noFill/>
          </a:ln>
        </p:spPr>
        <p:txBody>
          <a:bodyPr wrap="square" rtlCol="0" anchor="ctr">
            <a:spAutoFit/>
          </a:bodyPr>
          <a:lstStyle/>
          <a:p>
            <a:pPr marL="914400" lvl="2"/>
            <a:r>
              <a:rPr lang="es-ES_tradnl" sz="2000" b="1" dirty="0" smtClean="0">
                <a:latin typeface="Univers for KPMG Cond" panose="020B0606020202020204" pitchFamily="34" charset="0"/>
              </a:rPr>
              <a:t>40 </a:t>
            </a:r>
            <a:r>
              <a:rPr lang="es-ES_tradnl" sz="1800" dirty="0">
                <a:latin typeface="Univers for KPMG Cond" panose="020B0606020202020204" pitchFamily="34" charset="0"/>
              </a:rPr>
              <a:t>fiestas religiosas de </a:t>
            </a:r>
            <a:r>
              <a:rPr lang="es-ES_tradnl" sz="1800" b="1" dirty="0">
                <a:latin typeface="Univers for KPMG Cond" panose="020B0606020202020204" pitchFamily="34" charset="0"/>
              </a:rPr>
              <a:t>interés turístico </a:t>
            </a:r>
            <a:r>
              <a:rPr lang="es-ES_tradnl" sz="1800" b="1" dirty="0" smtClean="0">
                <a:latin typeface="Univers for KPMG Cond" panose="020B0606020202020204" pitchFamily="34" charset="0"/>
              </a:rPr>
              <a:t>internacional: </a:t>
            </a:r>
            <a:r>
              <a:rPr lang="es-ES_tradnl" sz="2000" b="1" dirty="0" smtClean="0">
                <a:latin typeface="Univers for KPMG Cond" panose="020B0606020202020204" pitchFamily="34" charset="0"/>
              </a:rPr>
              <a:t>592.000</a:t>
            </a:r>
            <a:r>
              <a:rPr lang="es-ES_tradnl" sz="1800" dirty="0" smtClean="0">
                <a:latin typeface="Univers for KPMG Cond" panose="020B0606020202020204" pitchFamily="34" charset="0"/>
              </a:rPr>
              <a:t> visitantes de media </a:t>
            </a:r>
            <a:endParaRPr lang="es-ES_tradnl" sz="1800" dirty="0" smtClean="0">
              <a:latin typeface="Univers for KPMG Cond" panose="020B0606020202020204" pitchFamily="34" charset="0"/>
            </a:endParaRPr>
          </a:p>
          <a:p>
            <a:pPr marL="914400" lvl="2"/>
            <a:endParaRPr lang="es-ES_tradnl" sz="1800" b="1" dirty="0">
              <a:latin typeface="Univers for KPMG Cond" panose="020B0606020202020204" pitchFamily="34" charset="0"/>
            </a:endParaRPr>
          </a:p>
          <a:p>
            <a:pPr marL="914400" lvl="2"/>
            <a:r>
              <a:rPr lang="es-ES_tradnl" sz="2000" b="1" dirty="0" smtClean="0">
                <a:latin typeface="Univers for KPMG Cond" panose="020B0606020202020204" pitchFamily="34" charset="0"/>
              </a:rPr>
              <a:t>85 </a:t>
            </a:r>
            <a:r>
              <a:rPr lang="es-ES_tradnl" sz="1800" dirty="0" smtClean="0">
                <a:latin typeface="Univers for KPMG Cond" panose="020B0606020202020204" pitchFamily="34" charset="0"/>
              </a:rPr>
              <a:t>fiestas</a:t>
            </a:r>
            <a:r>
              <a:rPr lang="es-ES_tradnl" sz="1800" dirty="0" smtClean="0">
                <a:solidFill>
                  <a:prstClr val="black"/>
                </a:solidFill>
                <a:latin typeface="Univers for KPMG Cond" panose="020B0606020202020204" pitchFamily="34" charset="0"/>
              </a:rPr>
              <a:t> </a:t>
            </a:r>
            <a:r>
              <a:rPr lang="es-ES_tradnl" sz="1800" dirty="0">
                <a:solidFill>
                  <a:prstClr val="black"/>
                </a:solidFill>
                <a:latin typeface="Univers for KPMG Cond" panose="020B0606020202020204" pitchFamily="34" charset="0"/>
              </a:rPr>
              <a:t>religiosas de </a:t>
            </a:r>
            <a:r>
              <a:rPr lang="es-ES_tradnl" sz="1800" b="1" dirty="0">
                <a:solidFill>
                  <a:prstClr val="black"/>
                </a:solidFill>
                <a:latin typeface="Univers for KPMG Cond" panose="020B0606020202020204" pitchFamily="34" charset="0"/>
              </a:rPr>
              <a:t>interés turístico </a:t>
            </a:r>
            <a:r>
              <a:rPr lang="es-ES_tradnl" sz="1800" b="1" dirty="0" smtClean="0">
                <a:solidFill>
                  <a:prstClr val="black"/>
                </a:solidFill>
                <a:latin typeface="Univers for KPMG Cond" panose="020B0606020202020204" pitchFamily="34" charset="0"/>
              </a:rPr>
              <a:t>nacional: </a:t>
            </a:r>
            <a:r>
              <a:rPr lang="es-ES_tradnl" sz="2000" b="1" dirty="0" smtClean="0">
                <a:solidFill>
                  <a:prstClr val="black"/>
                </a:solidFill>
                <a:latin typeface="Univers for KPMG Cond" panose="020B0606020202020204" pitchFamily="34" charset="0"/>
              </a:rPr>
              <a:t>84.000 </a:t>
            </a:r>
            <a:r>
              <a:rPr lang="es-ES_tradnl" sz="1800" dirty="0" smtClean="0">
                <a:solidFill>
                  <a:prstClr val="black"/>
                </a:solidFill>
                <a:latin typeface="Univers for KPMG Cond" panose="020B0606020202020204" pitchFamily="34" charset="0"/>
              </a:rPr>
              <a:t> visitantes </a:t>
            </a:r>
            <a:r>
              <a:rPr lang="es-ES_tradnl" sz="1800" dirty="0">
                <a:solidFill>
                  <a:prstClr val="black"/>
                </a:solidFill>
                <a:latin typeface="Univers for KPMG Cond" panose="020B0606020202020204" pitchFamily="34" charset="0"/>
              </a:rPr>
              <a:t>de </a:t>
            </a:r>
            <a:r>
              <a:rPr lang="es-ES_tradnl" sz="1800" dirty="0" smtClean="0">
                <a:solidFill>
                  <a:prstClr val="black"/>
                </a:solidFill>
                <a:latin typeface="Univers for KPMG Cond" panose="020B0606020202020204" pitchFamily="34" charset="0"/>
              </a:rPr>
              <a:t>media</a:t>
            </a:r>
            <a:endParaRPr lang="es-ES_tradnl" sz="1800" dirty="0">
              <a:solidFill>
                <a:prstClr val="black"/>
              </a:solidFill>
              <a:latin typeface="Univers for KPMG Cond" panose="020B0606020202020204" pitchFamily="34" charset="0"/>
            </a:endParaRPr>
          </a:p>
        </p:txBody>
      </p:sp>
    </p:spTree>
    <p:extLst>
      <p:ext uri="{BB962C8B-B14F-4D97-AF65-F5344CB8AC3E}">
        <p14:creationId xmlns:p14="http://schemas.microsoft.com/office/powerpoint/2010/main" val="194499545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7534986" y="3075097"/>
            <a:ext cx="2108054" cy="2164269"/>
          </a:xfrm>
          <a:prstGeom prst="rect">
            <a:avLst/>
          </a:prstGeom>
        </p:spPr>
      </p:pic>
      <p:sp>
        <p:nvSpPr>
          <p:cNvPr id="55" name="Rectangle 54"/>
          <p:cNvSpPr/>
          <p:nvPr/>
        </p:nvSpPr>
        <p:spPr>
          <a:xfrm>
            <a:off x="5562600" y="1422273"/>
            <a:ext cx="4000499" cy="576184"/>
          </a:xfrm>
          <a:prstGeom prst="rect">
            <a:avLst/>
          </a:prstGeom>
          <a:noFill/>
          <a:ln w="6350" cap="flat" cmpd="sng" algn="ctr">
            <a:noFill/>
            <a:prstDash val="solid"/>
            <a:miter lim="800000"/>
          </a:ln>
          <a:effectLst/>
          <a:extLst>
            <a:ext uri="{909E8E84-426E-40DD-AFC4-6F175D3DCCD1}">
              <a14:hiddenFill xmlns:a14="http://schemas.microsoft.com/office/drawing/2010/main">
                <a:solidFill>
                  <a:schemeClr val="accent1"/>
                </a:solidFill>
              </a14:hiddenFill>
            </a:ext>
          </a:extLst>
        </p:spPr>
        <p:txBody>
          <a:bodyPr rtlCol="0" anchor="ctr" anchorCtr="0"/>
          <a:lstStyle/>
          <a:p>
            <a:pPr marL="88900"/>
            <a:endParaRPr kumimoji="0" lang="es-ES" sz="1000" b="0" i="0" u="none" strike="noStrike" kern="0" cap="none" spc="0" normalizeH="0" baseline="0" noProof="0" dirty="0" smtClean="0">
              <a:ln>
                <a:noFill/>
              </a:ln>
              <a:solidFill>
                <a:srgbClr val="660066"/>
              </a:solidFill>
              <a:effectLst/>
              <a:uLnTx/>
              <a:uFillTx/>
              <a:latin typeface="Univers for KPMG Cond" pitchFamily="34" charset="0"/>
              <a:ea typeface="+mn-ea"/>
              <a:cs typeface="+mn-cs"/>
            </a:endParaRPr>
          </a:p>
        </p:txBody>
      </p:sp>
      <p:sp>
        <p:nvSpPr>
          <p:cNvPr id="42" name="Title 3"/>
          <p:cNvSpPr>
            <a:spLocks noGrp="1"/>
          </p:cNvSpPr>
          <p:nvPr>
            <p:ph type="title"/>
          </p:nvPr>
        </p:nvSpPr>
        <p:spPr>
          <a:xfrm>
            <a:off x="825499" y="210145"/>
            <a:ext cx="8255002" cy="725086"/>
          </a:xfrm>
        </p:spPr>
        <p:txBody>
          <a:bodyPr/>
          <a:lstStyle/>
          <a:p>
            <a:r>
              <a:rPr lang="es-ES" sz="4400" dirty="0" smtClean="0"/>
              <a:t>Impacto de las celebraciones y fiestas religiosas</a:t>
            </a:r>
            <a:endParaRPr lang="es-ES" sz="4400" dirty="0"/>
          </a:p>
        </p:txBody>
      </p:sp>
      <p:sp>
        <p:nvSpPr>
          <p:cNvPr id="5" name="TextBox 4"/>
          <p:cNvSpPr txBox="1"/>
          <p:nvPr/>
        </p:nvSpPr>
        <p:spPr>
          <a:xfrm>
            <a:off x="786644" y="5843452"/>
            <a:ext cx="8332184" cy="307777"/>
          </a:xfrm>
          <a:prstGeom prst="rect">
            <a:avLst/>
          </a:prstGeom>
          <a:noFill/>
        </p:spPr>
        <p:txBody>
          <a:bodyPr wrap="square" lIns="0" tIns="0" rIns="0" bIns="0" rtlCol="0">
            <a:spAutoFit/>
          </a:bodyPr>
          <a:lstStyle/>
          <a:p>
            <a:pPr marL="87313"/>
            <a:r>
              <a:rPr lang="es-ES" sz="1000" dirty="0">
                <a:solidFill>
                  <a:schemeClr val="tx1">
                    <a:lumMod val="65000"/>
                    <a:lumOff val="35000"/>
                  </a:schemeClr>
                </a:solidFill>
                <a:latin typeface="Univers for KPMG Cond" panose="020B0606020202020204" pitchFamily="34" charset="0"/>
                <a:cs typeface="Arial" pitchFamily="34" charset="0"/>
              </a:rPr>
              <a:t>Estimaciones para el año 2014 en base a la información </a:t>
            </a:r>
            <a:r>
              <a:rPr lang="es-ES" sz="1000" dirty="0" smtClean="0">
                <a:solidFill>
                  <a:schemeClr val="tx1">
                    <a:lumMod val="65000"/>
                    <a:lumOff val="35000"/>
                  </a:schemeClr>
                </a:solidFill>
                <a:latin typeface="Univers for KPMG Cond" panose="020B0606020202020204" pitchFamily="34" charset="0"/>
                <a:cs typeface="Arial" pitchFamily="34" charset="0"/>
              </a:rPr>
              <a:t>disponible. </a:t>
            </a:r>
            <a:r>
              <a:rPr lang="es-ES_tradnl" sz="1000" dirty="0" smtClean="0">
                <a:solidFill>
                  <a:schemeClr val="tx1">
                    <a:lumMod val="65000"/>
                    <a:lumOff val="35000"/>
                  </a:schemeClr>
                </a:solidFill>
                <a:latin typeface="Univers for KPMG Cond" pitchFamily="34" charset="0"/>
              </a:rPr>
              <a:t>Se ha utilizado información </a:t>
            </a:r>
            <a:r>
              <a:rPr lang="es-ES" sz="1000" dirty="0">
                <a:solidFill>
                  <a:schemeClr val="tx1">
                    <a:lumMod val="65000"/>
                    <a:lumOff val="35000"/>
                  </a:schemeClr>
                </a:solidFill>
                <a:latin typeface="Univers for KPMG Cond" pitchFamily="34" charset="0"/>
              </a:rPr>
              <a:t>de la Conferencia Episcopal Española (CEE</a:t>
            </a:r>
            <a:r>
              <a:rPr lang="es-ES" sz="1000" dirty="0" smtClean="0">
                <a:solidFill>
                  <a:schemeClr val="tx1">
                    <a:lumMod val="65000"/>
                    <a:lumOff val="35000"/>
                  </a:schemeClr>
                </a:solidFill>
                <a:latin typeface="Univers for KPMG Cond" pitchFamily="34" charset="0"/>
              </a:rPr>
              <a:t>)</a:t>
            </a:r>
            <a:r>
              <a:rPr lang="es-ES_tradnl" sz="1000" dirty="0" smtClean="0">
                <a:solidFill>
                  <a:schemeClr val="tx1">
                    <a:lumMod val="65000"/>
                    <a:lumOff val="35000"/>
                  </a:schemeClr>
                </a:solidFill>
                <a:latin typeface="Univers for KPMG Cond" pitchFamily="34" charset="0"/>
              </a:rPr>
              <a:t>, </a:t>
            </a:r>
            <a:r>
              <a:rPr lang="es-ES_tradnl" sz="1000" dirty="0">
                <a:solidFill>
                  <a:schemeClr val="tx1">
                    <a:lumMod val="65000"/>
                    <a:lumOff val="35000"/>
                  </a:schemeClr>
                </a:solidFill>
                <a:latin typeface="Univers for KPMG Cond" pitchFamily="34" charset="0"/>
              </a:rPr>
              <a:t>del Instituto Nacional de estadística (INE</a:t>
            </a:r>
            <a:r>
              <a:rPr lang="es-ES_tradnl" sz="1000" dirty="0" smtClean="0">
                <a:solidFill>
                  <a:schemeClr val="tx1">
                    <a:lumMod val="65000"/>
                    <a:lumOff val="35000"/>
                  </a:schemeClr>
                </a:solidFill>
                <a:latin typeface="Univers for KPMG Cond" pitchFamily="34" charset="0"/>
              </a:rPr>
              <a:t>), </a:t>
            </a:r>
            <a:r>
              <a:rPr lang="es-ES" sz="1000" dirty="0">
                <a:solidFill>
                  <a:schemeClr val="tx1">
                    <a:lumMod val="65000"/>
                    <a:lumOff val="35000"/>
                  </a:schemeClr>
                </a:solidFill>
                <a:latin typeface="Univers for KPMG Cond" pitchFamily="34" charset="0"/>
              </a:rPr>
              <a:t>de </a:t>
            </a:r>
            <a:r>
              <a:rPr lang="es-ES_tradnl" sz="1000" dirty="0">
                <a:solidFill>
                  <a:schemeClr val="tx1">
                    <a:lumMod val="65000"/>
                    <a:lumOff val="35000"/>
                  </a:schemeClr>
                </a:solidFill>
                <a:latin typeface="Univers for KPMG Cond" pitchFamily="34" charset="0"/>
              </a:rPr>
              <a:t>prensa sobre fiestas y celebraciones religiosas</a:t>
            </a:r>
            <a:r>
              <a:rPr lang="es-ES" sz="1000" dirty="0" smtClean="0">
                <a:solidFill>
                  <a:schemeClr val="tx1">
                    <a:lumMod val="65000"/>
                    <a:lumOff val="35000"/>
                  </a:schemeClr>
                </a:solidFill>
                <a:latin typeface="Univers for KPMG Cond" pitchFamily="34" charset="0"/>
              </a:rPr>
              <a:t>. Se ha utilizado el marco Input-Output para calcular el impacto indirecto e inducido.</a:t>
            </a:r>
            <a:endParaRPr lang="es-ES" sz="1000" dirty="0">
              <a:solidFill>
                <a:schemeClr val="tx1">
                  <a:lumMod val="65000"/>
                  <a:lumOff val="35000"/>
                </a:schemeClr>
              </a:solidFill>
              <a:latin typeface="Univers for KPMG Cond" pitchFamily="34" charset="0"/>
            </a:endParaRPr>
          </a:p>
        </p:txBody>
      </p:sp>
      <p:sp>
        <p:nvSpPr>
          <p:cNvPr id="6" name="Down Arrow 5"/>
          <p:cNvSpPr/>
          <p:nvPr/>
        </p:nvSpPr>
        <p:spPr>
          <a:xfrm>
            <a:off x="1032807" y="2005390"/>
            <a:ext cx="1567546" cy="403321"/>
          </a:xfrm>
          <a:prstGeom prst="downArrow">
            <a:avLst>
              <a:gd name="adj1" fmla="val 100000"/>
              <a:gd name="adj2" fmla="val 50000"/>
            </a:avLst>
          </a:prstGeom>
          <a:solidFill>
            <a:srgbClr val="00338D"/>
          </a:solidFill>
          <a:ln w="12700" cap="rnd" cmpd="sng" algn="ctr">
            <a:solidFill>
              <a:srgbClr val="00338D"/>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FFFFF"/>
              </a:solidFill>
              <a:effectLst/>
              <a:uLnTx/>
              <a:uFillTx/>
              <a:latin typeface="Arial"/>
              <a:ea typeface="+mn-ea"/>
              <a:cs typeface="+mn-cs"/>
            </a:endParaRPr>
          </a:p>
        </p:txBody>
      </p:sp>
      <p:sp>
        <p:nvSpPr>
          <p:cNvPr id="7" name="TextBox 6"/>
          <p:cNvSpPr txBox="1"/>
          <p:nvPr/>
        </p:nvSpPr>
        <p:spPr>
          <a:xfrm>
            <a:off x="425501" y="2475364"/>
            <a:ext cx="3091175" cy="492443"/>
          </a:xfrm>
          <a:prstGeom prst="rect">
            <a:avLst/>
          </a:prstGeom>
          <a:noFill/>
        </p:spPr>
        <p:txBody>
          <a:bodyPr wrap="square" lIns="0" tIns="0" rIns="0" bIns="0" rtlCol="0">
            <a:spAutoFit/>
          </a:bodyPr>
          <a:lstStyle/>
          <a:p>
            <a:pPr algn="ctr"/>
            <a:r>
              <a:rPr lang="es-ES" sz="1600" b="1" dirty="0">
                <a:solidFill>
                  <a:srgbClr val="00338D"/>
                </a:solidFill>
                <a:latin typeface="Univers for KPMG Light" panose="020B0403020202020204" pitchFamily="34" charset="0"/>
                <a:cs typeface="Arial" pitchFamily="34" charset="0"/>
              </a:rPr>
              <a:t>G</a:t>
            </a:r>
            <a:r>
              <a:rPr lang="es-ES" sz="1600" b="1" dirty="0" smtClean="0">
                <a:solidFill>
                  <a:srgbClr val="00338D"/>
                </a:solidFill>
                <a:latin typeface="Univers for KPMG Light" panose="020B0403020202020204" pitchFamily="34" charset="0"/>
                <a:cs typeface="Arial" pitchFamily="34" charset="0"/>
              </a:rPr>
              <a:t>asto </a:t>
            </a:r>
            <a:r>
              <a:rPr lang="es-ES" sz="1600" b="1" u="sng" dirty="0" smtClean="0">
                <a:solidFill>
                  <a:srgbClr val="00338D"/>
                </a:solidFill>
                <a:latin typeface="Univers for KPMG Light" panose="020B0403020202020204" pitchFamily="34" charset="0"/>
                <a:cs typeface="Arial" pitchFamily="34" charset="0"/>
              </a:rPr>
              <a:t>directo</a:t>
            </a:r>
            <a:r>
              <a:rPr lang="es-ES" sz="1600" b="1" dirty="0" smtClean="0">
                <a:solidFill>
                  <a:srgbClr val="00338D"/>
                </a:solidFill>
                <a:latin typeface="Univers for KPMG Light" panose="020B0403020202020204" pitchFamily="34" charset="0"/>
                <a:cs typeface="Arial" pitchFamily="34" charset="0"/>
              </a:rPr>
              <a:t> estimado de visitantes de 5.200 Mill. €</a:t>
            </a:r>
            <a:endParaRPr lang="es-ES" sz="1200" dirty="0" smtClean="0">
              <a:solidFill>
                <a:srgbClr val="00338D"/>
              </a:solidFill>
              <a:latin typeface="Univers for KPMG Light" panose="020B0403020202020204" pitchFamily="34" charset="0"/>
              <a:cs typeface="Arial" pitchFamily="34" charset="0"/>
            </a:endParaRPr>
          </a:p>
        </p:txBody>
      </p:sp>
      <p:sp>
        <p:nvSpPr>
          <p:cNvPr id="8" name="TextBox 7"/>
          <p:cNvSpPr txBox="1"/>
          <p:nvPr/>
        </p:nvSpPr>
        <p:spPr>
          <a:xfrm>
            <a:off x="263077" y="1245682"/>
            <a:ext cx="9379102" cy="584775"/>
          </a:xfrm>
          <a:prstGeom prst="rect">
            <a:avLst/>
          </a:prstGeom>
          <a:noFill/>
          <a:ln>
            <a:solidFill>
              <a:srgbClr val="00338D"/>
            </a:solidFill>
          </a:ln>
        </p:spPr>
        <p:txBody>
          <a:bodyPr wrap="square" rtlCol="0" anchor="ctr">
            <a:spAutoFit/>
          </a:bodyPr>
          <a:lstStyle/>
          <a:p>
            <a:pPr marL="1200150" lvl="2" indent="-285750">
              <a:buFont typeface="Wingdings" panose="05000000000000000000" pitchFamily="2" charset="2"/>
              <a:buChar char="§"/>
            </a:pPr>
            <a:r>
              <a:rPr lang="es-ES_tradnl" sz="1600" b="1" dirty="0" smtClean="0">
                <a:latin typeface="Univers for KPMG Cond" panose="020B0606020202020204" pitchFamily="34" charset="0"/>
              </a:rPr>
              <a:t>40 </a:t>
            </a:r>
            <a:r>
              <a:rPr lang="es-ES_tradnl" sz="1400" dirty="0">
                <a:latin typeface="Univers for KPMG Cond" panose="020B0606020202020204" pitchFamily="34" charset="0"/>
              </a:rPr>
              <a:t>fiestas religiosas de </a:t>
            </a:r>
            <a:r>
              <a:rPr lang="es-ES_tradnl" sz="1400" b="1" dirty="0">
                <a:latin typeface="Univers for KPMG Cond" panose="020B0606020202020204" pitchFamily="34" charset="0"/>
              </a:rPr>
              <a:t>interés turístico </a:t>
            </a:r>
            <a:r>
              <a:rPr lang="es-ES_tradnl" sz="1400" b="1" dirty="0" smtClean="0">
                <a:latin typeface="Univers for KPMG Cond" panose="020B0606020202020204" pitchFamily="34" charset="0"/>
              </a:rPr>
              <a:t>internacional: </a:t>
            </a:r>
            <a:r>
              <a:rPr lang="es-ES_tradnl" sz="1600" b="1" dirty="0" smtClean="0">
                <a:latin typeface="Univers for KPMG Cond" panose="020B0606020202020204" pitchFamily="34" charset="0"/>
              </a:rPr>
              <a:t>592.000</a:t>
            </a:r>
            <a:r>
              <a:rPr lang="es-ES_tradnl" sz="1400" dirty="0" smtClean="0">
                <a:latin typeface="Univers for KPMG Cond" panose="020B0606020202020204" pitchFamily="34" charset="0"/>
              </a:rPr>
              <a:t> visitantes de media y </a:t>
            </a:r>
            <a:r>
              <a:rPr lang="es-ES_tradnl" sz="1600" b="1" dirty="0" smtClean="0">
                <a:latin typeface="Univers for KPMG Cond" panose="020B0606020202020204" pitchFamily="34" charset="0"/>
              </a:rPr>
              <a:t>153 </a:t>
            </a:r>
            <a:r>
              <a:rPr lang="es-ES_tradnl" sz="1600" b="1" dirty="0">
                <a:latin typeface="Univers for KPMG Cond" panose="020B0606020202020204" pitchFamily="34" charset="0"/>
              </a:rPr>
              <a:t>€ </a:t>
            </a:r>
            <a:r>
              <a:rPr lang="es-ES_tradnl" sz="1400" dirty="0">
                <a:latin typeface="Univers for KPMG Cond" panose="020B0606020202020204" pitchFamily="34" charset="0"/>
              </a:rPr>
              <a:t>de gasto medio por </a:t>
            </a:r>
            <a:r>
              <a:rPr lang="es-ES_tradnl" sz="1400" dirty="0" smtClean="0">
                <a:latin typeface="Univers for KPMG Cond" panose="020B0606020202020204" pitchFamily="34" charset="0"/>
              </a:rPr>
              <a:t>visitante</a:t>
            </a:r>
          </a:p>
          <a:p>
            <a:pPr marL="1200150" lvl="2" indent="-285750">
              <a:buFont typeface="Wingdings" panose="05000000000000000000" pitchFamily="2" charset="2"/>
              <a:buChar char="§"/>
            </a:pPr>
            <a:r>
              <a:rPr lang="es-ES_tradnl" sz="1600" b="1" dirty="0" smtClean="0">
                <a:latin typeface="Univers for KPMG Cond" panose="020B0606020202020204" pitchFamily="34" charset="0"/>
              </a:rPr>
              <a:t>85 </a:t>
            </a:r>
            <a:r>
              <a:rPr lang="es-ES_tradnl" sz="1400" dirty="0" smtClean="0">
                <a:latin typeface="Univers for KPMG Cond" panose="020B0606020202020204" pitchFamily="34" charset="0"/>
              </a:rPr>
              <a:t>fiestas</a:t>
            </a:r>
            <a:r>
              <a:rPr lang="es-ES_tradnl" sz="1400" dirty="0" smtClean="0">
                <a:solidFill>
                  <a:prstClr val="black"/>
                </a:solidFill>
                <a:latin typeface="Univers for KPMG Cond" panose="020B0606020202020204" pitchFamily="34" charset="0"/>
              </a:rPr>
              <a:t> </a:t>
            </a:r>
            <a:r>
              <a:rPr lang="es-ES_tradnl" sz="1400" dirty="0">
                <a:solidFill>
                  <a:prstClr val="black"/>
                </a:solidFill>
                <a:latin typeface="Univers for KPMG Cond" panose="020B0606020202020204" pitchFamily="34" charset="0"/>
              </a:rPr>
              <a:t>religiosas de </a:t>
            </a:r>
            <a:r>
              <a:rPr lang="es-ES_tradnl" sz="1400" b="1" dirty="0">
                <a:solidFill>
                  <a:prstClr val="black"/>
                </a:solidFill>
                <a:latin typeface="Univers for KPMG Cond" panose="020B0606020202020204" pitchFamily="34" charset="0"/>
              </a:rPr>
              <a:t>interés turístico </a:t>
            </a:r>
            <a:r>
              <a:rPr lang="es-ES_tradnl" sz="1400" b="1" dirty="0" smtClean="0">
                <a:solidFill>
                  <a:prstClr val="black"/>
                </a:solidFill>
                <a:latin typeface="Univers for KPMG Cond" panose="020B0606020202020204" pitchFamily="34" charset="0"/>
              </a:rPr>
              <a:t>nacional: </a:t>
            </a:r>
            <a:r>
              <a:rPr lang="es-ES_tradnl" sz="1600" b="1" dirty="0" smtClean="0">
                <a:solidFill>
                  <a:prstClr val="black"/>
                </a:solidFill>
                <a:latin typeface="Univers for KPMG Cond" panose="020B0606020202020204" pitchFamily="34" charset="0"/>
              </a:rPr>
              <a:t>84.000 </a:t>
            </a:r>
            <a:r>
              <a:rPr lang="es-ES_tradnl" sz="1400" dirty="0" smtClean="0">
                <a:solidFill>
                  <a:prstClr val="black"/>
                </a:solidFill>
                <a:latin typeface="Univers for KPMG Cond" panose="020B0606020202020204" pitchFamily="34" charset="0"/>
              </a:rPr>
              <a:t> visitantes </a:t>
            </a:r>
            <a:r>
              <a:rPr lang="es-ES_tradnl" sz="1400" dirty="0">
                <a:solidFill>
                  <a:prstClr val="black"/>
                </a:solidFill>
                <a:latin typeface="Univers for KPMG Cond" panose="020B0606020202020204" pitchFamily="34" charset="0"/>
              </a:rPr>
              <a:t>de </a:t>
            </a:r>
            <a:r>
              <a:rPr lang="es-ES_tradnl" sz="1400" dirty="0" smtClean="0">
                <a:solidFill>
                  <a:prstClr val="black"/>
                </a:solidFill>
                <a:latin typeface="Univers for KPMG Cond" panose="020B0606020202020204" pitchFamily="34" charset="0"/>
              </a:rPr>
              <a:t>media y </a:t>
            </a:r>
            <a:r>
              <a:rPr lang="es-ES_tradnl" sz="1600" b="1" dirty="0" smtClean="0">
                <a:solidFill>
                  <a:prstClr val="black"/>
                </a:solidFill>
                <a:latin typeface="Univers for KPMG Cond" panose="020B0606020202020204" pitchFamily="34" charset="0"/>
              </a:rPr>
              <a:t>218 </a:t>
            </a:r>
            <a:r>
              <a:rPr lang="es-ES_tradnl" sz="1600" b="1" dirty="0">
                <a:solidFill>
                  <a:prstClr val="black"/>
                </a:solidFill>
                <a:latin typeface="Univers for KPMG Cond" panose="020B0606020202020204" pitchFamily="34" charset="0"/>
              </a:rPr>
              <a:t>€ </a:t>
            </a:r>
            <a:r>
              <a:rPr lang="es-ES_tradnl" sz="1400" dirty="0">
                <a:solidFill>
                  <a:prstClr val="black"/>
                </a:solidFill>
                <a:latin typeface="Univers for KPMG Cond" panose="020B0606020202020204" pitchFamily="34" charset="0"/>
              </a:rPr>
              <a:t>de gasto medio por </a:t>
            </a:r>
            <a:r>
              <a:rPr lang="es-ES_tradnl" sz="1400" dirty="0" smtClean="0">
                <a:solidFill>
                  <a:prstClr val="black"/>
                </a:solidFill>
                <a:latin typeface="Univers for KPMG Cond" panose="020B0606020202020204" pitchFamily="34" charset="0"/>
              </a:rPr>
              <a:t>visitante</a:t>
            </a:r>
            <a:endParaRPr lang="es-ES_tradnl" sz="1400" dirty="0">
              <a:solidFill>
                <a:prstClr val="black"/>
              </a:solidFill>
              <a:latin typeface="Univers for KPMG Cond" panose="020B0606020202020204" pitchFamily="34" charset="0"/>
            </a:endParaRPr>
          </a:p>
        </p:txBody>
      </p:sp>
      <p:sp>
        <p:nvSpPr>
          <p:cNvPr id="9" name="Freeform 36"/>
          <p:cNvSpPr>
            <a:spLocks noEditPoints="1"/>
          </p:cNvSpPr>
          <p:nvPr/>
        </p:nvSpPr>
        <p:spPr bwMode="auto">
          <a:xfrm>
            <a:off x="584701" y="1273158"/>
            <a:ext cx="403885" cy="477034"/>
          </a:xfrm>
          <a:custGeom>
            <a:avLst/>
            <a:gdLst/>
            <a:ahLst/>
            <a:cxnLst>
              <a:cxn ang="0">
                <a:pos x="1" y="132"/>
              </a:cxn>
              <a:cxn ang="0">
                <a:pos x="7" y="95"/>
              </a:cxn>
              <a:cxn ang="0">
                <a:pos x="33" y="76"/>
              </a:cxn>
              <a:cxn ang="0">
                <a:pos x="37" y="76"/>
              </a:cxn>
              <a:cxn ang="0">
                <a:pos x="65" y="81"/>
              </a:cxn>
              <a:cxn ang="0">
                <a:pos x="63" y="86"/>
              </a:cxn>
              <a:cxn ang="0">
                <a:pos x="55" y="132"/>
              </a:cxn>
              <a:cxn ang="0">
                <a:pos x="55" y="183"/>
              </a:cxn>
              <a:cxn ang="0">
                <a:pos x="79" y="202"/>
              </a:cxn>
              <a:cxn ang="0">
                <a:pos x="80" y="278"/>
              </a:cxn>
              <a:cxn ang="0">
                <a:pos x="55" y="275"/>
              </a:cxn>
              <a:cxn ang="0">
                <a:pos x="23" y="266"/>
              </a:cxn>
              <a:cxn ang="0">
                <a:pos x="22" y="182"/>
              </a:cxn>
              <a:cxn ang="0">
                <a:pos x="1" y="177"/>
              </a:cxn>
              <a:cxn ang="0">
                <a:pos x="1" y="132"/>
              </a:cxn>
              <a:cxn ang="0">
                <a:pos x="79" y="39"/>
              </a:cxn>
              <a:cxn ang="0">
                <a:pos x="55" y="16"/>
              </a:cxn>
              <a:cxn ang="0">
                <a:pos x="30" y="39"/>
              </a:cxn>
              <a:cxn ang="0">
                <a:pos x="79" y="39"/>
              </a:cxn>
              <a:cxn ang="0">
                <a:pos x="185" y="81"/>
              </a:cxn>
              <a:cxn ang="0">
                <a:pos x="214" y="76"/>
              </a:cxn>
              <a:cxn ang="0">
                <a:pos x="218" y="76"/>
              </a:cxn>
              <a:cxn ang="0">
                <a:pos x="244" y="95"/>
              </a:cxn>
              <a:cxn ang="0">
                <a:pos x="250" y="132"/>
              </a:cxn>
              <a:cxn ang="0">
                <a:pos x="250" y="177"/>
              </a:cxn>
              <a:cxn ang="0">
                <a:pos x="229" y="182"/>
              </a:cxn>
              <a:cxn ang="0">
                <a:pos x="227" y="266"/>
              </a:cxn>
              <a:cxn ang="0">
                <a:pos x="196" y="275"/>
              </a:cxn>
              <a:cxn ang="0">
                <a:pos x="170" y="278"/>
              </a:cxn>
              <a:cxn ang="0">
                <a:pos x="172" y="202"/>
              </a:cxn>
              <a:cxn ang="0">
                <a:pos x="196" y="183"/>
              </a:cxn>
              <a:cxn ang="0">
                <a:pos x="196" y="132"/>
              </a:cxn>
              <a:cxn ang="0">
                <a:pos x="188" y="86"/>
              </a:cxn>
              <a:cxn ang="0">
                <a:pos x="185" y="81"/>
              </a:cxn>
              <a:cxn ang="0">
                <a:pos x="220" y="39"/>
              </a:cxn>
              <a:cxn ang="0">
                <a:pos x="196" y="16"/>
              </a:cxn>
              <a:cxn ang="0">
                <a:pos x="172" y="39"/>
              </a:cxn>
              <a:cxn ang="0">
                <a:pos x="220" y="39"/>
              </a:cxn>
              <a:cxn ang="0">
                <a:pos x="64" y="132"/>
              </a:cxn>
              <a:cxn ang="0">
                <a:pos x="71" y="90"/>
              </a:cxn>
              <a:cxn ang="0">
                <a:pos x="100" y="69"/>
              </a:cxn>
              <a:cxn ang="0">
                <a:pos x="105" y="69"/>
              </a:cxn>
              <a:cxn ang="0">
                <a:pos x="146" y="69"/>
              </a:cxn>
              <a:cxn ang="0">
                <a:pos x="150" y="69"/>
              </a:cxn>
              <a:cxn ang="0">
                <a:pos x="180" y="90"/>
              </a:cxn>
              <a:cxn ang="0">
                <a:pos x="187" y="132"/>
              </a:cxn>
              <a:cxn ang="0">
                <a:pos x="187" y="183"/>
              </a:cxn>
              <a:cxn ang="0">
                <a:pos x="163" y="189"/>
              </a:cxn>
              <a:cxn ang="0">
                <a:pos x="161" y="285"/>
              </a:cxn>
              <a:cxn ang="0">
                <a:pos x="125" y="295"/>
              </a:cxn>
              <a:cxn ang="0">
                <a:pos x="89" y="285"/>
              </a:cxn>
              <a:cxn ang="0">
                <a:pos x="88" y="189"/>
              </a:cxn>
              <a:cxn ang="0">
                <a:pos x="64" y="183"/>
              </a:cxn>
              <a:cxn ang="0">
                <a:pos x="64" y="132"/>
              </a:cxn>
              <a:cxn ang="0">
                <a:pos x="153" y="27"/>
              </a:cxn>
              <a:cxn ang="0">
                <a:pos x="125" y="0"/>
              </a:cxn>
              <a:cxn ang="0">
                <a:pos x="98" y="27"/>
              </a:cxn>
              <a:cxn ang="0">
                <a:pos x="153" y="27"/>
              </a:cxn>
            </a:cxnLst>
            <a:rect l="0" t="0" r="r" b="b"/>
            <a:pathLst>
              <a:path w="251" h="308">
                <a:moveTo>
                  <a:pt x="1" y="132"/>
                </a:moveTo>
                <a:cubicBezTo>
                  <a:pt x="1" y="119"/>
                  <a:pt x="1" y="105"/>
                  <a:pt x="7" y="95"/>
                </a:cubicBezTo>
                <a:cubicBezTo>
                  <a:pt x="12" y="85"/>
                  <a:pt x="21" y="76"/>
                  <a:pt x="33" y="76"/>
                </a:cubicBezTo>
                <a:cubicBezTo>
                  <a:pt x="37" y="76"/>
                  <a:pt x="37" y="76"/>
                  <a:pt x="37" y="76"/>
                </a:cubicBezTo>
                <a:cubicBezTo>
                  <a:pt x="44" y="84"/>
                  <a:pt x="56" y="86"/>
                  <a:pt x="65" y="81"/>
                </a:cubicBezTo>
                <a:cubicBezTo>
                  <a:pt x="65" y="83"/>
                  <a:pt x="64" y="84"/>
                  <a:pt x="63" y="86"/>
                </a:cubicBezTo>
                <a:cubicBezTo>
                  <a:pt x="56" y="100"/>
                  <a:pt x="55" y="117"/>
                  <a:pt x="55" y="132"/>
                </a:cubicBezTo>
                <a:cubicBezTo>
                  <a:pt x="55" y="149"/>
                  <a:pt x="56" y="166"/>
                  <a:pt x="55" y="183"/>
                </a:cubicBezTo>
                <a:cubicBezTo>
                  <a:pt x="54" y="195"/>
                  <a:pt x="67" y="202"/>
                  <a:pt x="79" y="202"/>
                </a:cubicBezTo>
                <a:cubicBezTo>
                  <a:pt x="80" y="278"/>
                  <a:pt x="80" y="278"/>
                  <a:pt x="80" y="278"/>
                </a:cubicBezTo>
                <a:cubicBezTo>
                  <a:pt x="73" y="283"/>
                  <a:pt x="61" y="283"/>
                  <a:pt x="55" y="275"/>
                </a:cubicBezTo>
                <a:cubicBezTo>
                  <a:pt x="45" y="286"/>
                  <a:pt x="23" y="282"/>
                  <a:pt x="23" y="266"/>
                </a:cubicBezTo>
                <a:cubicBezTo>
                  <a:pt x="22" y="182"/>
                  <a:pt x="22" y="182"/>
                  <a:pt x="22" y="182"/>
                </a:cubicBezTo>
                <a:cubicBezTo>
                  <a:pt x="17" y="187"/>
                  <a:pt x="0" y="185"/>
                  <a:pt x="1" y="177"/>
                </a:cubicBezTo>
                <a:cubicBezTo>
                  <a:pt x="1" y="158"/>
                  <a:pt x="1" y="150"/>
                  <a:pt x="1" y="132"/>
                </a:cubicBezTo>
                <a:close/>
                <a:moveTo>
                  <a:pt x="79" y="39"/>
                </a:moveTo>
                <a:cubicBezTo>
                  <a:pt x="78" y="26"/>
                  <a:pt x="69" y="16"/>
                  <a:pt x="55" y="16"/>
                </a:cubicBezTo>
                <a:cubicBezTo>
                  <a:pt x="39" y="16"/>
                  <a:pt x="31" y="26"/>
                  <a:pt x="30" y="39"/>
                </a:cubicBezTo>
                <a:cubicBezTo>
                  <a:pt x="30" y="90"/>
                  <a:pt x="79" y="89"/>
                  <a:pt x="79" y="39"/>
                </a:cubicBezTo>
                <a:close/>
                <a:moveTo>
                  <a:pt x="185" y="81"/>
                </a:moveTo>
                <a:cubicBezTo>
                  <a:pt x="195" y="86"/>
                  <a:pt x="206" y="84"/>
                  <a:pt x="214" y="76"/>
                </a:cubicBezTo>
                <a:cubicBezTo>
                  <a:pt x="218" y="76"/>
                  <a:pt x="218" y="76"/>
                  <a:pt x="218" y="76"/>
                </a:cubicBezTo>
                <a:cubicBezTo>
                  <a:pt x="229" y="76"/>
                  <a:pt x="239" y="85"/>
                  <a:pt x="244" y="95"/>
                </a:cubicBezTo>
                <a:cubicBezTo>
                  <a:pt x="249" y="105"/>
                  <a:pt x="250" y="119"/>
                  <a:pt x="250" y="132"/>
                </a:cubicBezTo>
                <a:cubicBezTo>
                  <a:pt x="250" y="150"/>
                  <a:pt x="250" y="158"/>
                  <a:pt x="250" y="177"/>
                </a:cubicBezTo>
                <a:cubicBezTo>
                  <a:pt x="251" y="185"/>
                  <a:pt x="233" y="187"/>
                  <a:pt x="229" y="182"/>
                </a:cubicBezTo>
                <a:cubicBezTo>
                  <a:pt x="227" y="266"/>
                  <a:pt x="227" y="266"/>
                  <a:pt x="227" y="266"/>
                </a:cubicBezTo>
                <a:cubicBezTo>
                  <a:pt x="227" y="282"/>
                  <a:pt x="205" y="286"/>
                  <a:pt x="196" y="275"/>
                </a:cubicBezTo>
                <a:cubicBezTo>
                  <a:pt x="190" y="283"/>
                  <a:pt x="177" y="283"/>
                  <a:pt x="170" y="278"/>
                </a:cubicBezTo>
                <a:cubicBezTo>
                  <a:pt x="172" y="202"/>
                  <a:pt x="172" y="202"/>
                  <a:pt x="172" y="202"/>
                </a:cubicBezTo>
                <a:cubicBezTo>
                  <a:pt x="183" y="202"/>
                  <a:pt x="196" y="195"/>
                  <a:pt x="196" y="183"/>
                </a:cubicBezTo>
                <a:cubicBezTo>
                  <a:pt x="195" y="166"/>
                  <a:pt x="196" y="149"/>
                  <a:pt x="196" y="132"/>
                </a:cubicBezTo>
                <a:cubicBezTo>
                  <a:pt x="196" y="117"/>
                  <a:pt x="195" y="100"/>
                  <a:pt x="188" y="86"/>
                </a:cubicBezTo>
                <a:cubicBezTo>
                  <a:pt x="187" y="84"/>
                  <a:pt x="186" y="83"/>
                  <a:pt x="185" y="81"/>
                </a:cubicBezTo>
                <a:close/>
                <a:moveTo>
                  <a:pt x="220" y="39"/>
                </a:moveTo>
                <a:cubicBezTo>
                  <a:pt x="220" y="26"/>
                  <a:pt x="210" y="16"/>
                  <a:pt x="196" y="16"/>
                </a:cubicBezTo>
                <a:cubicBezTo>
                  <a:pt x="181" y="16"/>
                  <a:pt x="172" y="26"/>
                  <a:pt x="172" y="39"/>
                </a:cubicBezTo>
                <a:cubicBezTo>
                  <a:pt x="172" y="90"/>
                  <a:pt x="220" y="89"/>
                  <a:pt x="220" y="39"/>
                </a:cubicBezTo>
                <a:close/>
                <a:moveTo>
                  <a:pt x="64" y="132"/>
                </a:moveTo>
                <a:cubicBezTo>
                  <a:pt x="64" y="118"/>
                  <a:pt x="65" y="102"/>
                  <a:pt x="71" y="90"/>
                </a:cubicBezTo>
                <a:cubicBezTo>
                  <a:pt x="77" y="79"/>
                  <a:pt x="88" y="69"/>
                  <a:pt x="100" y="69"/>
                </a:cubicBezTo>
                <a:cubicBezTo>
                  <a:pt x="105" y="69"/>
                  <a:pt x="105" y="69"/>
                  <a:pt x="105" y="69"/>
                </a:cubicBezTo>
                <a:cubicBezTo>
                  <a:pt x="117" y="80"/>
                  <a:pt x="134" y="80"/>
                  <a:pt x="146" y="69"/>
                </a:cubicBezTo>
                <a:cubicBezTo>
                  <a:pt x="150" y="69"/>
                  <a:pt x="150" y="69"/>
                  <a:pt x="150" y="69"/>
                </a:cubicBezTo>
                <a:cubicBezTo>
                  <a:pt x="163" y="69"/>
                  <a:pt x="174" y="79"/>
                  <a:pt x="180" y="90"/>
                </a:cubicBezTo>
                <a:cubicBezTo>
                  <a:pt x="186" y="102"/>
                  <a:pt x="187" y="118"/>
                  <a:pt x="187" y="132"/>
                </a:cubicBezTo>
                <a:cubicBezTo>
                  <a:pt x="187" y="153"/>
                  <a:pt x="187" y="162"/>
                  <a:pt x="187" y="183"/>
                </a:cubicBezTo>
                <a:cubicBezTo>
                  <a:pt x="187" y="193"/>
                  <a:pt x="168" y="196"/>
                  <a:pt x="163" y="189"/>
                </a:cubicBezTo>
                <a:cubicBezTo>
                  <a:pt x="161" y="285"/>
                  <a:pt x="161" y="285"/>
                  <a:pt x="161" y="285"/>
                </a:cubicBezTo>
                <a:cubicBezTo>
                  <a:pt x="161" y="304"/>
                  <a:pt x="136" y="308"/>
                  <a:pt x="125" y="295"/>
                </a:cubicBezTo>
                <a:cubicBezTo>
                  <a:pt x="115" y="308"/>
                  <a:pt x="89" y="304"/>
                  <a:pt x="89" y="285"/>
                </a:cubicBezTo>
                <a:cubicBezTo>
                  <a:pt x="88" y="189"/>
                  <a:pt x="88" y="189"/>
                  <a:pt x="88" y="189"/>
                </a:cubicBezTo>
                <a:cubicBezTo>
                  <a:pt x="83" y="196"/>
                  <a:pt x="63" y="193"/>
                  <a:pt x="64" y="183"/>
                </a:cubicBezTo>
                <a:cubicBezTo>
                  <a:pt x="64" y="162"/>
                  <a:pt x="64" y="153"/>
                  <a:pt x="64" y="132"/>
                </a:cubicBezTo>
                <a:close/>
                <a:moveTo>
                  <a:pt x="153" y="27"/>
                </a:moveTo>
                <a:cubicBezTo>
                  <a:pt x="153" y="12"/>
                  <a:pt x="142" y="0"/>
                  <a:pt x="125" y="0"/>
                </a:cubicBezTo>
                <a:cubicBezTo>
                  <a:pt x="108" y="0"/>
                  <a:pt x="98" y="12"/>
                  <a:pt x="98" y="27"/>
                </a:cubicBezTo>
                <a:cubicBezTo>
                  <a:pt x="98" y="84"/>
                  <a:pt x="153" y="83"/>
                  <a:pt x="153" y="27"/>
                </a:cubicBezTo>
                <a:close/>
              </a:path>
            </a:pathLst>
          </a:custGeom>
          <a:solidFill>
            <a:srgbClr val="00338D"/>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000000"/>
              </a:solidFill>
              <a:effectLst/>
              <a:uLnTx/>
              <a:uFillTx/>
              <a:latin typeface="Arial"/>
            </a:endParaRPr>
          </a:p>
        </p:txBody>
      </p:sp>
      <p:graphicFrame>
        <p:nvGraphicFramePr>
          <p:cNvPr id="10" name="Chart 9"/>
          <p:cNvGraphicFramePr>
            <a:graphicFrameLocks/>
          </p:cNvGraphicFramePr>
          <p:nvPr>
            <p:extLst>
              <p:ext uri="{D42A27DB-BD31-4B8C-83A1-F6EECF244321}">
                <p14:modId xmlns:p14="http://schemas.microsoft.com/office/powerpoint/2010/main" val="2396056604"/>
              </p:ext>
            </p:extLst>
          </p:nvPr>
        </p:nvGraphicFramePr>
        <p:xfrm>
          <a:off x="211226" y="3075097"/>
          <a:ext cx="3476900" cy="2686318"/>
        </p:xfrm>
        <a:graphic>
          <a:graphicData uri="http://schemas.openxmlformats.org/drawingml/2006/chart">
            <c:chart xmlns:c="http://schemas.openxmlformats.org/drawingml/2006/chart" xmlns:r="http://schemas.openxmlformats.org/officeDocument/2006/relationships" r:id="rId4"/>
          </a:graphicData>
        </a:graphic>
      </p:graphicFrame>
      <p:sp>
        <p:nvSpPr>
          <p:cNvPr id="12" name="TextBox 11"/>
          <p:cNvSpPr txBox="1"/>
          <p:nvPr/>
        </p:nvSpPr>
        <p:spPr>
          <a:xfrm>
            <a:off x="5816832" y="3501605"/>
            <a:ext cx="894419" cy="384721"/>
          </a:xfrm>
          <a:prstGeom prst="rect">
            <a:avLst/>
          </a:prstGeom>
          <a:noFill/>
        </p:spPr>
        <p:txBody>
          <a:bodyPr wrap="square" lIns="0" tIns="0" rIns="0" bIns="0" rtlCol="0">
            <a:spAutoFit/>
          </a:bodyPr>
          <a:lstStyle/>
          <a:p>
            <a:r>
              <a:rPr lang="es-ES" sz="1100" dirty="0" smtClean="0">
                <a:solidFill>
                  <a:schemeClr val="accent5"/>
                </a:solidFill>
                <a:latin typeface="Univers for KPMG Cond" panose="020B0606020202020204" pitchFamily="34" charset="0"/>
                <a:cs typeface="Arial" pitchFamily="34" charset="0"/>
              </a:rPr>
              <a:t>Restauración</a:t>
            </a:r>
          </a:p>
          <a:p>
            <a:r>
              <a:rPr lang="es-ES" sz="1400" dirty="0" smtClean="0">
                <a:solidFill>
                  <a:schemeClr val="accent5"/>
                </a:solidFill>
                <a:latin typeface="Univers for KPMG Cond" panose="020B0606020202020204" pitchFamily="34" charset="0"/>
                <a:cs typeface="Arial" pitchFamily="34" charset="0"/>
              </a:rPr>
              <a:t>42.300</a:t>
            </a:r>
            <a:endParaRPr lang="es-ES" sz="1400" dirty="0">
              <a:solidFill>
                <a:schemeClr val="accent5"/>
              </a:solidFill>
              <a:latin typeface="Univers for KPMG Cond" panose="020B0606020202020204" pitchFamily="34" charset="0"/>
              <a:cs typeface="Arial" pitchFamily="34" charset="0"/>
            </a:endParaRPr>
          </a:p>
        </p:txBody>
      </p:sp>
      <p:sp>
        <p:nvSpPr>
          <p:cNvPr id="13" name="TextBox 12"/>
          <p:cNvSpPr txBox="1"/>
          <p:nvPr/>
        </p:nvSpPr>
        <p:spPr>
          <a:xfrm>
            <a:off x="5816832" y="4249045"/>
            <a:ext cx="1516202" cy="384721"/>
          </a:xfrm>
          <a:prstGeom prst="rect">
            <a:avLst/>
          </a:prstGeom>
          <a:noFill/>
        </p:spPr>
        <p:txBody>
          <a:bodyPr wrap="square" lIns="0" tIns="0" rIns="0" bIns="0" rtlCol="0">
            <a:spAutoFit/>
          </a:bodyPr>
          <a:lstStyle/>
          <a:p>
            <a:r>
              <a:rPr lang="es-ES" sz="1100" dirty="0">
                <a:solidFill>
                  <a:srgbClr val="00338D"/>
                </a:solidFill>
                <a:latin typeface="Univers for KPMG Cond" panose="020B0606020202020204" pitchFamily="34" charset="0"/>
                <a:cs typeface="Arial" pitchFamily="34" charset="0"/>
              </a:rPr>
              <a:t>Servicios de </a:t>
            </a:r>
            <a:r>
              <a:rPr lang="es-ES" sz="1100" dirty="0" smtClean="0">
                <a:solidFill>
                  <a:srgbClr val="00338D"/>
                </a:solidFill>
                <a:latin typeface="Univers for KPMG Cond" panose="020B0606020202020204" pitchFamily="34" charset="0"/>
                <a:cs typeface="Arial" pitchFamily="34" charset="0"/>
              </a:rPr>
              <a:t>alojamiento</a:t>
            </a:r>
          </a:p>
          <a:p>
            <a:r>
              <a:rPr lang="es-ES" sz="1400" dirty="0" smtClean="0">
                <a:solidFill>
                  <a:srgbClr val="00338D"/>
                </a:solidFill>
                <a:latin typeface="Univers for KPMG Cond" panose="020B0606020202020204" pitchFamily="34" charset="0"/>
                <a:cs typeface="Arial" pitchFamily="34" charset="0"/>
              </a:rPr>
              <a:t>25.200</a:t>
            </a:r>
            <a:endParaRPr lang="es-ES" sz="1400" dirty="0">
              <a:solidFill>
                <a:srgbClr val="00338D"/>
              </a:solidFill>
              <a:latin typeface="Univers for KPMG Cond" panose="020B0606020202020204" pitchFamily="34" charset="0"/>
              <a:cs typeface="Arial" pitchFamily="34" charset="0"/>
            </a:endParaRPr>
          </a:p>
        </p:txBody>
      </p:sp>
      <p:sp>
        <p:nvSpPr>
          <p:cNvPr id="14" name="TextBox 13"/>
          <p:cNvSpPr txBox="1"/>
          <p:nvPr/>
        </p:nvSpPr>
        <p:spPr>
          <a:xfrm>
            <a:off x="5816832" y="4697200"/>
            <a:ext cx="914697" cy="384721"/>
          </a:xfrm>
          <a:prstGeom prst="rect">
            <a:avLst/>
          </a:prstGeom>
          <a:noFill/>
        </p:spPr>
        <p:txBody>
          <a:bodyPr wrap="square" lIns="0" tIns="0" rIns="0" bIns="0" rtlCol="0">
            <a:spAutoFit/>
          </a:bodyPr>
          <a:lstStyle/>
          <a:p>
            <a:r>
              <a:rPr lang="es-ES" sz="1100" dirty="0" smtClean="0">
                <a:solidFill>
                  <a:srgbClr val="0070C0"/>
                </a:solidFill>
                <a:latin typeface="Univers for KPMG Cond" panose="020B0606020202020204" pitchFamily="34" charset="0"/>
                <a:cs typeface="Arial" pitchFamily="34" charset="0"/>
              </a:rPr>
              <a:t>Act. culturales</a:t>
            </a:r>
          </a:p>
          <a:p>
            <a:r>
              <a:rPr lang="es-ES" sz="1400" dirty="0" smtClean="0">
                <a:solidFill>
                  <a:srgbClr val="0070C0"/>
                </a:solidFill>
                <a:latin typeface="Univers for KPMG Cond" panose="020B0606020202020204" pitchFamily="34" charset="0"/>
                <a:cs typeface="Arial" pitchFamily="34" charset="0"/>
              </a:rPr>
              <a:t>22.300</a:t>
            </a:r>
            <a:endParaRPr lang="es-ES" sz="1400" dirty="0">
              <a:solidFill>
                <a:srgbClr val="0070C0"/>
              </a:solidFill>
              <a:latin typeface="Univers for KPMG Cond" panose="020B0606020202020204" pitchFamily="34" charset="0"/>
              <a:cs typeface="Arial" pitchFamily="34" charset="0"/>
            </a:endParaRPr>
          </a:p>
        </p:txBody>
      </p:sp>
      <p:sp>
        <p:nvSpPr>
          <p:cNvPr id="15" name="TextBox 14"/>
          <p:cNvSpPr txBox="1"/>
          <p:nvPr/>
        </p:nvSpPr>
        <p:spPr>
          <a:xfrm>
            <a:off x="5816832" y="5079429"/>
            <a:ext cx="1153570" cy="215444"/>
          </a:xfrm>
          <a:prstGeom prst="rect">
            <a:avLst/>
          </a:prstGeom>
          <a:noFill/>
        </p:spPr>
        <p:txBody>
          <a:bodyPr wrap="square" lIns="0" tIns="0" rIns="0" bIns="0" rtlCol="0">
            <a:spAutoFit/>
          </a:bodyPr>
          <a:lstStyle/>
          <a:p>
            <a:r>
              <a:rPr lang="es-ES" sz="1100" dirty="0" smtClean="0">
                <a:solidFill>
                  <a:srgbClr val="483698"/>
                </a:solidFill>
                <a:latin typeface="Univers for KPMG Cond" panose="020B0606020202020204" pitchFamily="34" charset="0"/>
                <a:cs typeface="Arial" pitchFamily="34" charset="0"/>
              </a:rPr>
              <a:t>Compras </a:t>
            </a:r>
            <a:r>
              <a:rPr lang="es-ES" sz="1400" dirty="0" smtClean="0">
                <a:solidFill>
                  <a:srgbClr val="483698"/>
                </a:solidFill>
                <a:latin typeface="Univers for KPMG Cond" panose="020B0606020202020204" pitchFamily="34" charset="0"/>
                <a:cs typeface="Arial" pitchFamily="34" charset="0"/>
              </a:rPr>
              <a:t>7.200</a:t>
            </a:r>
            <a:endParaRPr lang="es-ES" sz="1400" dirty="0">
              <a:solidFill>
                <a:srgbClr val="483698"/>
              </a:solidFill>
              <a:latin typeface="Univers for KPMG Cond" panose="020B0606020202020204" pitchFamily="34" charset="0"/>
              <a:cs typeface="Arial" pitchFamily="34" charset="0"/>
            </a:endParaRPr>
          </a:p>
        </p:txBody>
      </p:sp>
      <p:sp>
        <p:nvSpPr>
          <p:cNvPr id="16" name="Down Arrow 15"/>
          <p:cNvSpPr/>
          <p:nvPr/>
        </p:nvSpPr>
        <p:spPr>
          <a:xfrm>
            <a:off x="4230469" y="2002960"/>
            <a:ext cx="1567546" cy="403321"/>
          </a:xfrm>
          <a:prstGeom prst="downArrow">
            <a:avLst>
              <a:gd name="adj1" fmla="val 100000"/>
              <a:gd name="adj2" fmla="val 50000"/>
            </a:avLst>
          </a:prstGeom>
          <a:solidFill>
            <a:srgbClr val="00338D"/>
          </a:solidFill>
          <a:ln w="12700" cap="rnd" cmpd="sng" algn="ctr">
            <a:solidFill>
              <a:srgbClr val="00338D"/>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FFFFF"/>
              </a:solidFill>
              <a:effectLst/>
              <a:uLnTx/>
              <a:uFillTx/>
              <a:latin typeface="Arial"/>
              <a:ea typeface="+mn-ea"/>
              <a:cs typeface="+mn-cs"/>
            </a:endParaRPr>
          </a:p>
        </p:txBody>
      </p:sp>
      <p:sp>
        <p:nvSpPr>
          <p:cNvPr id="17" name="Down Arrow 16"/>
          <p:cNvSpPr/>
          <p:nvPr/>
        </p:nvSpPr>
        <p:spPr>
          <a:xfrm>
            <a:off x="7374552" y="2005390"/>
            <a:ext cx="1567546" cy="403321"/>
          </a:xfrm>
          <a:prstGeom prst="downArrow">
            <a:avLst>
              <a:gd name="adj1" fmla="val 100000"/>
              <a:gd name="adj2" fmla="val 50000"/>
            </a:avLst>
          </a:prstGeom>
          <a:solidFill>
            <a:srgbClr val="00338D"/>
          </a:solidFill>
          <a:ln w="12700" cap="rnd" cmpd="sng" algn="ctr">
            <a:solidFill>
              <a:srgbClr val="00338D"/>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FFFFF"/>
              </a:solidFill>
              <a:effectLst/>
              <a:uLnTx/>
              <a:uFillTx/>
              <a:latin typeface="Arial"/>
              <a:ea typeface="+mn-ea"/>
              <a:cs typeface="+mn-cs"/>
            </a:endParaRPr>
          </a:p>
        </p:txBody>
      </p:sp>
      <p:sp>
        <p:nvSpPr>
          <p:cNvPr id="18" name="TextBox 17"/>
          <p:cNvSpPr txBox="1"/>
          <p:nvPr/>
        </p:nvSpPr>
        <p:spPr>
          <a:xfrm>
            <a:off x="3629481" y="2467816"/>
            <a:ext cx="2798989" cy="492443"/>
          </a:xfrm>
          <a:prstGeom prst="rect">
            <a:avLst/>
          </a:prstGeom>
          <a:noFill/>
        </p:spPr>
        <p:txBody>
          <a:bodyPr wrap="square" lIns="0" tIns="0" rIns="0" bIns="0" rtlCol="0">
            <a:spAutoFit/>
          </a:bodyPr>
          <a:lstStyle/>
          <a:p>
            <a:pPr algn="ctr"/>
            <a:r>
              <a:rPr lang="es-ES" sz="1600" b="1" dirty="0" smtClean="0">
                <a:solidFill>
                  <a:srgbClr val="00338D"/>
                </a:solidFill>
                <a:latin typeface="Univers for KPMG Light" panose="020B0403020202020204" pitchFamily="34" charset="0"/>
              </a:rPr>
              <a:t>…que </a:t>
            </a:r>
            <a:r>
              <a:rPr lang="es-ES" sz="1600" b="1" dirty="0" smtClean="0">
                <a:solidFill>
                  <a:srgbClr val="00338D"/>
                </a:solidFill>
                <a:latin typeface="Univers for KPMG Light" panose="020B0403020202020204" pitchFamily="34" charset="0"/>
              </a:rPr>
              <a:t>vincula </a:t>
            </a:r>
            <a:r>
              <a:rPr lang="es-ES" sz="1600" b="1" dirty="0" smtClean="0">
                <a:solidFill>
                  <a:srgbClr val="00338D"/>
                </a:solidFill>
                <a:latin typeface="Univers for KPMG Light" panose="020B0403020202020204" pitchFamily="34" charset="0"/>
              </a:rPr>
              <a:t>97.000 empleos…</a:t>
            </a:r>
            <a:endParaRPr lang="es-ES_tradnl" sz="1600" b="1" dirty="0">
              <a:solidFill>
                <a:srgbClr val="00338D"/>
              </a:solidFill>
              <a:latin typeface="Univers for KPMG Light" panose="020B0403020202020204" pitchFamily="34" charset="0"/>
              <a:cs typeface="Arial" pitchFamily="34" charset="0"/>
            </a:endParaRPr>
          </a:p>
        </p:txBody>
      </p:sp>
      <p:grpSp>
        <p:nvGrpSpPr>
          <p:cNvPr id="19" name="Group 18"/>
          <p:cNvGrpSpPr/>
          <p:nvPr/>
        </p:nvGrpSpPr>
        <p:grpSpPr>
          <a:xfrm>
            <a:off x="7130717" y="3112201"/>
            <a:ext cx="1793214" cy="1408119"/>
            <a:chOff x="7177017" y="3226495"/>
            <a:chExt cx="1793214" cy="1408119"/>
          </a:xfrm>
        </p:grpSpPr>
        <p:grpSp>
          <p:nvGrpSpPr>
            <p:cNvPr id="20" name="Group 19"/>
            <p:cNvGrpSpPr/>
            <p:nvPr/>
          </p:nvGrpSpPr>
          <p:grpSpPr>
            <a:xfrm>
              <a:off x="8320187" y="3976314"/>
              <a:ext cx="650044" cy="658300"/>
              <a:chOff x="4701224" y="4772580"/>
              <a:chExt cx="1152000" cy="1152128"/>
            </a:xfrm>
          </p:grpSpPr>
          <p:pic>
            <p:nvPicPr>
              <p:cNvPr id="25" name="Picture 24"/>
              <p:cNvPicPr>
                <a:picLocks noChangeAspect="1"/>
              </p:cNvPicPr>
              <p:nvPr/>
            </p:nvPicPr>
            <p:blipFill>
              <a:blip r:embed="rId5" cstate="print">
                <a:grayscl/>
                <a:extLst>
                  <a:ext uri="{28A0092B-C50C-407E-A947-70E740481C1C}">
                    <a14:useLocalDpi xmlns:a14="http://schemas.microsoft.com/office/drawing/2010/main" val="0"/>
                  </a:ext>
                </a:extLst>
              </a:blip>
              <a:stretch>
                <a:fillRect/>
              </a:stretch>
            </p:blipFill>
            <p:spPr>
              <a:xfrm>
                <a:off x="4871077" y="4942498"/>
                <a:ext cx="812293" cy="812291"/>
              </a:xfrm>
              <a:prstGeom prst="rect">
                <a:avLst/>
              </a:prstGeom>
            </p:spPr>
          </p:pic>
          <p:sp>
            <p:nvSpPr>
              <p:cNvPr id="26" name="Oval 25"/>
              <p:cNvSpPr/>
              <p:nvPr/>
            </p:nvSpPr>
            <p:spPr>
              <a:xfrm>
                <a:off x="4701224" y="4772580"/>
                <a:ext cx="1152000" cy="1152128"/>
              </a:xfrm>
              <a:prstGeom prst="ellipse">
                <a:avLst/>
              </a:prstGeom>
              <a:noFill/>
              <a:ln w="57150" cap="rnd" cmpd="sng" algn="ctr">
                <a:solidFill>
                  <a:srgbClr val="747678">
                    <a:lumMod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FFFFF"/>
                  </a:solidFill>
                  <a:effectLst/>
                  <a:uLnTx/>
                  <a:uFillTx/>
                  <a:latin typeface="Arial"/>
                  <a:ea typeface="+mn-ea"/>
                  <a:cs typeface="+mn-cs"/>
                </a:endParaRPr>
              </a:p>
            </p:txBody>
          </p:sp>
        </p:grpSp>
        <p:sp>
          <p:nvSpPr>
            <p:cNvPr id="21" name="TextBox 20"/>
            <p:cNvSpPr txBox="1"/>
            <p:nvPr/>
          </p:nvSpPr>
          <p:spPr>
            <a:xfrm>
              <a:off x="7177017" y="3494719"/>
              <a:ext cx="1411593" cy="184666"/>
            </a:xfrm>
            <a:prstGeom prst="rect">
              <a:avLst/>
            </a:prstGeom>
            <a:noFill/>
          </p:spPr>
          <p:txBody>
            <a:bodyPr wrap="square" lIns="0" tIns="0" rIns="0" bIns="0" rtlCol="0">
              <a:spAutoFit/>
            </a:bodyPr>
            <a:lstStyle/>
            <a:p>
              <a:pPr algn="r"/>
              <a:r>
                <a:rPr lang="es-ES" sz="1100" dirty="0" smtClean="0">
                  <a:solidFill>
                    <a:srgbClr val="470A68"/>
                  </a:solidFill>
                  <a:latin typeface="Univers for KPMG Cond" panose="020B0606020202020204" pitchFamily="34" charset="0"/>
                  <a:cs typeface="Arial" pitchFamily="34" charset="0"/>
                </a:rPr>
                <a:t>Restauración </a:t>
              </a:r>
              <a:r>
                <a:rPr lang="es-ES" sz="1200" dirty="0">
                  <a:solidFill>
                    <a:srgbClr val="470A68"/>
                  </a:solidFill>
                  <a:latin typeface="Univers for KPMG Cond" panose="020B0606020202020204" pitchFamily="34" charset="0"/>
                  <a:cs typeface="Arial" pitchFamily="34" charset="0"/>
                </a:rPr>
                <a:t>174 Mill</a:t>
              </a:r>
              <a:r>
                <a:rPr lang="es-ES" sz="1200" dirty="0" smtClean="0">
                  <a:solidFill>
                    <a:srgbClr val="470A68"/>
                  </a:solidFill>
                  <a:latin typeface="Univers for KPMG Cond" panose="020B0606020202020204" pitchFamily="34" charset="0"/>
                  <a:cs typeface="Arial" pitchFamily="34" charset="0"/>
                </a:rPr>
                <a:t>. €</a:t>
              </a:r>
              <a:endParaRPr lang="es-ES" sz="1200" dirty="0">
                <a:solidFill>
                  <a:srgbClr val="470A68"/>
                </a:solidFill>
                <a:latin typeface="Univers for KPMG Cond" panose="020B0606020202020204" pitchFamily="34" charset="0"/>
                <a:cs typeface="Arial" pitchFamily="34" charset="0"/>
              </a:endParaRPr>
            </a:p>
          </p:txBody>
        </p:sp>
        <p:sp>
          <p:nvSpPr>
            <p:cNvPr id="22" name="TextBox 21"/>
            <p:cNvSpPr txBox="1"/>
            <p:nvPr/>
          </p:nvSpPr>
          <p:spPr>
            <a:xfrm>
              <a:off x="7223720" y="3360607"/>
              <a:ext cx="1364890" cy="169277"/>
            </a:xfrm>
            <a:prstGeom prst="rect">
              <a:avLst/>
            </a:prstGeom>
            <a:noFill/>
          </p:spPr>
          <p:txBody>
            <a:bodyPr wrap="square" lIns="0" tIns="0" rIns="0" bIns="0" rtlCol="0">
              <a:spAutoFit/>
            </a:bodyPr>
            <a:lstStyle/>
            <a:p>
              <a:pPr algn="r"/>
              <a:r>
                <a:rPr lang="es-ES" sz="1050" dirty="0" smtClean="0">
                  <a:solidFill>
                    <a:srgbClr val="00338D"/>
                  </a:solidFill>
                  <a:latin typeface="Univers for KPMG Cond" panose="020B0606020202020204" pitchFamily="34" charset="0"/>
                  <a:cs typeface="Arial" pitchFamily="34" charset="0"/>
                </a:rPr>
                <a:t>Alojamiento </a:t>
              </a:r>
              <a:r>
                <a:rPr lang="es-ES" sz="1100" dirty="0" smtClean="0">
                  <a:solidFill>
                    <a:srgbClr val="00338D"/>
                  </a:solidFill>
                  <a:latin typeface="Univers for KPMG Cond" panose="020B0606020202020204" pitchFamily="34" charset="0"/>
                  <a:cs typeface="Arial" pitchFamily="34" charset="0"/>
                </a:rPr>
                <a:t>177 Mill.€ </a:t>
              </a:r>
              <a:endParaRPr lang="es-ES" sz="1100" dirty="0">
                <a:solidFill>
                  <a:srgbClr val="00338D"/>
                </a:solidFill>
                <a:latin typeface="Univers for KPMG Cond" panose="020B0606020202020204" pitchFamily="34" charset="0"/>
                <a:cs typeface="Arial" pitchFamily="34" charset="0"/>
              </a:endParaRPr>
            </a:p>
          </p:txBody>
        </p:sp>
        <p:sp>
          <p:nvSpPr>
            <p:cNvPr id="23" name="TextBox 22"/>
            <p:cNvSpPr txBox="1"/>
            <p:nvPr/>
          </p:nvSpPr>
          <p:spPr>
            <a:xfrm>
              <a:off x="7482756" y="3226495"/>
              <a:ext cx="1105854" cy="169277"/>
            </a:xfrm>
            <a:prstGeom prst="rect">
              <a:avLst/>
            </a:prstGeom>
            <a:noFill/>
          </p:spPr>
          <p:txBody>
            <a:bodyPr wrap="square" lIns="0" tIns="0" rIns="0" bIns="0" rtlCol="0">
              <a:spAutoFit/>
            </a:bodyPr>
            <a:lstStyle/>
            <a:p>
              <a:pPr algn="r"/>
              <a:r>
                <a:rPr lang="es-ES" sz="1050" dirty="0" smtClean="0">
                  <a:solidFill>
                    <a:srgbClr val="483698"/>
                  </a:solidFill>
                  <a:latin typeface="Univers for KPMG Cond" panose="020B0606020202020204" pitchFamily="34" charset="0"/>
                  <a:cs typeface="Arial" pitchFamily="34" charset="0"/>
                </a:rPr>
                <a:t>Compras </a:t>
              </a:r>
              <a:r>
                <a:rPr lang="es-ES" sz="1100" dirty="0" smtClean="0">
                  <a:solidFill>
                    <a:srgbClr val="483698"/>
                  </a:solidFill>
                  <a:latin typeface="Univers for KPMG Cond" panose="020B0606020202020204" pitchFamily="34" charset="0"/>
                  <a:cs typeface="Arial" pitchFamily="34" charset="0"/>
                </a:rPr>
                <a:t>182 Mill.€</a:t>
              </a:r>
              <a:endParaRPr lang="es-ES" sz="1100" dirty="0">
                <a:solidFill>
                  <a:srgbClr val="483698"/>
                </a:solidFill>
                <a:latin typeface="Univers for KPMG Cond" panose="020B0606020202020204" pitchFamily="34" charset="0"/>
                <a:cs typeface="Arial" pitchFamily="34" charset="0"/>
              </a:endParaRPr>
            </a:p>
          </p:txBody>
        </p:sp>
        <p:sp>
          <p:nvSpPr>
            <p:cNvPr id="24" name="TextBox 23"/>
            <p:cNvSpPr txBox="1"/>
            <p:nvPr/>
          </p:nvSpPr>
          <p:spPr>
            <a:xfrm>
              <a:off x="7611629" y="3644220"/>
              <a:ext cx="976981" cy="330860"/>
            </a:xfrm>
            <a:prstGeom prst="rect">
              <a:avLst/>
            </a:prstGeom>
            <a:noFill/>
          </p:spPr>
          <p:txBody>
            <a:bodyPr wrap="square" lIns="0" tIns="0" rIns="0" bIns="0" rtlCol="0">
              <a:spAutoFit/>
            </a:bodyPr>
            <a:lstStyle/>
            <a:p>
              <a:pPr algn="r"/>
              <a:r>
                <a:rPr lang="es-ES" sz="1050" dirty="0" smtClean="0">
                  <a:solidFill>
                    <a:srgbClr val="0091DA"/>
                  </a:solidFill>
                  <a:latin typeface="Univers for KPMG Cond" panose="020B0606020202020204" pitchFamily="34" charset="0"/>
                  <a:cs typeface="Arial" pitchFamily="34" charset="0"/>
                </a:rPr>
                <a:t>Cultura </a:t>
              </a:r>
            </a:p>
            <a:p>
              <a:pPr algn="r"/>
              <a:r>
                <a:rPr lang="es-ES" sz="1100" dirty="0" smtClean="0">
                  <a:solidFill>
                    <a:srgbClr val="0091DA"/>
                  </a:solidFill>
                  <a:latin typeface="Univers for KPMG Cond" panose="020B0606020202020204" pitchFamily="34" charset="0"/>
                  <a:cs typeface="Arial" pitchFamily="34" charset="0"/>
                </a:rPr>
                <a:t>170 Mill</a:t>
              </a:r>
              <a:r>
                <a:rPr lang="es-ES" sz="1050" dirty="0" smtClean="0">
                  <a:solidFill>
                    <a:srgbClr val="0091DA"/>
                  </a:solidFill>
                  <a:latin typeface="Univers for KPMG Cond" panose="020B0606020202020204" pitchFamily="34" charset="0"/>
                  <a:cs typeface="Arial" pitchFamily="34" charset="0"/>
                </a:rPr>
                <a:t>. €</a:t>
              </a:r>
              <a:endParaRPr lang="es-ES" sz="1050" dirty="0">
                <a:solidFill>
                  <a:srgbClr val="0091DA"/>
                </a:solidFill>
                <a:latin typeface="Univers for KPMG Cond" panose="020B0606020202020204" pitchFamily="34" charset="0"/>
                <a:cs typeface="Arial" pitchFamily="34" charset="0"/>
              </a:endParaRPr>
            </a:p>
          </p:txBody>
        </p:sp>
      </p:grpSp>
      <p:sp>
        <p:nvSpPr>
          <p:cNvPr id="31" name="TextBox 30"/>
          <p:cNvSpPr txBox="1"/>
          <p:nvPr/>
        </p:nvSpPr>
        <p:spPr>
          <a:xfrm>
            <a:off x="6531531" y="2431166"/>
            <a:ext cx="3219689" cy="492443"/>
          </a:xfrm>
          <a:prstGeom prst="rect">
            <a:avLst/>
          </a:prstGeom>
          <a:noFill/>
        </p:spPr>
        <p:txBody>
          <a:bodyPr wrap="square" lIns="0" tIns="0" rIns="0" bIns="0" rtlCol="0">
            <a:spAutoFit/>
          </a:bodyPr>
          <a:lstStyle/>
          <a:p>
            <a:pPr algn="ctr"/>
            <a:r>
              <a:rPr lang="es-ES" sz="1600" b="1" dirty="0" smtClean="0">
                <a:solidFill>
                  <a:srgbClr val="00338D"/>
                </a:solidFill>
                <a:latin typeface="Univers for KPMG Light" panose="020B0403020202020204" pitchFamily="34" charset="0"/>
              </a:rPr>
              <a:t>…y que genera </a:t>
            </a:r>
            <a:r>
              <a:rPr lang="es-ES" sz="1600" b="1" dirty="0">
                <a:solidFill>
                  <a:srgbClr val="00338D"/>
                </a:solidFill>
                <a:latin typeface="Univers for KPMG Light" panose="020B0403020202020204" pitchFamily="34" charset="0"/>
              </a:rPr>
              <a:t>unos ingresos </a:t>
            </a:r>
            <a:r>
              <a:rPr lang="es-ES" sz="1600" b="1" dirty="0" smtClean="0">
                <a:solidFill>
                  <a:srgbClr val="00338D"/>
                </a:solidFill>
                <a:latin typeface="Univers for KPMG Light" panose="020B0403020202020204" pitchFamily="34" charset="0"/>
              </a:rPr>
              <a:t>para </a:t>
            </a:r>
            <a:r>
              <a:rPr lang="es-ES" sz="1600" b="1" dirty="0">
                <a:solidFill>
                  <a:srgbClr val="00338D"/>
                </a:solidFill>
                <a:latin typeface="Univers for KPMG Light" panose="020B0403020202020204" pitchFamily="34" charset="0"/>
              </a:rPr>
              <a:t>las arcas públicas </a:t>
            </a:r>
            <a:r>
              <a:rPr lang="es-ES" sz="1600" b="1" dirty="0" smtClean="0">
                <a:solidFill>
                  <a:srgbClr val="00338D"/>
                </a:solidFill>
                <a:latin typeface="Univers for KPMG Light" panose="020B0403020202020204" pitchFamily="34" charset="0"/>
              </a:rPr>
              <a:t>de 703 Mill. €</a:t>
            </a:r>
            <a:endParaRPr lang="es-ES_tradnl" sz="1600" b="1" dirty="0">
              <a:solidFill>
                <a:srgbClr val="00338D"/>
              </a:solidFill>
              <a:latin typeface="Univers for KPMG Light" panose="020B0403020202020204" pitchFamily="34" charset="0"/>
              <a:cs typeface="Arial" pitchFamily="34" charset="0"/>
            </a:endParaRPr>
          </a:p>
        </p:txBody>
      </p:sp>
      <p:pic>
        <p:nvPicPr>
          <p:cNvPr id="27" name="Picture 26"/>
          <p:cNvPicPr>
            <a:picLocks noChangeAspect="1"/>
          </p:cNvPicPr>
          <p:nvPr/>
        </p:nvPicPr>
        <p:blipFill>
          <a:blip r:embed="rId6"/>
          <a:stretch>
            <a:fillRect/>
          </a:stretch>
        </p:blipFill>
        <p:spPr>
          <a:xfrm>
            <a:off x="3783970" y="3404581"/>
            <a:ext cx="2053754" cy="1908440"/>
          </a:xfrm>
          <a:prstGeom prst="rect">
            <a:avLst/>
          </a:prstGeom>
        </p:spPr>
      </p:pic>
    </p:spTree>
    <p:extLst>
      <p:ext uri="{BB962C8B-B14F-4D97-AF65-F5344CB8AC3E}">
        <p14:creationId xmlns:p14="http://schemas.microsoft.com/office/powerpoint/2010/main" val="21747775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500"/>
                                        <p:tgtEl>
                                          <p:spTgt spid="18"/>
                                        </p:tgtEl>
                                      </p:cBhvr>
                                    </p:animEffect>
                                  </p:childTnLst>
                                </p:cTn>
                              </p:par>
                              <p:par>
                                <p:cTn id="22" presetID="10" presetClass="entr" presetSubtype="0" fill="hold" nodeType="with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fade">
                                      <p:cBhvr>
                                        <p:cTn id="24" dur="500"/>
                                        <p:tgtEl>
                                          <p:spTgt spid="27"/>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500"/>
                                        <p:tgtEl>
                                          <p:spTgt spid="13"/>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500"/>
                                        <p:tgtEl>
                                          <p:spTgt spid="14"/>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500"/>
                                        <p:tgtEl>
                                          <p:spTgt spid="17"/>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31"/>
                                        </p:tgtEl>
                                        <p:attrNameLst>
                                          <p:attrName>style.visibility</p:attrName>
                                        </p:attrNameLst>
                                      </p:cBhvr>
                                      <p:to>
                                        <p:strVal val="visible"/>
                                      </p:to>
                                    </p:set>
                                    <p:animEffect transition="in" filter="fade">
                                      <p:cBhvr>
                                        <p:cTn id="44" dur="500"/>
                                        <p:tgtEl>
                                          <p:spTgt spid="31"/>
                                        </p:tgtEl>
                                      </p:cBhvr>
                                    </p:animEffect>
                                  </p:childTnLst>
                                </p:cTn>
                              </p:par>
                              <p:par>
                                <p:cTn id="45" presetID="10" presetClass="entr" presetSubtype="0" fill="hold" nodeType="with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fade">
                                      <p:cBhvr>
                                        <p:cTn id="47" dur="500"/>
                                        <p:tgtEl>
                                          <p:spTgt spid="19"/>
                                        </p:tgtEl>
                                      </p:cBhvr>
                                    </p:animEffect>
                                  </p:childTnLst>
                                </p:cTn>
                              </p:par>
                              <p:par>
                                <p:cTn id="48" presetID="10" presetClass="entr" presetSubtype="0" fill="hold" nodeType="withEffect">
                                  <p:stCondLst>
                                    <p:cond delay="0"/>
                                  </p:stCondLst>
                                  <p:childTnLst>
                                    <p:set>
                                      <p:cBhvr>
                                        <p:cTn id="49" dur="1" fill="hold">
                                          <p:stCondLst>
                                            <p:cond delay="0"/>
                                          </p:stCondLst>
                                        </p:cTn>
                                        <p:tgtEl>
                                          <p:spTgt spid="3"/>
                                        </p:tgtEl>
                                        <p:attrNameLst>
                                          <p:attrName>style.visibility</p:attrName>
                                        </p:attrNameLst>
                                      </p:cBhvr>
                                      <p:to>
                                        <p:strVal val="visible"/>
                                      </p:to>
                                    </p:set>
                                    <p:animEffect transition="in" filter="fade">
                                      <p:cBhvr>
                                        <p:cTn id="5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Graphic spid="10" grpId="0">
        <p:bldAsOne/>
      </p:bldGraphic>
      <p:bldP spid="12" grpId="0"/>
      <p:bldP spid="13" grpId="0"/>
      <p:bldP spid="14" grpId="0"/>
      <p:bldP spid="15" grpId="0"/>
      <p:bldP spid="16" grpId="0" animBg="1"/>
      <p:bldP spid="17" grpId="0" animBg="1"/>
      <p:bldP spid="18" grpId="0"/>
      <p:bldP spid="31" grpId="0"/>
    </p:bldLst>
  </p:timing>
</p:sld>
</file>

<file path=ppt/tags/tag1.xml><?xml version="1.0" encoding="utf-8"?>
<p:tagLst xmlns:a="http://schemas.openxmlformats.org/drawingml/2006/main" xmlns:r="http://schemas.openxmlformats.org/officeDocument/2006/relationships" xmlns:p="http://schemas.openxmlformats.org/presentationml/2006/main">
  <p:tag name="CREATEDBY" val="Global PowerPoint Toolbar"/>
  <p:tag name="TOOLBARVERSION" val="4.41"/>
  <p:tag name="TYPE" val="FullPage"/>
  <p:tag name="KEYWORD" val="FULL-PAGE"/>
  <p:tag name="TEMPLATEVERSION" val="23/09/2014 17:47:33"/>
  <p:tag name="TPVERSION" val="5"/>
  <p:tag name="TPFULLVERSION" val="5.3.1.3337"/>
  <p:tag name="PPTVERSION" val="15"/>
  <p:tag name="TPOS" val="2"/>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COPYRIGHT1" val="TRUE"/>
</p:tagLst>
</file>

<file path=ppt/theme/theme1.xml><?xml version="1.0" encoding="utf-8"?>
<a:theme xmlns:a="http://schemas.openxmlformats.org/drawingml/2006/main" name="KPMG_Talkbook_4x3_1021_2015">
  <a:themeElements>
    <a:clrScheme name="KPMG New Colours">
      <a:dk1>
        <a:sysClr val="windowText" lastClr="000000"/>
      </a:dk1>
      <a:lt1>
        <a:sysClr val="window" lastClr="FFFFFF"/>
      </a:lt1>
      <a:dk2>
        <a:srgbClr val="00338D"/>
      </a:dk2>
      <a:lt2>
        <a:srgbClr val="0091DA"/>
      </a:lt2>
      <a:accent1>
        <a:srgbClr val="005EB8"/>
      </a:accent1>
      <a:accent2>
        <a:srgbClr val="0091DA"/>
      </a:accent2>
      <a:accent3>
        <a:srgbClr val="483698"/>
      </a:accent3>
      <a:accent4>
        <a:srgbClr val="470A68"/>
      </a:accent4>
      <a:accent5>
        <a:srgbClr val="6D2077"/>
      </a:accent5>
      <a:accent6>
        <a:srgbClr val="00A3A1"/>
      </a:accent6>
      <a:hlink>
        <a:srgbClr val="C6007E"/>
      </a:hlink>
      <a:folHlink>
        <a:srgbClr val="BC204B"/>
      </a:folHlink>
    </a:clrScheme>
    <a:fontScheme name="KPMG">
      <a:majorFont>
        <a:latin typeface="KPMG Extraligh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1600" dirty="0" smtClean="0">
            <a:solidFill>
              <a:srgbClr val="003087"/>
            </a:solidFill>
            <a:latin typeface="Univers for KPMG"/>
            <a:cs typeface="Univers for KPMG"/>
          </a:defRPr>
        </a:defPPr>
      </a:lstStyle>
    </a:txDef>
  </a:objectDefaults>
  <a:extraClrSchemeLst/>
  <a:extLst>
    <a:ext uri="{05A4C25C-085E-4340-85A3-A5531E510DB2}">
      <thm15:themeFamily xmlns:thm15="http://schemas.microsoft.com/office/thememl/2012/main" name="KPMG Talkbook Full-page Template.potx" id="{B0AD21BE-F860-4630-965A-B1C7AC3883DD}" vid="{305A7356-60C3-4471-9582-401536F3402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Univers for KPMG"/>
        <a:font script="Hebr" typeface="Univers for KPMG"/>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Univers for KPMG"/>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Univers for KPMG"/>
        <a:font script="Hebr" typeface="Univers for KPMG"/>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Univers for KPMG"/>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KPMG Colours">
    <a:dk1>
      <a:srgbClr val="000000"/>
    </a:dk1>
    <a:lt1>
      <a:srgbClr val="FFFFFF"/>
    </a:lt1>
    <a:dk2>
      <a:srgbClr val="007C92"/>
    </a:dk2>
    <a:lt2>
      <a:srgbClr val="747678"/>
    </a:lt2>
    <a:accent1>
      <a:srgbClr val="8E258D"/>
    </a:accent1>
    <a:accent2>
      <a:srgbClr val="A79E70"/>
    </a:accent2>
    <a:accent3>
      <a:srgbClr val="7AB800"/>
    </a:accent3>
    <a:accent4>
      <a:srgbClr val="00338D"/>
    </a:accent4>
    <a:accent5>
      <a:srgbClr val="C84E00"/>
    </a:accent5>
    <a:accent6>
      <a:srgbClr val="EBB700"/>
    </a:accent6>
    <a:hlink>
      <a:srgbClr val="007C92"/>
    </a:hlink>
    <a:folHlink>
      <a:srgbClr val="8E258D"/>
    </a:folHlink>
  </a:clrScheme>
  <a:fontScheme name="KPMG Theme">
    <a:majorFont>
      <a:latin typeface="Arial"/>
      <a:ea typeface=""/>
      <a:cs typeface=""/>
    </a:majorFont>
    <a:minorFont>
      <a:latin typeface="Arial"/>
      <a:ea typeface=""/>
      <a:cs typeface=""/>
    </a:minorFont>
  </a:fontScheme>
  <a:fmtScheme name="KPMG Theme">
    <a:fillStyleLst>
      <a:solidFill>
        <a:schemeClr val="phClr"/>
      </a:solidFill>
      <a:solidFill>
        <a:schemeClr val="phClr">
          <a:tint val="0"/>
        </a:schemeClr>
      </a:solidFill>
      <a:solidFill>
        <a:schemeClr val="phClr"/>
      </a:solidFill>
    </a:fillStyleLst>
    <a:lnStyleLst>
      <a:ln w="6350" cap="rnd" cmpd="sng" algn="ctr">
        <a:solidFill>
          <a:schemeClr val="phClr"/>
        </a:solidFill>
        <a:prstDash val="solid"/>
      </a:ln>
      <a:ln w="12700" cap="rnd" cmpd="sng" algn="ctr">
        <a:solidFill>
          <a:schemeClr val="phClr"/>
        </a:solidFill>
        <a:prstDash val="solid"/>
      </a:ln>
      <a:ln w="19050" cap="rnd"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2C516C4C510B9445B77879C46F4CDFCE" ma:contentTypeVersion="5" ma:contentTypeDescription="Crear nuevo documento." ma:contentTypeScope="" ma:versionID="7e643f3ec4b8d001aed977285dc00f25">
  <xsd:schema xmlns:xsd="http://www.w3.org/2001/XMLSchema" xmlns:p="http://schemas.microsoft.com/office/2006/metadata/properties" xmlns:ns1="http://schemas.microsoft.com/sharepoint/v3" xmlns:ns2="611b65dc-bcd4-4a1a-beea-82894769b495" xmlns:ns3="d795250e-b1d2-43f3-a01a-0168145f2e87" targetNamespace="http://schemas.microsoft.com/office/2006/metadata/properties" ma:root="true" ma:fieldsID="895c5b80084f2750c5fe371767440384" ns1:_="" ns2:_="" ns3:_="">
    <xsd:import namespace="http://schemas.microsoft.com/sharepoint/v3"/>
    <xsd:import namespace="611b65dc-bcd4-4a1a-beea-82894769b495"/>
    <xsd:import namespace="d795250e-b1d2-43f3-a01a-0168145f2e87"/>
    <xsd:element name="properties">
      <xsd:complexType>
        <xsd:sequence>
          <xsd:element name="documentManagement">
            <xsd:complexType>
              <xsd:all>
                <xsd:element ref="ns1:PublishingStartDate" minOccurs="0"/>
                <xsd:element ref="ns1:PublishingExpirationDate" minOccurs="0"/>
                <xsd:element ref="ns2:Categor_x00ed_a" minOccurs="0"/>
                <xsd:element ref="ns2:Formato" minOccurs="0"/>
                <xsd:element ref="ns3:Disciplina" minOccurs="0"/>
                <xsd:element ref="ns3:Color" minOccurs="0"/>
              </xsd:all>
            </xsd:complexType>
          </xsd:element>
        </xsd:sequence>
      </xsd:complexType>
    </xsd:element>
  </xsd:schema>
  <xsd:schema xmlns:xsd="http://www.w3.org/2001/XMLSchema" xmlns:dms="http://schemas.microsoft.com/office/2006/documentManagement/types" targetNamespace="http://schemas.microsoft.com/sharepoint/v3" elementFormDefault="qualified">
    <xsd:import namespace="http://schemas.microsoft.com/office/2006/documentManagement/types"/>
    <xsd:element name="PublishingStartDate" ma:index="8" nillable="true" ma:displayName="Fecha de inicio programada" ma:description="" ma:hidden="true" ma:internalName="PublishingStartDate">
      <xsd:simpleType>
        <xsd:restriction base="dms:Unknown"/>
      </xsd:simpleType>
    </xsd:element>
    <xsd:element name="PublishingExpirationDate" ma:index="9" nillable="true" ma:displayName="Fecha de finalización programada" ma:description="" ma:hidden="true" ma:internalName="PublishingExpirationDate">
      <xsd:simpleType>
        <xsd:restriction base="dms:Unknown"/>
      </xsd:simpleType>
    </xsd:element>
  </xsd:schema>
  <xsd:schema xmlns:xsd="http://www.w3.org/2001/XMLSchema" xmlns:dms="http://schemas.microsoft.com/office/2006/documentManagement/types" targetNamespace="611b65dc-bcd4-4a1a-beea-82894769b495" elementFormDefault="qualified">
    <xsd:import namespace="http://schemas.microsoft.com/office/2006/documentManagement/types"/>
    <xsd:element name="Categor_x00ed_a" ma:index="10" nillable="true" ma:displayName="Categoría" ma:default="Plantillas" ma:format="Dropdown" ma:internalName="Categor_x00ed_a">
      <xsd:simpleType>
        <xsd:restriction base="dms:Choice">
          <xsd:enumeration value="Plantillas"/>
          <xsd:enumeration value="Guías y manuales"/>
          <xsd:enumeration value="Papelería y tarjetas"/>
          <xsd:enumeration value="Documentos corporativos"/>
          <xsd:enumeration value="Otros"/>
          <xsd:enumeration value="Plantillas eComunicados"/>
          <xsd:enumeration value="Plantillas Presentaciones PowerPoint"/>
          <xsd:enumeration value="Plantillas Propuestas"/>
        </xsd:restriction>
      </xsd:simpleType>
    </xsd:element>
    <xsd:element name="Formato" ma:index="11" nillable="true" ma:displayName="Formato" ma:default="Presentaciones PPT" ma:format="Dropdown" ma:internalName="Formato">
      <xsd:simpleType>
        <xsd:restriction base="dms:Choice">
          <xsd:enumeration value="Presentaciones PPT"/>
          <xsd:enumeration value="Otros formatos"/>
        </xsd:restriction>
      </xsd:simpleType>
    </xsd:element>
  </xsd:schema>
  <xsd:schema xmlns:xsd="http://www.w3.org/2001/XMLSchema" xmlns:dms="http://schemas.microsoft.com/office/2006/documentManagement/types" targetNamespace="d795250e-b1d2-43f3-a01a-0168145f2e87" elementFormDefault="qualified">
    <xsd:import namespace="http://schemas.microsoft.com/office/2006/documentManagement/types"/>
    <xsd:element name="Disciplina" ma:index="12" nillable="true" ma:displayName="Disciplina" ma:default="Abogados" ma:format="Dropdown" ma:internalName="Disciplina">
      <xsd:simpleType>
        <xsd:restriction base="dms:Choice">
          <xsd:enumeration value="Abogados"/>
          <xsd:enumeration value="Auditoría"/>
          <xsd:enumeration value="Advisory"/>
          <xsd:enumeration value="Sectores"/>
          <xsd:enumeration value="Corporativo"/>
        </xsd:restriction>
      </xsd:simpleType>
    </xsd:element>
    <xsd:element name="Color" ma:index="13" nillable="true" ma:displayName="Color" ma:default="Azul KPMG" ma:format="Dropdown" ma:internalName="Color">
      <xsd:simpleType>
        <xsd:restriction base="dms:Choice">
          <xsd:enumeration value="Azul KPMG"/>
          <xsd:enumeration value="Azul medio"/>
          <xsd:enumeration value="Azul claro"/>
          <xsd:enumeration value="Morado"/>
          <xsd:enumeration value="Morado medio"/>
          <xsd:enumeration value="Violeta"/>
          <xsd:enumeration value="Verd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ma:readOnly="true"/>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Color xmlns="d795250e-b1d2-43f3-a01a-0168145f2e87">Azul KPMG</Color>
    <Formato xmlns="611b65dc-bcd4-4a1a-beea-82894769b495">Presentaciones PPT</Formato>
    <PublishingExpirationDate xmlns="http://schemas.microsoft.com/sharepoint/v3" xsi:nil="true"/>
    <PublishingStartDate xmlns="http://schemas.microsoft.com/sharepoint/v3" xsi:nil="true"/>
    <Categor_x00ed_a xmlns="611b65dc-bcd4-4a1a-beea-82894769b495">Plantillas Presentaciones PowerPoint</Categor_x00ed_a>
    <Disciplina xmlns="d795250e-b1d2-43f3-a01a-0168145f2e87">Abogados</Disciplina>
  </documentManagement>
</p:properties>
</file>

<file path=customXml/itemProps1.xml><?xml version="1.0" encoding="utf-8"?>
<ds:datastoreItem xmlns:ds="http://schemas.openxmlformats.org/officeDocument/2006/customXml" ds:itemID="{9B0015F3-A735-4267-8444-CD0A38BA3A6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11b65dc-bcd4-4a1a-beea-82894769b495"/>
    <ds:schemaRef ds:uri="d795250e-b1d2-43f3-a01a-0168145f2e87"/>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ACE84043-6A8A-4C77-B375-F28E27DB8457}">
  <ds:schemaRefs>
    <ds:schemaRef ds:uri="http://schemas.microsoft.com/sharepoint/v3/contenttype/forms"/>
  </ds:schemaRefs>
</ds:datastoreItem>
</file>

<file path=customXml/itemProps3.xml><?xml version="1.0" encoding="utf-8"?>
<ds:datastoreItem xmlns:ds="http://schemas.openxmlformats.org/officeDocument/2006/customXml" ds:itemID="{B270607D-3DAB-4CE1-B3D6-C9D48BF6DCEA}">
  <ds:schemaRefs>
    <ds:schemaRef ds:uri="http://www.w3.org/XML/1998/namespace"/>
    <ds:schemaRef ds:uri="http://schemas.microsoft.com/office/2006/documentManagement/types"/>
    <ds:schemaRef ds:uri="http://purl.org/dc/terms/"/>
    <ds:schemaRef ds:uri="d795250e-b1d2-43f3-a01a-0168145f2e87"/>
    <ds:schemaRef ds:uri="http://purl.org/dc/dcmitype/"/>
    <ds:schemaRef ds:uri="http://schemas.microsoft.com/sharepoint/v3"/>
    <ds:schemaRef ds:uri="http://purl.org/dc/elements/1.1/"/>
    <ds:schemaRef ds:uri="http://schemas.openxmlformats.org/package/2006/metadata/core-properties"/>
    <ds:schemaRef ds:uri="611b65dc-bcd4-4a1a-beea-82894769b495"/>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7083</TotalTime>
  <Words>1211</Words>
  <Application>Microsoft Office PowerPoint</Application>
  <PresentationFormat>A4 Paper (210x297 mm)</PresentationFormat>
  <Paragraphs>197</Paragraphs>
  <Slides>11</Slides>
  <Notes>11</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11</vt:i4>
      </vt:variant>
    </vt:vector>
  </HeadingPairs>
  <TitlesOfParts>
    <vt:vector size="21" baseType="lpstr">
      <vt:lpstr>KPMG Extralight</vt:lpstr>
      <vt:lpstr>Univers for KPMG Cond</vt:lpstr>
      <vt:lpstr>Arial</vt:lpstr>
      <vt:lpstr>Wingdings</vt:lpstr>
      <vt:lpstr>Times New Roman</vt:lpstr>
      <vt:lpstr>Univers for KPMG</vt:lpstr>
      <vt:lpstr>Calibri</vt:lpstr>
      <vt:lpstr>Univers for KPMG Light</vt:lpstr>
      <vt:lpstr>KPMG_Talkbook_4x3_1021_2015</vt:lpstr>
      <vt:lpstr>think-cell Slide</vt:lpstr>
      <vt:lpstr>Impacto socioeconómico  de la actividad  cultural de la Iglesia en España</vt:lpstr>
      <vt:lpstr>Impacto socioeconómico del patrimonio con interés cultural de la iglesia  Base del cálculo Visitantes a bienes de la iglesia con interés cultural en España. Gasto medio de visitantes</vt:lpstr>
      <vt:lpstr>PowerPoint Presentation</vt:lpstr>
      <vt:lpstr>Patrimonio con interés cultural de la Iglesia en España</vt:lpstr>
      <vt:lpstr>Impacto económico del patrimonio con interés cultural</vt:lpstr>
      <vt:lpstr>PowerPoint Presentation</vt:lpstr>
      <vt:lpstr>Impacto económico del patrimonio con interés cultural</vt:lpstr>
      <vt:lpstr>Impacto socioeconómico de las celebraciones y fiestas religiosas  Base del cálculo Visitantes a bienes de la iglesia con interés cultural en España. Gasto medio de visitantes</vt:lpstr>
      <vt:lpstr>Impacto de las celebraciones y fiestas religiosas</vt:lpstr>
      <vt:lpstr>Impacto de las celebraciones y fiestas religiosas</vt:lpstr>
      <vt:lpstr>PowerPoint Presentation</vt:lpstr>
    </vt:vector>
  </TitlesOfParts>
  <Company>KPMG</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KPMG Talkbook Full-page Template 2016</dc:title>
  <dc:creator>KPMG</dc:creator>
  <cp:lastModifiedBy>jblasco</cp:lastModifiedBy>
  <cp:revision>378</cp:revision>
  <cp:lastPrinted>2016-05-05T05:56:13Z</cp:lastPrinted>
  <dcterms:created xsi:type="dcterms:W3CDTF">2016-01-27T17:24:21Z</dcterms:created>
  <dcterms:modified xsi:type="dcterms:W3CDTF">2016-05-05T07:53:19Z</dcterms:modified>
  <cp:category>KPMG Confidential</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2015-08-11T00:00:00Z</vt:filetime>
  </property>
  <property fmtid="{D5CDD505-2E9C-101B-9397-08002B2CF9AE}" pid="3" name="LastSaved">
    <vt:filetime>2015-08-11T00:00:00Z</vt:filetime>
  </property>
  <property fmtid="{D5CDD505-2E9C-101B-9397-08002B2CF9AE}" pid="4" name="ContentTypeId">
    <vt:lpwstr>0x0101002C516C4C510B9445B77879C46F4CDFCE</vt:lpwstr>
  </property>
</Properties>
</file>